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3" d="100"/>
          <a:sy n="73" d="100"/>
        </p:scale>
        <p:origin x="6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60F8E82-B79B-4906-9183-BD90C3290BDE}" type="datetimeFigureOut">
              <a:rPr lang="en-US" smtClean="0"/>
              <a:t>1/27/2020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82A425B-1D9F-4C87-A030-42801564B31A}" type="slidenum">
              <a:rPr lang="en-US" smtClean="0"/>
              <a:t>‹Nº›</a:t>
            </a:fld>
            <a:endParaRPr lang="en-US"/>
          </a:p>
        </p:txBody>
      </p:sp>
    </p:spTree>
    <p:extLst>
      <p:ext uri="{BB962C8B-B14F-4D97-AF65-F5344CB8AC3E}">
        <p14:creationId xmlns:p14="http://schemas.microsoft.com/office/powerpoint/2010/main" val="370681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60F8E82-B79B-4906-9183-BD90C3290BDE}"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A425B-1D9F-4C87-A030-42801564B31A}" type="slidenum">
              <a:rPr lang="en-US" smtClean="0"/>
              <a:t>‹Nº›</a:t>
            </a:fld>
            <a:endParaRPr lang="en-US"/>
          </a:p>
        </p:txBody>
      </p:sp>
    </p:spTree>
    <p:extLst>
      <p:ext uri="{BB962C8B-B14F-4D97-AF65-F5344CB8AC3E}">
        <p14:creationId xmlns:p14="http://schemas.microsoft.com/office/powerpoint/2010/main" val="114285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60F8E82-B79B-4906-9183-BD90C3290BDE}" type="datetimeFigureOut">
              <a:rPr lang="en-US" smtClean="0"/>
              <a:t>1/27/2020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82A425B-1D9F-4C87-A030-42801564B31A}" type="slidenum">
              <a:rPr lang="en-US" smtClean="0"/>
              <a:t>‹Nº›</a:t>
            </a:fld>
            <a:endParaRPr lang="en-US"/>
          </a:p>
        </p:txBody>
      </p:sp>
    </p:spTree>
    <p:extLst>
      <p:ext uri="{BB962C8B-B14F-4D97-AF65-F5344CB8AC3E}">
        <p14:creationId xmlns:p14="http://schemas.microsoft.com/office/powerpoint/2010/main" val="2396765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60F8E82-B79B-4906-9183-BD90C3290BDE}"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782A425B-1D9F-4C87-A030-42801564B31A}" type="slidenum">
              <a:rPr lang="en-US" smtClean="0"/>
              <a:t>‹Nº›</a:t>
            </a:fld>
            <a:endParaRPr lang="en-US"/>
          </a:p>
        </p:txBody>
      </p:sp>
    </p:spTree>
    <p:extLst>
      <p:ext uri="{BB962C8B-B14F-4D97-AF65-F5344CB8AC3E}">
        <p14:creationId xmlns:p14="http://schemas.microsoft.com/office/powerpoint/2010/main" val="47558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60F8E82-B79B-4906-9183-BD90C3290BDE}" type="datetimeFigureOut">
              <a:rPr lang="en-US" smtClean="0"/>
              <a:t>1/27/2020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82A425B-1D9F-4C87-A030-42801564B31A}" type="slidenum">
              <a:rPr lang="en-US" smtClean="0"/>
              <a:t>‹Nº›</a:t>
            </a:fld>
            <a:endParaRPr lang="en-US"/>
          </a:p>
        </p:txBody>
      </p:sp>
    </p:spTree>
    <p:extLst>
      <p:ext uri="{BB962C8B-B14F-4D97-AF65-F5344CB8AC3E}">
        <p14:creationId xmlns:p14="http://schemas.microsoft.com/office/powerpoint/2010/main" val="150456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60F8E82-B79B-4906-9183-BD90C3290BDE}"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A425B-1D9F-4C87-A030-42801564B31A}" type="slidenum">
              <a:rPr lang="en-US" smtClean="0"/>
              <a:t>‹Nº›</a:t>
            </a:fld>
            <a:endParaRPr lang="en-US"/>
          </a:p>
        </p:txBody>
      </p:sp>
    </p:spTree>
    <p:extLst>
      <p:ext uri="{BB962C8B-B14F-4D97-AF65-F5344CB8AC3E}">
        <p14:creationId xmlns:p14="http://schemas.microsoft.com/office/powerpoint/2010/main" val="407097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60F8E82-B79B-4906-9183-BD90C3290BDE}"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A425B-1D9F-4C87-A030-42801564B31A}" type="slidenum">
              <a:rPr lang="en-US" smtClean="0"/>
              <a:t>‹Nº›</a:t>
            </a:fld>
            <a:endParaRPr lang="en-US"/>
          </a:p>
        </p:txBody>
      </p:sp>
    </p:spTree>
    <p:extLst>
      <p:ext uri="{BB962C8B-B14F-4D97-AF65-F5344CB8AC3E}">
        <p14:creationId xmlns:p14="http://schemas.microsoft.com/office/powerpoint/2010/main" val="390849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60F8E82-B79B-4906-9183-BD90C3290BDE}"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A425B-1D9F-4C87-A030-42801564B31A}" type="slidenum">
              <a:rPr lang="en-US" smtClean="0"/>
              <a:t>‹Nº›</a:t>
            </a:fld>
            <a:endParaRPr lang="en-US"/>
          </a:p>
        </p:txBody>
      </p:sp>
    </p:spTree>
    <p:extLst>
      <p:ext uri="{BB962C8B-B14F-4D97-AF65-F5344CB8AC3E}">
        <p14:creationId xmlns:p14="http://schemas.microsoft.com/office/powerpoint/2010/main" val="181038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0F8E82-B79B-4906-9183-BD90C3290BDE}"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A425B-1D9F-4C87-A030-42801564B31A}" type="slidenum">
              <a:rPr lang="en-US" smtClean="0"/>
              <a:t>‹Nº›</a:t>
            </a:fld>
            <a:endParaRPr lang="en-US"/>
          </a:p>
        </p:txBody>
      </p:sp>
    </p:spTree>
    <p:extLst>
      <p:ext uri="{BB962C8B-B14F-4D97-AF65-F5344CB8AC3E}">
        <p14:creationId xmlns:p14="http://schemas.microsoft.com/office/powerpoint/2010/main" val="759123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60F8E82-B79B-4906-9183-BD90C3290BDE}" type="datetimeFigureOut">
              <a:rPr lang="en-US" smtClean="0"/>
              <a:t>1/27/2020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82A425B-1D9F-4C87-A030-42801564B31A}" type="slidenum">
              <a:rPr lang="en-US" smtClean="0"/>
              <a:t>‹Nº›</a:t>
            </a:fld>
            <a:endParaRPr lang="en-US"/>
          </a:p>
        </p:txBody>
      </p:sp>
    </p:spTree>
    <p:extLst>
      <p:ext uri="{BB962C8B-B14F-4D97-AF65-F5344CB8AC3E}">
        <p14:creationId xmlns:p14="http://schemas.microsoft.com/office/powerpoint/2010/main" val="226376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60F8E82-B79B-4906-9183-BD90C3290BDE}"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A425B-1D9F-4C87-A030-42801564B31A}" type="slidenum">
              <a:rPr lang="en-US" smtClean="0"/>
              <a:t>‹Nº›</a:t>
            </a:fld>
            <a:endParaRPr lang="en-US"/>
          </a:p>
        </p:txBody>
      </p:sp>
    </p:spTree>
    <p:extLst>
      <p:ext uri="{BB962C8B-B14F-4D97-AF65-F5344CB8AC3E}">
        <p14:creationId xmlns:p14="http://schemas.microsoft.com/office/powerpoint/2010/main" val="234325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60F8E82-B79B-4906-9183-BD90C3290BDE}" type="datetimeFigureOut">
              <a:rPr lang="en-US" smtClean="0"/>
              <a:t>1/27/2020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82A425B-1D9F-4C87-A030-42801564B31A}" type="slidenum">
              <a:rPr lang="en-US" smtClean="0"/>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394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s.wikipedia.org/wiki/Anexo:Localidades_de_Bogot%C3%A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n-US" b="1" dirty="0" smtClean="0"/>
              <a:t>IBM Data Science Capstone: Implementation </a:t>
            </a:r>
            <a:r>
              <a:rPr lang="en-US" b="1" dirty="0"/>
              <a:t>of a Data Science Analysis for the location of a new Hotel in Bogota. </a:t>
            </a:r>
            <a:endParaRPr lang="en-US" dirty="0"/>
          </a:p>
        </p:txBody>
      </p:sp>
      <p:sp>
        <p:nvSpPr>
          <p:cNvPr id="3" name="Subtítulo 2"/>
          <p:cNvSpPr>
            <a:spLocks noGrp="1"/>
          </p:cNvSpPr>
          <p:nvPr>
            <p:ph type="subTitle" idx="1"/>
          </p:nvPr>
        </p:nvSpPr>
        <p:spPr/>
        <p:txBody>
          <a:bodyPr>
            <a:normAutofit fontScale="77500" lnSpcReduction="20000"/>
          </a:bodyPr>
          <a:lstStyle/>
          <a:p>
            <a:r>
              <a:rPr lang="en-US" dirty="0"/>
              <a:t>Juan Pablo Mendoza.</a:t>
            </a:r>
          </a:p>
          <a:p>
            <a:r>
              <a:rPr lang="en-US" dirty="0"/>
              <a:t>January 26, 2020.</a:t>
            </a:r>
          </a:p>
          <a:p>
            <a:endParaRPr lang="en-US" dirty="0"/>
          </a:p>
        </p:txBody>
      </p:sp>
    </p:spTree>
    <p:extLst>
      <p:ext uri="{BB962C8B-B14F-4D97-AF65-F5344CB8AC3E}">
        <p14:creationId xmlns:p14="http://schemas.microsoft.com/office/powerpoint/2010/main" val="3503909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1571624" y="1881459"/>
            <a:ext cx="9048750" cy="4714875"/>
          </a:xfrm>
          <a:prstGeom prst="rect">
            <a:avLst/>
          </a:prstGeom>
        </p:spPr>
      </p:pic>
    </p:spTree>
    <p:extLst>
      <p:ext uri="{BB962C8B-B14F-4D97-AF65-F5344CB8AC3E}">
        <p14:creationId xmlns:p14="http://schemas.microsoft.com/office/powerpoint/2010/main" val="1891479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ES" dirty="0" smtClean="0">
                <a:solidFill>
                  <a:schemeClr val="tx1"/>
                </a:solidFill>
              </a:rPr>
              <a:t>Red = </a:t>
            </a:r>
            <a:r>
              <a:rPr lang="es-ES" dirty="0" err="1" smtClean="0">
                <a:solidFill>
                  <a:schemeClr val="tx1"/>
                </a:solidFill>
              </a:rPr>
              <a:t>Cluster</a:t>
            </a:r>
            <a:r>
              <a:rPr lang="es-ES" dirty="0" smtClean="0">
                <a:solidFill>
                  <a:schemeClr val="tx1"/>
                </a:solidFill>
              </a:rPr>
              <a:t> #0</a:t>
            </a:r>
          </a:p>
          <a:p>
            <a:r>
              <a:rPr lang="es-ES" dirty="0" err="1" smtClean="0">
                <a:solidFill>
                  <a:schemeClr val="tx1"/>
                </a:solidFill>
              </a:rPr>
              <a:t>Purple</a:t>
            </a:r>
            <a:r>
              <a:rPr lang="es-ES" dirty="0" smtClean="0">
                <a:solidFill>
                  <a:schemeClr val="tx1"/>
                </a:solidFill>
              </a:rPr>
              <a:t> = </a:t>
            </a:r>
            <a:r>
              <a:rPr lang="es-ES" dirty="0" err="1" smtClean="0">
                <a:solidFill>
                  <a:schemeClr val="tx1"/>
                </a:solidFill>
              </a:rPr>
              <a:t>Cluster</a:t>
            </a:r>
            <a:r>
              <a:rPr lang="es-ES" dirty="0" smtClean="0">
                <a:solidFill>
                  <a:schemeClr val="tx1"/>
                </a:solidFill>
              </a:rPr>
              <a:t> #1</a:t>
            </a:r>
          </a:p>
          <a:p>
            <a:r>
              <a:rPr lang="es-ES" dirty="0" smtClean="0">
                <a:solidFill>
                  <a:schemeClr val="tx1"/>
                </a:solidFill>
              </a:rPr>
              <a:t>Green </a:t>
            </a:r>
            <a:r>
              <a:rPr lang="es-ES" dirty="0" err="1" smtClean="0">
                <a:solidFill>
                  <a:schemeClr val="tx1"/>
                </a:solidFill>
              </a:rPr>
              <a:t>Cyan</a:t>
            </a:r>
            <a:r>
              <a:rPr lang="es-ES" dirty="0" smtClean="0">
                <a:solidFill>
                  <a:schemeClr val="tx1"/>
                </a:solidFill>
              </a:rPr>
              <a:t> = </a:t>
            </a:r>
            <a:r>
              <a:rPr lang="es-ES" dirty="0" err="1" smtClean="0">
                <a:solidFill>
                  <a:schemeClr val="tx1"/>
                </a:solidFill>
              </a:rPr>
              <a:t>Cluster</a:t>
            </a:r>
            <a:r>
              <a:rPr lang="es-ES" dirty="0" smtClean="0">
                <a:solidFill>
                  <a:schemeClr val="tx1"/>
                </a:solidFill>
              </a:rPr>
              <a:t> #2 </a:t>
            </a:r>
            <a:endParaRPr lang="en-US" dirty="0">
              <a:solidFill>
                <a:schemeClr val="tx1"/>
              </a:solidFill>
            </a:endParaRPr>
          </a:p>
        </p:txBody>
      </p:sp>
      <p:pic>
        <p:nvPicPr>
          <p:cNvPr id="4" name="Imagen 3"/>
          <p:cNvPicPr>
            <a:picLocks noChangeAspect="1"/>
          </p:cNvPicPr>
          <p:nvPr/>
        </p:nvPicPr>
        <p:blipFill>
          <a:blip r:embed="rId2"/>
          <a:stretch>
            <a:fillRect/>
          </a:stretch>
        </p:blipFill>
        <p:spPr>
          <a:xfrm>
            <a:off x="5349104" y="2180496"/>
            <a:ext cx="5930329" cy="4169958"/>
          </a:xfrm>
          <a:prstGeom prst="rect">
            <a:avLst/>
          </a:prstGeom>
        </p:spPr>
      </p:pic>
    </p:spTree>
    <p:extLst>
      <p:ext uri="{BB962C8B-B14F-4D97-AF65-F5344CB8AC3E}">
        <p14:creationId xmlns:p14="http://schemas.microsoft.com/office/powerpoint/2010/main" val="275472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Cluster</a:t>
            </a:r>
            <a:r>
              <a:rPr lang="es-ES" dirty="0" smtClean="0"/>
              <a:t> #0</a:t>
            </a:r>
            <a:endParaRPr lang="en-US" dirty="0"/>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581192" y="2088696"/>
            <a:ext cx="10680267" cy="3972469"/>
          </a:xfrm>
          <a:prstGeom prst="rect">
            <a:avLst/>
          </a:prstGeom>
        </p:spPr>
      </p:pic>
    </p:spTree>
    <p:extLst>
      <p:ext uri="{BB962C8B-B14F-4D97-AF65-F5344CB8AC3E}">
        <p14:creationId xmlns:p14="http://schemas.microsoft.com/office/powerpoint/2010/main" val="196027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Cluster</a:t>
            </a:r>
            <a:r>
              <a:rPr lang="es-ES" dirty="0" smtClean="0"/>
              <a:t> #1</a:t>
            </a:r>
            <a:endParaRPr lang="en-US" dirty="0"/>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581192" y="2180496"/>
            <a:ext cx="10562466" cy="3678303"/>
          </a:xfrm>
          <a:prstGeom prst="rect">
            <a:avLst/>
          </a:prstGeom>
        </p:spPr>
      </p:pic>
    </p:spTree>
    <p:extLst>
      <p:ext uri="{BB962C8B-B14F-4D97-AF65-F5344CB8AC3E}">
        <p14:creationId xmlns:p14="http://schemas.microsoft.com/office/powerpoint/2010/main" val="35405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Cluster</a:t>
            </a:r>
            <a:r>
              <a:rPr lang="es-ES" dirty="0" smtClean="0"/>
              <a:t> #2</a:t>
            </a:r>
            <a:endParaRPr lang="en-US" dirty="0"/>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408077" y="2180495"/>
            <a:ext cx="11202730" cy="4043091"/>
          </a:xfrm>
          <a:prstGeom prst="rect">
            <a:avLst/>
          </a:prstGeom>
        </p:spPr>
      </p:pic>
    </p:spTree>
    <p:extLst>
      <p:ext uri="{BB962C8B-B14F-4D97-AF65-F5344CB8AC3E}">
        <p14:creationId xmlns:p14="http://schemas.microsoft.com/office/powerpoint/2010/main" val="251678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a:t>
            </a:r>
            <a:r>
              <a:rPr lang="es-ES" dirty="0" err="1" smtClean="0"/>
              <a:t>Conclusion</a:t>
            </a:r>
            <a:r>
              <a:rPr lang="es-ES" dirty="0" smtClean="0"/>
              <a:t>.</a:t>
            </a:r>
            <a:endParaRPr lang="en-US" dirty="0"/>
          </a:p>
        </p:txBody>
      </p:sp>
      <p:sp>
        <p:nvSpPr>
          <p:cNvPr id="3" name="Marcador de contenido 2"/>
          <p:cNvSpPr>
            <a:spLocks noGrp="1"/>
          </p:cNvSpPr>
          <p:nvPr>
            <p:ph idx="1"/>
          </p:nvPr>
        </p:nvSpPr>
        <p:spPr/>
        <p:txBody>
          <a:bodyPr/>
          <a:lstStyle/>
          <a:p>
            <a:r>
              <a:rPr lang="en-US" sz="2000" dirty="0">
                <a:solidFill>
                  <a:schemeClr val="tx1"/>
                </a:solidFill>
              </a:rPr>
              <a:t>The clustering algorithm, with the help of the Foursquare database has provided 3 different clusters involving the 20 localities of Bogota, Colombia. As it can be seen from the segmentation of each cluster, the localities in Cluster No. 0 seem to have slightly more presence of cultural and entertainment facilities in comparison with the other clusters. Cluster No. 1 has a significantly higher presence of restaurants and food-related businesses compared to the other clusters. Lastly, Cluster No. 2 seems to be rather empty.</a:t>
            </a:r>
          </a:p>
          <a:p>
            <a:r>
              <a:rPr lang="en-US" sz="2000" dirty="0">
                <a:solidFill>
                  <a:schemeClr val="tx1"/>
                </a:solidFill>
              </a:rPr>
              <a:t>In conclusion, even though Cluster No. 0 does seem to provide more entertainment facilities, it is a slight difference compared to Cluster No. 1, which in turn has a significant upper-hand in restaurants and similar businesses. Therefore, in regards to the positioning of a new Hotel, Cluster No. 1 is the </a:t>
            </a:r>
            <a:r>
              <a:rPr lang="en-US" sz="2000" dirty="0" err="1">
                <a:solidFill>
                  <a:schemeClr val="tx1"/>
                </a:solidFill>
              </a:rPr>
              <a:t>recmomended</a:t>
            </a:r>
            <a:r>
              <a:rPr lang="en-US" sz="2000" dirty="0">
                <a:solidFill>
                  <a:schemeClr val="tx1"/>
                </a:solidFill>
              </a:rPr>
              <a:t> option.</a:t>
            </a:r>
          </a:p>
          <a:p>
            <a:pPr marL="0" indent="0">
              <a:buNone/>
            </a:pPr>
            <a:endParaRPr lang="en-US" dirty="0"/>
          </a:p>
        </p:txBody>
      </p:sp>
    </p:spTree>
    <p:extLst>
      <p:ext uri="{BB962C8B-B14F-4D97-AF65-F5344CB8AC3E}">
        <p14:creationId xmlns:p14="http://schemas.microsoft.com/office/powerpoint/2010/main" val="296183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1. Introduction</a:t>
            </a:r>
            <a:r>
              <a:rPr lang="en-US" dirty="0"/>
              <a:t/>
            </a:r>
            <a:br>
              <a:rPr lang="en-US" dirty="0"/>
            </a:br>
            <a:endParaRPr lang="en-US" dirty="0"/>
          </a:p>
        </p:txBody>
      </p:sp>
      <p:sp>
        <p:nvSpPr>
          <p:cNvPr id="3" name="Marcador de contenido 2"/>
          <p:cNvSpPr>
            <a:spLocks noGrp="1"/>
          </p:cNvSpPr>
          <p:nvPr>
            <p:ph idx="1"/>
          </p:nvPr>
        </p:nvSpPr>
        <p:spPr/>
        <p:txBody>
          <a:bodyPr/>
          <a:lstStyle/>
          <a:p>
            <a:r>
              <a:rPr lang="en-US" sz="3600" dirty="0">
                <a:solidFill>
                  <a:schemeClr val="tx1"/>
                </a:solidFill>
              </a:rPr>
              <a:t>In recent years Bogota, capital city of Colombia, has been subject of a rise in both foreign investment and inner economic development, which is precisely why, when faced with the question of where to install a new hotel, it is very important to know the characteristics of interest in the sector to locate the investment.</a:t>
            </a:r>
          </a:p>
          <a:p>
            <a:endParaRPr lang="en-US" dirty="0">
              <a:solidFill>
                <a:schemeClr val="tx1"/>
              </a:solidFill>
            </a:endParaRPr>
          </a:p>
        </p:txBody>
      </p:sp>
    </p:spTree>
    <p:extLst>
      <p:ext uri="{BB962C8B-B14F-4D97-AF65-F5344CB8AC3E}">
        <p14:creationId xmlns:p14="http://schemas.microsoft.com/office/powerpoint/2010/main" val="211885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2. Data </a:t>
            </a:r>
            <a:r>
              <a:rPr lang="en-US" dirty="0"/>
              <a:t/>
            </a:r>
            <a:br>
              <a:rPr lang="en-US" dirty="0"/>
            </a:br>
            <a:endParaRPr lang="en-US" dirty="0"/>
          </a:p>
        </p:txBody>
      </p:sp>
      <p:sp>
        <p:nvSpPr>
          <p:cNvPr id="3" name="Marcador de contenido 2"/>
          <p:cNvSpPr>
            <a:spLocks noGrp="1"/>
          </p:cNvSpPr>
          <p:nvPr>
            <p:ph idx="1"/>
          </p:nvPr>
        </p:nvSpPr>
        <p:spPr/>
        <p:txBody>
          <a:bodyPr/>
          <a:lstStyle/>
          <a:p>
            <a:r>
              <a:rPr lang="en-US" sz="2800" dirty="0">
                <a:solidFill>
                  <a:schemeClr val="tx1"/>
                </a:solidFill>
              </a:rPr>
              <a:t>In order to make a proper analysis over the different sectors in which to establish the new hotel, it will be required to separate the city into different locations and inspect the venues surrounding each of them. For this purpose the data concerning the locations will be scrapped from the official subdivisions of localities that can be found in the following </a:t>
            </a:r>
            <a:r>
              <a:rPr lang="en-US" sz="2800" u="sng" dirty="0">
                <a:solidFill>
                  <a:schemeClr val="tx1"/>
                </a:solidFill>
                <a:hlinkClick r:id="rId2"/>
              </a:rPr>
              <a:t>link</a:t>
            </a:r>
            <a:r>
              <a:rPr lang="en-US" sz="2800" dirty="0">
                <a:solidFill>
                  <a:schemeClr val="tx1"/>
                </a:solidFill>
              </a:rPr>
              <a:t>. </a:t>
            </a:r>
          </a:p>
          <a:p>
            <a:r>
              <a:rPr lang="en-US" sz="2800" dirty="0">
                <a:solidFill>
                  <a:schemeClr val="tx1"/>
                </a:solidFill>
              </a:rPr>
              <a:t>For the venues in each subdivision the data will be taken from the Foursquare database using a developer account</a:t>
            </a:r>
            <a:r>
              <a:rPr lang="en-US" sz="2800" dirty="0" smtClean="0">
                <a:solidFill>
                  <a:schemeClr val="tx1"/>
                </a:solidFill>
              </a:rPr>
              <a:t>.</a:t>
            </a:r>
            <a:endParaRPr lang="en-US" sz="48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7934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3</a:t>
            </a:r>
            <a:r>
              <a:rPr lang="en-US" b="1" dirty="0" smtClean="0"/>
              <a:t>. Results</a:t>
            </a:r>
            <a:r>
              <a:rPr lang="en-US" dirty="0"/>
              <a:t/>
            </a:r>
            <a:br>
              <a:rPr lang="en-US" dirty="0"/>
            </a:br>
            <a:endParaRPr lang="en-US" dirty="0"/>
          </a:p>
        </p:txBody>
      </p:sp>
      <p:sp>
        <p:nvSpPr>
          <p:cNvPr id="3" name="Marcador de contenido 2"/>
          <p:cNvSpPr>
            <a:spLocks noGrp="1"/>
          </p:cNvSpPr>
          <p:nvPr>
            <p:ph idx="1"/>
          </p:nvPr>
        </p:nvSpPr>
        <p:spPr/>
        <p:txBody>
          <a:bodyPr>
            <a:normAutofit/>
          </a:bodyPr>
          <a:lstStyle/>
          <a:p>
            <a:r>
              <a:rPr lang="en-US" sz="4400" dirty="0">
                <a:solidFill>
                  <a:schemeClr val="tx1"/>
                </a:solidFill>
              </a:rPr>
              <a:t>The clustering algorithm provided three different clusters with different frequencies, most notable changes may be seen in the food and entertainment related </a:t>
            </a:r>
            <a:r>
              <a:rPr lang="en-US" sz="4400" dirty="0" err="1">
                <a:solidFill>
                  <a:schemeClr val="tx1"/>
                </a:solidFill>
              </a:rPr>
              <a:t>vanues</a:t>
            </a:r>
            <a:r>
              <a:rPr lang="en-US" sz="4400" dirty="0" smtClean="0">
                <a:solidFill>
                  <a:schemeClr val="tx1"/>
                </a:solidFill>
              </a:rPr>
              <a:t>.</a:t>
            </a:r>
            <a:endParaRPr lang="en-US" sz="4400" dirty="0">
              <a:solidFill>
                <a:schemeClr val="tx1"/>
              </a:solidFill>
            </a:endParaRPr>
          </a:p>
        </p:txBody>
      </p:sp>
    </p:spTree>
    <p:extLst>
      <p:ext uri="{BB962C8B-B14F-4D97-AF65-F5344CB8AC3E}">
        <p14:creationId xmlns:p14="http://schemas.microsoft.com/office/powerpoint/2010/main" val="236333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dirty="0"/>
          </a:p>
        </p:txBody>
      </p:sp>
      <p:pic>
        <p:nvPicPr>
          <p:cNvPr id="4" name="Imagen 3"/>
          <p:cNvPicPr>
            <a:picLocks noChangeAspect="1"/>
          </p:cNvPicPr>
          <p:nvPr/>
        </p:nvPicPr>
        <p:blipFill>
          <a:blip r:embed="rId2"/>
          <a:stretch>
            <a:fillRect/>
          </a:stretch>
        </p:blipFill>
        <p:spPr>
          <a:xfrm>
            <a:off x="1704704" y="2027254"/>
            <a:ext cx="7596051" cy="4572238"/>
          </a:xfrm>
          <a:prstGeom prst="rect">
            <a:avLst/>
          </a:prstGeom>
        </p:spPr>
      </p:pic>
    </p:spTree>
    <p:extLst>
      <p:ext uri="{BB962C8B-B14F-4D97-AF65-F5344CB8AC3E}">
        <p14:creationId xmlns:p14="http://schemas.microsoft.com/office/powerpoint/2010/main" val="291879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1331866" y="1942083"/>
            <a:ext cx="8987791" cy="4702107"/>
          </a:xfrm>
          <a:prstGeom prst="rect">
            <a:avLst/>
          </a:prstGeom>
        </p:spPr>
      </p:pic>
    </p:spTree>
    <p:extLst>
      <p:ext uri="{BB962C8B-B14F-4D97-AF65-F5344CB8AC3E}">
        <p14:creationId xmlns:p14="http://schemas.microsoft.com/office/powerpoint/2010/main" val="404169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2018482" y="1974013"/>
            <a:ext cx="8155033" cy="4633541"/>
          </a:xfrm>
          <a:prstGeom prst="rect">
            <a:avLst/>
          </a:prstGeom>
        </p:spPr>
      </p:pic>
    </p:spTree>
    <p:extLst>
      <p:ext uri="{BB962C8B-B14F-4D97-AF65-F5344CB8AC3E}">
        <p14:creationId xmlns:p14="http://schemas.microsoft.com/office/powerpoint/2010/main" val="39066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1890168" y="2058075"/>
            <a:ext cx="7162392" cy="4368849"/>
          </a:xfrm>
          <a:prstGeom prst="rect">
            <a:avLst/>
          </a:prstGeom>
        </p:spPr>
      </p:pic>
    </p:spTree>
    <p:extLst>
      <p:ext uri="{BB962C8B-B14F-4D97-AF65-F5344CB8AC3E}">
        <p14:creationId xmlns:p14="http://schemas.microsoft.com/office/powerpoint/2010/main" val="3477860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2366961" y="2493372"/>
            <a:ext cx="7458075" cy="2628900"/>
          </a:xfrm>
          <a:prstGeom prst="rect">
            <a:avLst/>
          </a:prstGeom>
        </p:spPr>
      </p:pic>
    </p:spTree>
    <p:extLst>
      <p:ext uri="{BB962C8B-B14F-4D97-AF65-F5344CB8AC3E}">
        <p14:creationId xmlns:p14="http://schemas.microsoft.com/office/powerpoint/2010/main" val="2726414872"/>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TM03457464[[fn=Dividendo]]</Template>
  <TotalTime>17</TotalTime>
  <Words>396</Words>
  <Application>Microsoft Office PowerPoint</Application>
  <PresentationFormat>Panorámica</PresentationFormat>
  <Paragraphs>19</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Gill Sans MT</vt:lpstr>
      <vt:lpstr>Wingdings 2</vt:lpstr>
      <vt:lpstr>Dividendo</vt:lpstr>
      <vt:lpstr>IBM Data Science Capstone: Implementation of a Data Science Analysis for the location of a new Hotel in Bogota. </vt:lpstr>
      <vt:lpstr>1. Introduction </vt:lpstr>
      <vt:lpstr>2. Data  </vt:lpstr>
      <vt:lpstr>3. Results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Cluster #0</vt:lpstr>
      <vt:lpstr>Cluster #1</vt:lpstr>
      <vt:lpstr>Cluster #2</vt:lpstr>
      <vt:lpstr>4.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Implementation of a Data Science Analysis for the location of a new Hotel in Bogota. </dc:title>
  <dc:creator>USER</dc:creator>
  <cp:lastModifiedBy>USER</cp:lastModifiedBy>
  <cp:revision>3</cp:revision>
  <dcterms:created xsi:type="dcterms:W3CDTF">2020-01-27T05:59:49Z</dcterms:created>
  <dcterms:modified xsi:type="dcterms:W3CDTF">2020-01-27T06:16:51Z</dcterms:modified>
</cp:coreProperties>
</file>