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82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n savoir plu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AB6"/>
    <a:srgbClr val="DD462F"/>
    <a:srgbClr val="D2B4A6"/>
    <a:srgbClr val="D24726"/>
    <a:srgbClr val="923922"/>
    <a:srgbClr val="F8CFB6"/>
    <a:srgbClr val="404040"/>
    <a:srgbClr val="FF9B45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>
        <p:scale>
          <a:sx n="69" d="100"/>
          <a:sy n="69" d="100"/>
        </p:scale>
        <p:origin x="564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10B748-EA40-4668-98E8-E24129A8E968}" type="datetime1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F4E9AA-8B68-4026-826F-95F859DBBF5A}" type="datetime1">
              <a:rPr lang="fr-FR" noProof="0" smtClean="0"/>
              <a:t>26/01/2024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1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9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04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3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55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17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6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8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1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6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3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94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D73AFFA-A6F2-4B06-B935-9E8D85E79903}" type="datetime1">
              <a:rPr lang="fr-FR" noProof="0" smtClean="0"/>
              <a:t>26/01/2024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1B589D6-0A3B-49A2-A2F1-A1288C62EC4C}" type="datetime1">
              <a:rPr lang="fr-FR" noProof="0" smtClean="0"/>
              <a:t>26/01/2024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         Gestion de bibliothèque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			Présentation de l’application</a:t>
            </a:r>
          </a:p>
        </p:txBody>
      </p:sp>
      <p:pic>
        <p:nvPicPr>
          <p:cNvPr id="4" name="Image 3" descr="Icône du programme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444140" y="5282196"/>
            <a:ext cx="822960" cy="8229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DBBCA37-3E40-A2F9-5E8B-71B264C7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5" y="249382"/>
            <a:ext cx="11748654" cy="63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632967" y="421640"/>
            <a:ext cx="6877119" cy="640080"/>
          </a:xfrm>
        </p:spPr>
        <p:txBody>
          <a:bodyPr rtlCol="0"/>
          <a:lstStyle/>
          <a:p>
            <a:pPr marL="0" indent="0" defTabSz="512763" rtl="0">
              <a:spcAft>
                <a:spcPts val="2000"/>
              </a:spcAft>
              <a:buNone/>
            </a:pPr>
            <a:r>
              <a:rPr lang="fr-F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3-Modifier un livre</a:t>
            </a:r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541609" y="1214782"/>
            <a:ext cx="4097032" cy="5358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Pour modifier un livre dans votre répertoire ,vous devriez suivre les instruction suivante: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-Entrer </a:t>
            </a:r>
            <a:r>
              <a:rPr lang="fr-FR" sz="2300" dirty="0">
                <a:latin typeface="Segoe UI" panose="020B0502040204020203" pitchFamily="34" charset="0"/>
                <a:cs typeface="Segoe UI" panose="020B0502040204020203" pitchFamily="34" charset="0"/>
              </a:rPr>
              <a:t>d’abord</a:t>
            </a: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 la catégorie du livre puis l’identifiant du livre(Assurez-vous d’entrer une catégorie et un identifiant existante)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-Entrer ensuite le titre du livre</a:t>
            </a: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:( ex: Henri)</a:t>
            </a:r>
            <a:endParaRPr lang="fr-F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-Entrer les nom de l’auteur: (ex: Innocent)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-La date de publication:</a:t>
            </a: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(ex:12/11/2006)</a:t>
            </a:r>
            <a:endParaRPr lang="fr-F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-Le genre du livre:(e x: Hisyoire)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-Le prix du livre:(ex:1294)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</a:rPr>
              <a:t>-Enfin entrer le nombre de stock disponible</a:t>
            </a:r>
            <a:r>
              <a:rPr lang="fr-FR" sz="2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(6)</a:t>
            </a:r>
            <a:endParaRPr lang="fr-F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EB0A2E-B49A-D913-38E8-745AD517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62" y="1310640"/>
            <a:ext cx="7093315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632967" y="421640"/>
            <a:ext cx="6877119" cy="640080"/>
          </a:xfrm>
        </p:spPr>
        <p:txBody>
          <a:bodyPr rtlCol="0"/>
          <a:lstStyle/>
          <a:p>
            <a:pPr marL="0" indent="0" defTabSz="512763" rtl="0">
              <a:spcAft>
                <a:spcPts val="2000"/>
              </a:spcAft>
              <a:buNone/>
            </a:pPr>
            <a:r>
              <a:rPr lang="fr-F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4-Afficher les informations du livre</a:t>
            </a:r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541609" y="1214782"/>
            <a:ext cx="3664631" cy="535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Pour afficher les informations des différents livres du répertoire: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-Veuillez entrer la catégorie des livres à afficher: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Nb: Veuillez entrer une catégorie existante!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D7C109-BB10-C4C1-5BE0-91F71009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0" y="1374160"/>
            <a:ext cx="7210471" cy="53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75321" cy="640080"/>
          </a:xfrm>
        </p:spPr>
        <p:txBody>
          <a:bodyPr rtlCol="0">
            <a:normAutofit/>
          </a:bodyPr>
          <a:lstStyle/>
          <a:p>
            <a:pPr marL="571500" lvl="0" indent="-571500" rtl="0">
              <a:spcAft>
                <a:spcPts val="600"/>
              </a:spcAft>
              <a:buFont typeface="+mj-lt"/>
              <a:buAutoNum type="romanUcPeriod" startAt="3"/>
              <a:defRPr/>
            </a:pPr>
            <a:r>
              <a:rPr lang="fr-FR" sz="2800" dirty="0">
                <a:latin typeface="Bahnschrift SemiBold" panose="020B0502040204020203" pitchFamily="34" charset="0"/>
                <a:cs typeface="Calibri" panose="020F0502020204030204" pitchFamily="34" charset="0"/>
              </a:rPr>
              <a:t>Recherche de livre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541609" y="1296101"/>
            <a:ext cx="5338165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La gestion des livres offrent 4 options d’entrée</a:t>
            </a:r>
            <a:r>
              <a:rPr lang="fr-FR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rtl="0">
              <a:spcAft>
                <a:spcPts val="2000"/>
              </a:spcAft>
              <a:buNone/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e 3" descr="Petit cercle contenant le chiffre 1 pour indiquer la première étape"/>
          <p:cNvGrpSpPr/>
          <p:nvPr/>
        </p:nvGrpSpPr>
        <p:grpSpPr bwMode="blackWhite">
          <a:xfrm>
            <a:off x="526067" y="1939226"/>
            <a:ext cx="558179" cy="409838"/>
            <a:chOff x="6953426" y="711274"/>
            <a:chExt cx="558179" cy="409838"/>
          </a:xfrm>
        </p:grpSpPr>
        <p:sp>
          <p:nvSpPr>
            <p:cNvPr id="2" name="Ovale 1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" name="Zone de texte 2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Espace réservé du contenu 17"/>
          <p:cNvSpPr txBox="1">
            <a:spLocks/>
          </p:cNvSpPr>
          <p:nvPr/>
        </p:nvSpPr>
        <p:spPr>
          <a:xfrm>
            <a:off x="1144445" y="1910322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RECHERCHE PAR TITRE DU LIVRE</a:t>
            </a:r>
          </a:p>
        </p:txBody>
      </p:sp>
      <p:grpSp>
        <p:nvGrpSpPr>
          <p:cNvPr id="19" name="Groupe 18" descr="Petit cercle contenant le chiffre 2 pour indiquer la deuxième étape"/>
          <p:cNvGrpSpPr/>
          <p:nvPr/>
        </p:nvGrpSpPr>
        <p:grpSpPr bwMode="blackWhite">
          <a:xfrm>
            <a:off x="554791" y="2704577"/>
            <a:ext cx="558179" cy="409838"/>
            <a:chOff x="6953426" y="711274"/>
            <a:chExt cx="558179" cy="409838"/>
          </a:xfrm>
        </p:grpSpPr>
        <p:sp>
          <p:nvSpPr>
            <p:cNvPr id="20" name="Ovale 19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1" name="Zone de texte 20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Espace réservé du contenu 17"/>
          <p:cNvSpPr txBox="1">
            <a:spLocks/>
          </p:cNvSpPr>
          <p:nvPr/>
        </p:nvSpPr>
        <p:spPr>
          <a:xfrm>
            <a:off x="1094733" y="2733989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RECHERCHE PAR AUTEUR DU LIVRE</a:t>
            </a:r>
          </a:p>
        </p:txBody>
      </p:sp>
      <p:grpSp>
        <p:nvGrpSpPr>
          <p:cNvPr id="31" name="Groupe 30" descr="Petit cercle contenant le chiffre 3 pour indiquer la troisième étape"/>
          <p:cNvGrpSpPr/>
          <p:nvPr/>
        </p:nvGrpSpPr>
        <p:grpSpPr bwMode="blackWhite">
          <a:xfrm>
            <a:off x="541609" y="3379445"/>
            <a:ext cx="558179" cy="409838"/>
            <a:chOff x="6953426" y="711274"/>
            <a:chExt cx="558179" cy="409838"/>
          </a:xfrm>
        </p:grpSpPr>
        <p:sp>
          <p:nvSpPr>
            <p:cNvPr id="32" name="Ovale 31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3" name="Zone de texte 32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Espace réservé du contenu 17"/>
          <p:cNvSpPr txBox="1">
            <a:spLocks/>
          </p:cNvSpPr>
          <p:nvPr/>
        </p:nvSpPr>
        <p:spPr>
          <a:xfrm>
            <a:off x="1076653" y="3422214"/>
            <a:ext cx="3189463" cy="507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RECHERCHE PAR LA CATEGORIE DU LIVRE</a:t>
            </a:r>
          </a:p>
        </p:txBody>
      </p:sp>
      <p:grpSp>
        <p:nvGrpSpPr>
          <p:cNvPr id="12" name="Groupe 11" descr="Petit cercle contenant le chiffre 2 pour indiquer la deuxième étape">
            <a:extLst>
              <a:ext uri="{FF2B5EF4-FFF2-40B4-BE49-F238E27FC236}">
                <a16:creationId xmlns:a16="http://schemas.microsoft.com/office/drawing/2014/main" id="{83E762D7-8609-A9B7-BFF2-74AF697ADCE7}"/>
              </a:ext>
            </a:extLst>
          </p:cNvPr>
          <p:cNvGrpSpPr/>
          <p:nvPr/>
        </p:nvGrpSpPr>
        <p:grpSpPr bwMode="blackWhite">
          <a:xfrm>
            <a:off x="552263" y="4212619"/>
            <a:ext cx="558179" cy="409838"/>
            <a:chOff x="6953426" y="711274"/>
            <a:chExt cx="558179" cy="409838"/>
          </a:xfrm>
        </p:grpSpPr>
        <p:sp>
          <p:nvSpPr>
            <p:cNvPr id="13" name="Ovale 19" descr="Petit cercle">
              <a:extLst>
                <a:ext uri="{FF2B5EF4-FFF2-40B4-BE49-F238E27FC236}">
                  <a16:creationId xmlns:a16="http://schemas.microsoft.com/office/drawing/2014/main" id="{F69DBC03-505C-3F66-BA86-23D7043FD2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4" name="Zone de texte 20" descr="Chiffre 2">
              <a:extLst>
                <a:ext uri="{FF2B5EF4-FFF2-40B4-BE49-F238E27FC236}">
                  <a16:creationId xmlns:a16="http://schemas.microsoft.com/office/drawing/2014/main" id="{B85EC287-5AD1-2D2A-6AD2-448308BCA7D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</a:t>
              </a:r>
            </a:p>
          </p:txBody>
        </p:sp>
      </p:grp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id="{D38302C2-6B2E-4915-C069-A6D4F9CA4D14}"/>
              </a:ext>
            </a:extLst>
          </p:cNvPr>
          <p:cNvSpPr txBox="1">
            <a:spLocks/>
          </p:cNvSpPr>
          <p:nvPr/>
        </p:nvSpPr>
        <p:spPr>
          <a:xfrm>
            <a:off x="1084246" y="4212619"/>
            <a:ext cx="2259581" cy="50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Aller au menu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3E8384D8-12D6-8BB1-7C4A-1E23A92391C5}"/>
              </a:ext>
            </a:extLst>
          </p:cNvPr>
          <p:cNvSpPr txBox="1">
            <a:spLocks/>
          </p:cNvSpPr>
          <p:nvPr/>
        </p:nvSpPr>
        <p:spPr>
          <a:xfrm>
            <a:off x="541609" y="5826009"/>
            <a:ext cx="2259581" cy="50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Nb: Veuillez entrer votre choix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91A663-E8D0-F4D8-BC69-BDD28D04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08" y="1645920"/>
            <a:ext cx="7097225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1-RECHERCHE PAR TITRE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Fonctionnement: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effectuer une recherche par titre ,veuillez entrer le nom du titre: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le nom entré correspond à un titre enregistré dans le répertoire , le programme spécifie la ou les catégories concernées puis afficher les résultats correspondant.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Sinon un message notifie qu’aucun résultat ne correspond!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1F238F-C327-C520-7BBA-C5F17063E54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166360" y="1431010"/>
            <a:ext cx="6629400" cy="4384574"/>
          </a:xfrm>
        </p:spPr>
      </p:pic>
    </p:spTree>
    <p:extLst>
      <p:ext uri="{BB962C8B-B14F-4D97-AF65-F5344CB8AC3E}">
        <p14:creationId xmlns:p14="http://schemas.microsoft.com/office/powerpoint/2010/main" val="363763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2-RECHERCHE PAR AUTEUR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Fonctionnement: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effectuer une recherche par auteur ,veuillez entrer le nom de l’auteur: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le nom entré correspond à un auteur enregistré dans le répertoire , le programme spécifie la ou les catégories concernées puis afficher les résultats correspondant.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Sinon un message notifie qu’aucun résultat ne correspond! A ce nom d’auteur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A24304-0B81-6E2E-5BA9-0E4B09532A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413248" y="1431010"/>
            <a:ext cx="6237142" cy="4119397"/>
          </a:xfrm>
        </p:spPr>
      </p:pic>
    </p:spTree>
    <p:extLst>
      <p:ext uri="{BB962C8B-B14F-4D97-AF65-F5344CB8AC3E}">
        <p14:creationId xmlns:p14="http://schemas.microsoft.com/office/powerpoint/2010/main" val="275933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3-RECHERCHE PAR CATEGORIE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Fonctionnement: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effectuer une recherche par auteur ,veuillez entrer le nom de la catégorie: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le nom entré correspond à un auteur enregistré dans le répertoire , le programme afficher les résultats correspondant.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Sinon un message notifie qu’aucun résultat ne correspond! A ce nom d’auteur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C1D52F1-9FFD-69B1-2EF8-C6629F9A42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175504" y="1316736"/>
            <a:ext cx="6409944" cy="4443984"/>
          </a:xfrm>
        </p:spPr>
      </p:pic>
    </p:spTree>
    <p:extLst>
      <p:ext uri="{BB962C8B-B14F-4D97-AF65-F5344CB8AC3E}">
        <p14:creationId xmlns:p14="http://schemas.microsoft.com/office/powerpoint/2010/main" val="12775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2D3CB7-7B46-A7EB-83A9-F5A2B83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2" y="400119"/>
            <a:ext cx="11153556" cy="640080"/>
          </a:xfrm>
        </p:spPr>
        <p:txBody>
          <a:bodyPr>
            <a:normAutofit/>
          </a:bodyPr>
          <a:lstStyle/>
          <a:p>
            <a:r>
              <a:rPr lang="fr-FR" dirty="0"/>
              <a:t>		</a:t>
            </a:r>
            <a:r>
              <a:rPr lang="fr-FR" dirty="0">
                <a:latin typeface="Bahnschrift SemiBold" panose="020B0502040204020203" pitchFamily="34" charset="0"/>
              </a:rPr>
              <a:t>FIN!   MERCI POUR L’ATTENTION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20DE3D4-0B0D-A737-4F1F-52AA0B2B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5" y="1191491"/>
            <a:ext cx="11656290" cy="55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1611" y="448056"/>
            <a:ext cx="8648110" cy="685419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Parties Principales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0" indent="-400050" rtl="0">
              <a:spcAft>
                <a:spcPts val="600"/>
              </a:spcAft>
              <a:buFont typeface="+mj-lt"/>
              <a:buAutoNum type="romanUcPeriod"/>
              <a:defRPr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Gestions des catégories</a:t>
            </a:r>
          </a:p>
          <a:p>
            <a:pPr marL="400050" lvl="0" indent="-400050" rtl="0">
              <a:spcAft>
                <a:spcPts val="600"/>
              </a:spcAft>
              <a:buFont typeface="+mj-lt"/>
              <a:buAutoNum type="romanUcPeriod"/>
              <a:defRPr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Gestion des livres</a:t>
            </a:r>
          </a:p>
          <a:p>
            <a:pPr marL="400050" lvl="0" indent="-400050" rtl="0">
              <a:spcAft>
                <a:spcPts val="600"/>
              </a:spcAft>
              <a:buFont typeface="+mj-lt"/>
              <a:buAutoNum type="romanUcPeriod"/>
              <a:defRPr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Rechercher des livres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0-Quitter le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7720B-BFD7-8E8C-5C83-E63ABD96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0" y="1461774"/>
            <a:ext cx="8318182" cy="3533775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854F8FE-66D9-B045-931F-F8BA935E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8" y="4682837"/>
            <a:ext cx="3380421" cy="1911834"/>
          </a:xfrm>
          <a:prstGeom prst="rect">
            <a:avLst/>
          </a:prstGeom>
          <a:effectLst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Gestion des catégories</a:t>
            </a:r>
          </a:p>
        </p:txBody>
      </p:sp>
      <p:sp>
        <p:nvSpPr>
          <p:cNvPr id="25" name="Espace réservé du contenu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Fonctionnement :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0" name="Zone de texte 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Ajouter une catégorie</a:t>
            </a: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e 32" descr="Petit cercle contenant le chiffre 2 pour indiquer la deuxième étape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e 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5" name="Zone de texte 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 17"/>
          <p:cNvSpPr txBox="1">
            <a:spLocks/>
          </p:cNvSpPr>
          <p:nvPr/>
        </p:nvSpPr>
        <p:spPr>
          <a:xfrm>
            <a:off x="1056513" y="2844451"/>
            <a:ext cx="2989014" cy="61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 une catégorie</a:t>
            </a: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09004" y="3736638"/>
            <a:ext cx="558179" cy="409838"/>
            <a:chOff x="6953426" y="711274"/>
            <a:chExt cx="558179" cy="409838"/>
          </a:xfrm>
        </p:grpSpPr>
        <p:sp>
          <p:nvSpPr>
            <p:cNvPr id="24" name="Ovale 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 17"/>
          <p:cNvSpPr txBox="1">
            <a:spLocks/>
          </p:cNvSpPr>
          <p:nvPr/>
        </p:nvSpPr>
        <p:spPr>
          <a:xfrm>
            <a:off x="990485" y="382442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Afficher les informations</a:t>
            </a:r>
            <a:endParaRPr lang="fr-F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e 36" descr="Petit cercle contenant le chiffre 4 pour indiquer la quatrième étape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e 37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9" name="Zone de texte 38" descr="Chiffre 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</a:t>
              </a:r>
            </a:p>
          </p:txBody>
        </p:sp>
      </p:grpSp>
      <p:sp>
        <p:nvSpPr>
          <p:cNvPr id="40" name="Espace réservé du contenu 17"/>
          <p:cNvSpPr txBox="1">
            <a:spLocks/>
          </p:cNvSpPr>
          <p:nvPr/>
        </p:nvSpPr>
        <p:spPr>
          <a:xfrm>
            <a:off x="1056513" y="5186808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Aller au menu principale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C909D4-04FC-B316-D216-CF3E2CFF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79" y="1508298"/>
            <a:ext cx="7204075" cy="3773734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1-Ajouter une catégorie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Fonctionnement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Veuillez entrer la nouvelle Catégorie: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L’entrer de la nouvelle catégorie va permettre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crée de nouvelle catégorie.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Après validation ,une message de confirmation sera afficher.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plus d’utilisation vous pouvez revenir à la ligne en entrant 0.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fr-FR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Merci</a:t>
            </a:r>
            <a:endParaRPr lang="fr-FR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fr-FR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B9C3F3A-4C1D-45B1-54C9-3B99A8A38A3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098774" y="1342430"/>
            <a:ext cx="6788426" cy="2484023"/>
          </a:xfr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Bahnschrift SemiBold" panose="020B0502040204020203" pitchFamily="34" charset="0"/>
              </a:rPr>
              <a:t>2-Supprimer une catégorie</a:t>
            </a:r>
            <a:endParaRPr lang="fr-FR" dirty="0">
              <a:latin typeface="Bahnschrift SemiBold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Espace réservé du contenu 17"/>
          <p:cNvSpPr txBox="1">
            <a:spLocks/>
          </p:cNvSpPr>
          <p:nvPr/>
        </p:nvSpPr>
        <p:spPr>
          <a:xfrm>
            <a:off x="541609" y="1487039"/>
            <a:ext cx="3701207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/>
              <a:t>Fonctionnement</a:t>
            </a:r>
            <a:r>
              <a:rPr lang="fr-FR" sz="1000" dirty="0"/>
              <a:t>:</a:t>
            </a:r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541609" y="1958188"/>
            <a:ext cx="4030390" cy="409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Veuillez entrer le nom de la catégorie à supprimer: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-Si cette catégorie existe, une message de confirmation de suppression de la catégorie sera afficher.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-Sinon un message notifiant que le nom de catégorie entrer n’existe pas.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Nb: Ici la catégorie Fiction existe déjà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Nb: La catégorie Jeux n’existe pas </a:t>
            </a:r>
          </a:p>
        </p:txBody>
      </p:sp>
      <p:cxnSp>
        <p:nvCxnSpPr>
          <p:cNvPr id="20" name="Connecteur droit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F16E5BB-7DF7-86DB-E96A-25030F58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66" y="1472431"/>
            <a:ext cx="5390312" cy="17438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11D554-11E2-3854-31D2-3AAC551F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866" y="3600599"/>
            <a:ext cx="5353525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3-Afficher les informations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Choisir l’option afficher demande l’affichage de toutes les catégories existantes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NB:DRAME &amp;&amp; COMEDIE sont les deux catégories qui existe dans notre répertoire.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Après l’affichage nous revenons sur le menu afin de permettre a l’utilisateur d’effectuer d’autre tâches.</a:t>
            </a:r>
            <a:b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fr-F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48694F-4602-0936-2769-1785DCC3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237" y="1524000"/>
            <a:ext cx="6979586" cy="2994660"/>
          </a:xfrm>
          <a:prstGeom prst="rect">
            <a:avLst/>
          </a:prstGeom>
          <a:solidFill>
            <a:srgbClr val="F8CAB6"/>
          </a:solidFill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75321" cy="640080"/>
          </a:xfrm>
        </p:spPr>
        <p:txBody>
          <a:bodyPr rtlCol="0">
            <a:normAutofit/>
          </a:bodyPr>
          <a:lstStyle/>
          <a:p>
            <a:pPr marL="571500" lvl="0" indent="-571500" rtl="0">
              <a:spcAft>
                <a:spcPts val="600"/>
              </a:spcAft>
              <a:buFont typeface="+mj-lt"/>
              <a:buAutoNum type="romanUcPeriod" startAt="2"/>
              <a:defRPr/>
            </a:pPr>
            <a:r>
              <a:rPr lang="fr-FR" sz="2800" dirty="0">
                <a:latin typeface="Bahnschrift SemiBold" panose="020B0502040204020203" pitchFamily="34" charset="0"/>
                <a:cs typeface="Calibri" panose="020F0502020204030204" pitchFamily="34" charset="0"/>
              </a:rPr>
              <a:t>Gestion des livres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541609" y="1296101"/>
            <a:ext cx="5338165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La gestion des livres offrent 5 options d’entrée</a:t>
            </a:r>
            <a:r>
              <a:rPr lang="fr-FR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rtl="0">
              <a:spcAft>
                <a:spcPts val="2000"/>
              </a:spcAft>
              <a:buNone/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e 3" descr="Petit cercle contenant le chiffre 1 pour indiquer la première étape"/>
          <p:cNvGrpSpPr/>
          <p:nvPr/>
        </p:nvGrpSpPr>
        <p:grpSpPr bwMode="blackWhite">
          <a:xfrm>
            <a:off x="526067" y="1939226"/>
            <a:ext cx="558179" cy="409838"/>
            <a:chOff x="6953426" y="711274"/>
            <a:chExt cx="558179" cy="409838"/>
          </a:xfrm>
        </p:grpSpPr>
        <p:sp>
          <p:nvSpPr>
            <p:cNvPr id="2" name="Ovale 1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" name="Zone de texte 2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Espace réservé du contenu 17"/>
          <p:cNvSpPr txBox="1">
            <a:spLocks/>
          </p:cNvSpPr>
          <p:nvPr/>
        </p:nvSpPr>
        <p:spPr>
          <a:xfrm>
            <a:off x="1144445" y="1910322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Ajouter un livre</a:t>
            </a:r>
          </a:p>
        </p:txBody>
      </p:sp>
      <p:grpSp>
        <p:nvGrpSpPr>
          <p:cNvPr id="19" name="Groupe 18" descr="Petit cercle contenant le chiffre 2 pour indiquer la deuxième étape"/>
          <p:cNvGrpSpPr/>
          <p:nvPr/>
        </p:nvGrpSpPr>
        <p:grpSpPr bwMode="blackWhite">
          <a:xfrm>
            <a:off x="554791" y="2704577"/>
            <a:ext cx="558179" cy="409838"/>
            <a:chOff x="6953426" y="711274"/>
            <a:chExt cx="558179" cy="409838"/>
          </a:xfrm>
        </p:grpSpPr>
        <p:sp>
          <p:nvSpPr>
            <p:cNvPr id="20" name="Ovale 19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1" name="Zone de texte 20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Espace réservé du contenu 17"/>
          <p:cNvSpPr txBox="1">
            <a:spLocks/>
          </p:cNvSpPr>
          <p:nvPr/>
        </p:nvSpPr>
        <p:spPr>
          <a:xfrm>
            <a:off x="1064636" y="2653572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 un livre</a:t>
            </a:r>
          </a:p>
        </p:txBody>
      </p:sp>
      <p:grpSp>
        <p:nvGrpSpPr>
          <p:cNvPr id="31" name="Groupe 30" descr="Petit cercle contenant le chiffre 3 pour indiquer la troisième étape"/>
          <p:cNvGrpSpPr/>
          <p:nvPr/>
        </p:nvGrpSpPr>
        <p:grpSpPr bwMode="blackWhite">
          <a:xfrm>
            <a:off x="541609" y="3379445"/>
            <a:ext cx="558179" cy="409838"/>
            <a:chOff x="6953426" y="711274"/>
            <a:chExt cx="558179" cy="409838"/>
          </a:xfrm>
        </p:grpSpPr>
        <p:sp>
          <p:nvSpPr>
            <p:cNvPr id="32" name="Ovale 31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3" name="Zone de texte 32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Espace réservé du contenu 17"/>
          <p:cNvSpPr txBox="1">
            <a:spLocks/>
          </p:cNvSpPr>
          <p:nvPr/>
        </p:nvSpPr>
        <p:spPr>
          <a:xfrm>
            <a:off x="1076653" y="3281826"/>
            <a:ext cx="2134038" cy="50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Modifier un livre</a:t>
            </a:r>
          </a:p>
        </p:txBody>
      </p:sp>
      <p:grpSp>
        <p:nvGrpSpPr>
          <p:cNvPr id="8" name="Groupe 7" descr="Petit cercle contenant le chiffre 2 pour indiquer la deuxième étape">
            <a:extLst>
              <a:ext uri="{FF2B5EF4-FFF2-40B4-BE49-F238E27FC236}">
                <a16:creationId xmlns:a16="http://schemas.microsoft.com/office/drawing/2014/main" id="{E42A16CF-8AA6-108A-E443-67194FEC8AA7}"/>
              </a:ext>
            </a:extLst>
          </p:cNvPr>
          <p:cNvGrpSpPr/>
          <p:nvPr/>
        </p:nvGrpSpPr>
        <p:grpSpPr bwMode="blackWhite">
          <a:xfrm>
            <a:off x="554791" y="4034848"/>
            <a:ext cx="558179" cy="409838"/>
            <a:chOff x="6953426" y="711274"/>
            <a:chExt cx="558179" cy="409838"/>
          </a:xfrm>
        </p:grpSpPr>
        <p:sp>
          <p:nvSpPr>
            <p:cNvPr id="9" name="Ovale 19" descr="Petit cercle">
              <a:extLst>
                <a:ext uri="{FF2B5EF4-FFF2-40B4-BE49-F238E27FC236}">
                  <a16:creationId xmlns:a16="http://schemas.microsoft.com/office/drawing/2014/main" id="{97A4D0B9-5E5E-2665-4743-8234BF1C8CA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0" name="Zone de texte 20" descr="Chiffre 2">
              <a:extLst>
                <a:ext uri="{FF2B5EF4-FFF2-40B4-BE49-F238E27FC236}">
                  <a16:creationId xmlns:a16="http://schemas.microsoft.com/office/drawing/2014/main" id="{745AE80D-87E0-7DE3-44B7-957EE9A2EA0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1" name="Espace réservé du contenu 17">
            <a:extLst>
              <a:ext uri="{FF2B5EF4-FFF2-40B4-BE49-F238E27FC236}">
                <a16:creationId xmlns:a16="http://schemas.microsoft.com/office/drawing/2014/main" id="{8A91EE6D-813F-70AB-9746-A52118FE2A63}"/>
              </a:ext>
            </a:extLst>
          </p:cNvPr>
          <p:cNvSpPr txBox="1">
            <a:spLocks/>
          </p:cNvSpPr>
          <p:nvPr/>
        </p:nvSpPr>
        <p:spPr>
          <a:xfrm>
            <a:off x="1174498" y="3982075"/>
            <a:ext cx="2259581" cy="507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Afficher les informations des livres</a:t>
            </a:r>
          </a:p>
        </p:txBody>
      </p:sp>
      <p:grpSp>
        <p:nvGrpSpPr>
          <p:cNvPr id="12" name="Groupe 11" descr="Petit cercle contenant le chiffre 2 pour indiquer la deuxième étape">
            <a:extLst>
              <a:ext uri="{FF2B5EF4-FFF2-40B4-BE49-F238E27FC236}">
                <a16:creationId xmlns:a16="http://schemas.microsoft.com/office/drawing/2014/main" id="{83E762D7-8609-A9B7-BFF2-74AF697ADCE7}"/>
              </a:ext>
            </a:extLst>
          </p:cNvPr>
          <p:cNvGrpSpPr/>
          <p:nvPr/>
        </p:nvGrpSpPr>
        <p:grpSpPr bwMode="blackWhite">
          <a:xfrm>
            <a:off x="543701" y="4878442"/>
            <a:ext cx="558179" cy="409838"/>
            <a:chOff x="6953426" y="711274"/>
            <a:chExt cx="558179" cy="409838"/>
          </a:xfrm>
        </p:grpSpPr>
        <p:sp>
          <p:nvSpPr>
            <p:cNvPr id="13" name="Ovale 19" descr="Petit cercle">
              <a:extLst>
                <a:ext uri="{FF2B5EF4-FFF2-40B4-BE49-F238E27FC236}">
                  <a16:creationId xmlns:a16="http://schemas.microsoft.com/office/drawing/2014/main" id="{F69DBC03-505C-3F66-BA86-23D7043FD2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4" name="Zone de texte 20" descr="Chiffre 2">
              <a:extLst>
                <a:ext uri="{FF2B5EF4-FFF2-40B4-BE49-F238E27FC236}">
                  <a16:creationId xmlns:a16="http://schemas.microsoft.com/office/drawing/2014/main" id="{B85EC287-5AD1-2D2A-6AD2-448308BCA7D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</a:t>
              </a:r>
            </a:p>
          </p:txBody>
        </p:sp>
      </p:grp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id="{D38302C2-6B2E-4915-C069-A6D4F9CA4D14}"/>
              </a:ext>
            </a:extLst>
          </p:cNvPr>
          <p:cNvSpPr txBox="1">
            <a:spLocks/>
          </p:cNvSpPr>
          <p:nvPr/>
        </p:nvSpPr>
        <p:spPr>
          <a:xfrm>
            <a:off x="1091720" y="4904042"/>
            <a:ext cx="2259581" cy="50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Aller au menu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FB09E37-37C3-4781-8876-CF912CD3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49" y="1822964"/>
            <a:ext cx="6839301" cy="3588536"/>
          </a:xfrm>
          <a:prstGeom prst="rect">
            <a:avLst/>
          </a:prstGeom>
        </p:spPr>
      </p:pic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3E8384D8-12D6-8BB1-7C4A-1E23A92391C5}"/>
              </a:ext>
            </a:extLst>
          </p:cNvPr>
          <p:cNvSpPr txBox="1">
            <a:spLocks/>
          </p:cNvSpPr>
          <p:nvPr/>
        </p:nvSpPr>
        <p:spPr>
          <a:xfrm>
            <a:off x="541609" y="5826009"/>
            <a:ext cx="2259581" cy="50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Nb: Veuillez entrer votre choix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632967" y="421640"/>
            <a:ext cx="6877119" cy="640080"/>
          </a:xfrm>
        </p:spPr>
        <p:txBody>
          <a:bodyPr rtlCol="0"/>
          <a:lstStyle/>
          <a:p>
            <a:pPr rtl="0"/>
            <a:r>
              <a:rPr lang="fr-FR" dirty="0">
                <a:latin typeface="Bahnschrift SemiBold" panose="020B0502040204020203" pitchFamily="34" charset="0"/>
                <a:cs typeface="Segoe UI Light" panose="020B0502040204020203" pitchFamily="34" charset="0"/>
              </a:rPr>
              <a:t>1-Ajouter un livre</a:t>
            </a:r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541609" y="1214782"/>
            <a:ext cx="4097032" cy="530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Pour ajouter un livre dans votre répertoire ,vous devriez suivre les instruction suivante: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-Entrer d’abord la catégorie du livre(Assurez-vous d’entrer une catégorie existante)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-Entrer ensuite le titre du livre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:( ex: Henri)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-Entrer les nom de l’auteur: (ex: Prince)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-La date de publication: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(ex:12/11/2005)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-Le genre du livre:(e x: Série)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-Le prix du livre:(ex:5000)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-Enfin entrer le nombre de stock disponible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(30)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DCCC23-4614-ECF6-406D-B01E618B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1329734"/>
            <a:ext cx="6799675" cy="47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632967" y="421640"/>
            <a:ext cx="6877119" cy="64008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2-Supprimer un livre</a:t>
            </a:r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541609" y="1214782"/>
            <a:ext cx="4097032" cy="530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Pour supprimer un livre dans votre répertoire ,vous devriez suivre les instruction suivante: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-Entrer d’abord la catégorie du livre(Assurez-vous d’entrer une catégorie existante)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-Veuillez entrer l’identifiant du livre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Ainsi vous recevrez un message indiquant la validation 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De la suppression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46A5F9-6E37-1DF4-8FC9-5E6557F6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86" y="1341120"/>
            <a:ext cx="6943115" cy="50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ersonnalis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5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{9AF49C9E-AE5D-45DB-8A87-8AB53CF422A7}tf10001108_win32</Template>
  <TotalTime>1496</TotalTime>
  <Words>763</Words>
  <Application>Microsoft Office PowerPoint</Application>
  <PresentationFormat>Grand écran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Bahnschrift SemiBold</vt:lpstr>
      <vt:lpstr>Calibri</vt:lpstr>
      <vt:lpstr>Segoe UI</vt:lpstr>
      <vt:lpstr>Segoe UI Light</vt:lpstr>
      <vt:lpstr>Segoe UI Semibold</vt:lpstr>
      <vt:lpstr>Personnalisé</vt:lpstr>
      <vt:lpstr>         Gestion de bibliothèque</vt:lpstr>
      <vt:lpstr>    Parties Principales</vt:lpstr>
      <vt:lpstr>Gestion des catégories</vt:lpstr>
      <vt:lpstr>1-Ajouter une catégorie</vt:lpstr>
      <vt:lpstr>2-Supprimer une catégorie</vt:lpstr>
      <vt:lpstr>3-Afficher les informations</vt:lpstr>
      <vt:lpstr>Gestion des livres</vt:lpstr>
      <vt:lpstr>1-Ajouter un livre</vt:lpstr>
      <vt:lpstr>2-Supprimer un livre</vt:lpstr>
      <vt:lpstr>3-Modifier un livre</vt:lpstr>
      <vt:lpstr>4-Afficher les informations du livre</vt:lpstr>
      <vt:lpstr>Recherche de livre</vt:lpstr>
      <vt:lpstr>1-RECHERCHE PAR TITRE</vt:lpstr>
      <vt:lpstr>2-RECHERCHE PAR AUTEUR</vt:lpstr>
      <vt:lpstr>3-RECHERCHE PAR CATEGORIE</vt:lpstr>
      <vt:lpstr>  FIN!   MERCI POUR L’ATTENTION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Gestion de bibliothèque</dc:title>
  <dc:creator>innocent kabore</dc:creator>
  <cp:keywords/>
  <cp:lastModifiedBy>innocent kabore</cp:lastModifiedBy>
  <cp:revision>7</cp:revision>
  <dcterms:created xsi:type="dcterms:W3CDTF">2024-01-23T16:34:14Z</dcterms:created>
  <dcterms:modified xsi:type="dcterms:W3CDTF">2024-01-26T23:20:16Z</dcterms:modified>
  <cp:version/>
</cp:coreProperties>
</file>