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262A6B-9BBD-48A6-ABF0-03081C35A6A0}" v="3" dt="2025-01-27T21:46:27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Pablo Fernandez" userId="4899ffc114fdaeb6" providerId="LiveId" clId="{15262A6B-9BBD-48A6-ABF0-03081C35A6A0}"/>
    <pc:docChg chg="custSel addSld modSld">
      <pc:chgData name="Juan Pablo Fernandez" userId="4899ffc114fdaeb6" providerId="LiveId" clId="{15262A6B-9BBD-48A6-ABF0-03081C35A6A0}" dt="2025-01-27T22:26:58.301" v="1549" actId="14100"/>
      <pc:docMkLst>
        <pc:docMk/>
      </pc:docMkLst>
      <pc:sldChg chg="modSp mod">
        <pc:chgData name="Juan Pablo Fernandez" userId="4899ffc114fdaeb6" providerId="LiveId" clId="{15262A6B-9BBD-48A6-ABF0-03081C35A6A0}" dt="2025-01-27T10:49:37.140" v="848" actId="20577"/>
        <pc:sldMkLst>
          <pc:docMk/>
          <pc:sldMk cId="4183495780" sldId="257"/>
        </pc:sldMkLst>
        <pc:spChg chg="mod">
          <ac:chgData name="Juan Pablo Fernandez" userId="4899ffc114fdaeb6" providerId="LiveId" clId="{15262A6B-9BBD-48A6-ABF0-03081C35A6A0}" dt="2025-01-27T10:49:37.140" v="848" actId="20577"/>
          <ac:spMkLst>
            <pc:docMk/>
            <pc:sldMk cId="4183495780" sldId="257"/>
            <ac:spMk id="3" creationId="{ED1C7184-7119-9851-1FC5-6F3A5133A23D}"/>
          </ac:spMkLst>
        </pc:spChg>
      </pc:sldChg>
      <pc:sldChg chg="addSp delSp modSp mod">
        <pc:chgData name="Juan Pablo Fernandez" userId="4899ffc114fdaeb6" providerId="LiveId" clId="{15262A6B-9BBD-48A6-ABF0-03081C35A6A0}" dt="2025-01-27T21:28:39.601" v="880" actId="20577"/>
        <pc:sldMkLst>
          <pc:docMk/>
          <pc:sldMk cId="1940234583" sldId="258"/>
        </pc:sldMkLst>
        <pc:spChg chg="mod">
          <ac:chgData name="Juan Pablo Fernandez" userId="4899ffc114fdaeb6" providerId="LiveId" clId="{15262A6B-9BBD-48A6-ABF0-03081C35A6A0}" dt="2025-01-27T21:28:39.601" v="880" actId="20577"/>
          <ac:spMkLst>
            <pc:docMk/>
            <pc:sldMk cId="1940234583" sldId="258"/>
            <ac:spMk id="7" creationId="{4C82256E-B23D-0167-049E-239AD9C738D5}"/>
          </ac:spMkLst>
        </pc:spChg>
        <pc:spChg chg="mod">
          <ac:chgData name="Juan Pablo Fernandez" userId="4899ffc114fdaeb6" providerId="LiveId" clId="{15262A6B-9BBD-48A6-ABF0-03081C35A6A0}" dt="2025-01-27T02:55:53.928" v="89" actId="113"/>
          <ac:spMkLst>
            <pc:docMk/>
            <pc:sldMk cId="1940234583" sldId="258"/>
            <ac:spMk id="8" creationId="{F6D6B209-0AD5-D91C-D904-0EBE673F1374}"/>
          </ac:spMkLst>
        </pc:spChg>
        <pc:picChg chg="del mod">
          <ac:chgData name="Juan Pablo Fernandez" userId="4899ffc114fdaeb6" providerId="LiveId" clId="{15262A6B-9BBD-48A6-ABF0-03081C35A6A0}" dt="2025-01-27T02:54:33.508" v="1" actId="478"/>
          <ac:picMkLst>
            <pc:docMk/>
            <pc:sldMk cId="1940234583" sldId="258"/>
            <ac:picMk id="6" creationId="{0FDA94B4-FFE1-936A-8576-84E340636960}"/>
          </ac:picMkLst>
        </pc:picChg>
        <pc:picChg chg="add mod modCrop">
          <ac:chgData name="Juan Pablo Fernandez" userId="4899ffc114fdaeb6" providerId="LiveId" clId="{15262A6B-9BBD-48A6-ABF0-03081C35A6A0}" dt="2025-01-27T02:54:58.156" v="6" actId="732"/>
          <ac:picMkLst>
            <pc:docMk/>
            <pc:sldMk cId="1940234583" sldId="258"/>
            <ac:picMk id="10" creationId="{6838D15B-54C2-CB42-3776-95C18DF4551F}"/>
          </ac:picMkLst>
        </pc:picChg>
      </pc:sldChg>
      <pc:sldChg chg="addSp delSp modSp new mod">
        <pc:chgData name="Juan Pablo Fernandez" userId="4899ffc114fdaeb6" providerId="LiveId" clId="{15262A6B-9BBD-48A6-ABF0-03081C35A6A0}" dt="2025-01-27T21:28:50.368" v="882" actId="20577"/>
        <pc:sldMkLst>
          <pc:docMk/>
          <pc:sldMk cId="2125278192" sldId="259"/>
        </pc:sldMkLst>
        <pc:spChg chg="mod">
          <ac:chgData name="Juan Pablo Fernandez" userId="4899ffc114fdaeb6" providerId="LiveId" clId="{15262A6B-9BBD-48A6-ABF0-03081C35A6A0}" dt="2025-01-27T03:01:19.867" v="108" actId="14100"/>
          <ac:spMkLst>
            <pc:docMk/>
            <pc:sldMk cId="2125278192" sldId="259"/>
            <ac:spMk id="2" creationId="{D2018BD3-3773-BC39-3D3B-14256CEAE651}"/>
          </ac:spMkLst>
        </pc:spChg>
        <pc:spChg chg="del">
          <ac:chgData name="Juan Pablo Fernandez" userId="4899ffc114fdaeb6" providerId="LiveId" clId="{15262A6B-9BBD-48A6-ABF0-03081C35A6A0}" dt="2025-01-27T03:00:19.611" v="91" actId="478"/>
          <ac:spMkLst>
            <pc:docMk/>
            <pc:sldMk cId="2125278192" sldId="259"/>
            <ac:spMk id="3" creationId="{29DD1D5E-CDA6-BB2B-DAB5-D93099505BF9}"/>
          </ac:spMkLst>
        </pc:spChg>
        <pc:spChg chg="add mod">
          <ac:chgData name="Juan Pablo Fernandez" userId="4899ffc114fdaeb6" providerId="LiveId" clId="{15262A6B-9BBD-48A6-ABF0-03081C35A6A0}" dt="2025-01-27T10:45:32.711" v="482" actId="20577"/>
          <ac:spMkLst>
            <pc:docMk/>
            <pc:sldMk cId="2125278192" sldId="259"/>
            <ac:spMk id="12" creationId="{D91CEAC5-F16E-3F70-9387-38AB4205A319}"/>
          </ac:spMkLst>
        </pc:spChg>
        <pc:spChg chg="add mod">
          <ac:chgData name="Juan Pablo Fernandez" userId="4899ffc114fdaeb6" providerId="LiveId" clId="{15262A6B-9BBD-48A6-ABF0-03081C35A6A0}" dt="2025-01-27T21:28:50.368" v="882" actId="20577"/>
          <ac:spMkLst>
            <pc:docMk/>
            <pc:sldMk cId="2125278192" sldId="259"/>
            <ac:spMk id="17" creationId="{47F8E38B-D6F3-54CA-D989-99BFDFC739BD}"/>
          </ac:spMkLst>
        </pc:spChg>
        <pc:picChg chg="add del mod">
          <ac:chgData name="Juan Pablo Fernandez" userId="4899ffc114fdaeb6" providerId="LiveId" clId="{15262A6B-9BBD-48A6-ABF0-03081C35A6A0}" dt="2025-01-27T03:01:42.665" v="110" actId="478"/>
          <ac:picMkLst>
            <pc:docMk/>
            <pc:sldMk cId="2125278192" sldId="259"/>
            <ac:picMk id="5" creationId="{E0DB8FAF-A93B-693F-043B-4C001A7C8F07}"/>
          </ac:picMkLst>
        </pc:picChg>
        <pc:picChg chg="add del mod">
          <ac:chgData name="Juan Pablo Fernandez" userId="4899ffc114fdaeb6" providerId="LiveId" clId="{15262A6B-9BBD-48A6-ABF0-03081C35A6A0}" dt="2025-01-27T03:01:43.052" v="111" actId="478"/>
          <ac:picMkLst>
            <pc:docMk/>
            <pc:sldMk cId="2125278192" sldId="259"/>
            <ac:picMk id="7" creationId="{D12C35B5-BFDE-AD13-4FDB-A8EB9C03A12F}"/>
          </ac:picMkLst>
        </pc:picChg>
        <pc:picChg chg="add del mod">
          <ac:chgData name="Juan Pablo Fernandez" userId="4899ffc114fdaeb6" providerId="LiveId" clId="{15262A6B-9BBD-48A6-ABF0-03081C35A6A0}" dt="2025-01-27T10:41:23.745" v="194" actId="478"/>
          <ac:picMkLst>
            <pc:docMk/>
            <pc:sldMk cId="2125278192" sldId="259"/>
            <ac:picMk id="9" creationId="{1D0FB8B3-E3F1-6902-F0E3-92180EC4522B}"/>
          </ac:picMkLst>
        </pc:picChg>
        <pc:picChg chg="add mod">
          <ac:chgData name="Juan Pablo Fernandez" userId="4899ffc114fdaeb6" providerId="LiveId" clId="{15262A6B-9BBD-48A6-ABF0-03081C35A6A0}" dt="2025-01-27T03:02:24.020" v="118" actId="1076"/>
          <ac:picMkLst>
            <pc:docMk/>
            <pc:sldMk cId="2125278192" sldId="259"/>
            <ac:picMk id="11" creationId="{B352EF67-03B3-0E37-047B-624D835365B3}"/>
          </ac:picMkLst>
        </pc:picChg>
        <pc:picChg chg="add mod">
          <ac:chgData name="Juan Pablo Fernandez" userId="4899ffc114fdaeb6" providerId="LiveId" clId="{15262A6B-9BBD-48A6-ABF0-03081C35A6A0}" dt="2025-01-27T10:41:31.539" v="197" actId="14100"/>
          <ac:picMkLst>
            <pc:docMk/>
            <pc:sldMk cId="2125278192" sldId="259"/>
            <ac:picMk id="14" creationId="{C6B7A2C0-F7FC-8810-B22A-3B20E4595DE7}"/>
          </ac:picMkLst>
        </pc:picChg>
        <pc:picChg chg="add del mod">
          <ac:chgData name="Juan Pablo Fernandez" userId="4899ffc114fdaeb6" providerId="LiveId" clId="{15262A6B-9BBD-48A6-ABF0-03081C35A6A0}" dt="2025-01-27T10:41:58.287" v="200" actId="478"/>
          <ac:picMkLst>
            <pc:docMk/>
            <pc:sldMk cId="2125278192" sldId="259"/>
            <ac:picMk id="16" creationId="{C77A2223-5FDD-35B9-E596-630B93B7FB55}"/>
          </ac:picMkLst>
        </pc:picChg>
      </pc:sldChg>
      <pc:sldChg chg="addSp delSp modSp new mod">
        <pc:chgData name="Juan Pablo Fernandez" userId="4899ffc114fdaeb6" providerId="LiveId" clId="{15262A6B-9BBD-48A6-ABF0-03081C35A6A0}" dt="2025-01-27T22:26:58.301" v="1549" actId="14100"/>
        <pc:sldMkLst>
          <pc:docMk/>
          <pc:sldMk cId="2501593595" sldId="260"/>
        </pc:sldMkLst>
        <pc:spChg chg="mod">
          <ac:chgData name="Juan Pablo Fernandez" userId="4899ffc114fdaeb6" providerId="LiveId" clId="{15262A6B-9BBD-48A6-ABF0-03081C35A6A0}" dt="2025-01-27T10:49:50.300" v="860" actId="20577"/>
          <ac:spMkLst>
            <pc:docMk/>
            <pc:sldMk cId="2501593595" sldId="260"/>
            <ac:spMk id="2" creationId="{2414537E-DB09-0DC3-276E-38943B29B18B}"/>
          </ac:spMkLst>
        </pc:spChg>
        <pc:spChg chg="del">
          <ac:chgData name="Juan Pablo Fernandez" userId="4899ffc114fdaeb6" providerId="LiveId" clId="{15262A6B-9BBD-48A6-ABF0-03081C35A6A0}" dt="2025-01-27T10:49:53.756" v="861" actId="478"/>
          <ac:spMkLst>
            <pc:docMk/>
            <pc:sldMk cId="2501593595" sldId="260"/>
            <ac:spMk id="3" creationId="{B46788B7-E79A-AEE0-75FF-23CCAF5D5B1C}"/>
          </ac:spMkLst>
        </pc:spChg>
        <pc:spChg chg="add mod">
          <ac:chgData name="Juan Pablo Fernandez" userId="4899ffc114fdaeb6" providerId="LiveId" clId="{15262A6B-9BBD-48A6-ABF0-03081C35A6A0}" dt="2025-01-27T22:26:35.500" v="1546" actId="20577"/>
          <ac:spMkLst>
            <pc:docMk/>
            <pc:sldMk cId="2501593595" sldId="260"/>
            <ac:spMk id="3" creationId="{FD2BF626-CF12-E4C8-B9AE-99A614FFD3F0}"/>
          </ac:spMkLst>
        </pc:spChg>
        <pc:picChg chg="add mod">
          <ac:chgData name="Juan Pablo Fernandez" userId="4899ffc114fdaeb6" providerId="LiveId" clId="{15262A6B-9BBD-48A6-ABF0-03081C35A6A0}" dt="2025-01-27T22:26:58.301" v="1549" actId="14100"/>
          <ac:picMkLst>
            <pc:docMk/>
            <pc:sldMk cId="2501593595" sldId="260"/>
            <ac:picMk id="5" creationId="{9B486B7E-3426-89C3-6A25-548E18D5D9CD}"/>
          </ac:picMkLst>
        </pc:picChg>
        <pc:picChg chg="add mod">
          <ac:chgData name="Juan Pablo Fernandez" userId="4899ffc114fdaeb6" providerId="LiveId" clId="{15262A6B-9BBD-48A6-ABF0-03081C35A6A0}" dt="2025-01-27T22:26:55.028" v="1548" actId="14100"/>
          <ac:picMkLst>
            <pc:docMk/>
            <pc:sldMk cId="2501593595" sldId="260"/>
            <ac:picMk id="6" creationId="{B4D61813-4028-1F0D-4A3C-930BE7C7AD6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0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8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8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5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7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1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6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4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4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AF2CE-C3F3-B1CF-1F36-BBFE89DC9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Hotel </a:t>
            </a:r>
            <a:r>
              <a:rPr lang="es-AR" dirty="0" err="1"/>
              <a:t>Revenue</a:t>
            </a:r>
            <a:r>
              <a:rPr lang="es-AR" dirty="0"/>
              <a:t> Project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2B8892-EB28-4BD2-E4FA-6ACABD30BA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Juan Pablo Fernandez</a:t>
            </a:r>
          </a:p>
        </p:txBody>
      </p:sp>
    </p:spTree>
    <p:extLst>
      <p:ext uri="{BB962C8B-B14F-4D97-AF65-F5344CB8AC3E}">
        <p14:creationId xmlns:p14="http://schemas.microsoft.com/office/powerpoint/2010/main" val="209737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D7933-9A33-B28A-4F54-9169BD7C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1C7184-7119-9851-1FC5-6F3A5133A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s-AR" dirty="0" err="1"/>
              <a:t>Is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total hotel </a:t>
            </a:r>
            <a:r>
              <a:rPr lang="es-AR" dirty="0" err="1"/>
              <a:t>revenue</a:t>
            </a:r>
            <a:r>
              <a:rPr lang="es-AR" dirty="0"/>
              <a:t> </a:t>
            </a:r>
            <a:r>
              <a:rPr lang="es-AR" dirty="0" err="1"/>
              <a:t>growing</a:t>
            </a:r>
            <a:r>
              <a:rPr lang="es-AR" dirty="0"/>
              <a:t> </a:t>
            </a:r>
            <a:r>
              <a:rPr lang="es-AR" dirty="0" err="1"/>
              <a:t>by</a:t>
            </a:r>
            <a:r>
              <a:rPr lang="es-AR" dirty="0"/>
              <a:t> </a:t>
            </a:r>
            <a:r>
              <a:rPr lang="es-AR" dirty="0" err="1"/>
              <a:t>year</a:t>
            </a:r>
            <a:r>
              <a:rPr lang="es-AR" dirty="0"/>
              <a:t>?</a:t>
            </a:r>
          </a:p>
          <a:p>
            <a:pPr marL="514350" indent="-514350">
              <a:buAutoNum type="arabicPeriod"/>
            </a:pPr>
            <a:r>
              <a:rPr lang="es-AR" dirty="0" err="1"/>
              <a:t>Which</a:t>
            </a:r>
            <a:r>
              <a:rPr lang="es-AR" dirty="0"/>
              <a:t> </a:t>
            </a:r>
            <a:r>
              <a:rPr lang="es-AR" dirty="0" err="1"/>
              <a:t>is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most</a:t>
            </a:r>
            <a:r>
              <a:rPr lang="es-AR" dirty="0"/>
              <a:t> </a:t>
            </a:r>
            <a:r>
              <a:rPr lang="es-AR" dirty="0" err="1"/>
              <a:t>profitable</a:t>
            </a:r>
            <a:r>
              <a:rPr lang="es-AR" dirty="0"/>
              <a:t> </a:t>
            </a:r>
            <a:r>
              <a:rPr lang="es-AR" dirty="0" err="1"/>
              <a:t>market</a:t>
            </a:r>
            <a:r>
              <a:rPr lang="es-AR" dirty="0"/>
              <a:t> </a:t>
            </a:r>
            <a:r>
              <a:rPr lang="es-AR" dirty="0" err="1"/>
              <a:t>segment</a:t>
            </a:r>
            <a:r>
              <a:rPr lang="es-AR" dirty="0"/>
              <a:t>?</a:t>
            </a:r>
          </a:p>
          <a:p>
            <a:pPr marL="514350" indent="-514350">
              <a:buAutoNum type="arabicPeriod"/>
            </a:pPr>
            <a:r>
              <a:rPr lang="es-AR" dirty="0" err="1"/>
              <a:t>Which</a:t>
            </a:r>
            <a:r>
              <a:rPr lang="es-AR" dirty="0"/>
              <a:t> </a:t>
            </a:r>
            <a:r>
              <a:rPr lang="es-AR" dirty="0" err="1"/>
              <a:t>type</a:t>
            </a:r>
            <a:r>
              <a:rPr lang="es-AR" dirty="0"/>
              <a:t> </a:t>
            </a:r>
            <a:r>
              <a:rPr lang="es-AR" dirty="0" err="1"/>
              <a:t>of</a:t>
            </a:r>
            <a:r>
              <a:rPr lang="es-AR" dirty="0"/>
              <a:t> </a:t>
            </a:r>
            <a:r>
              <a:rPr lang="es-AR" dirty="0" err="1"/>
              <a:t>guests</a:t>
            </a:r>
            <a:r>
              <a:rPr lang="es-AR" dirty="0"/>
              <a:t> are </a:t>
            </a:r>
            <a:r>
              <a:rPr lang="es-AR" dirty="0" err="1"/>
              <a:t>staying</a:t>
            </a:r>
            <a:r>
              <a:rPr lang="es-AR" dirty="0"/>
              <a:t> in </a:t>
            </a:r>
            <a:r>
              <a:rPr lang="es-AR" dirty="0" err="1"/>
              <a:t>the</a:t>
            </a:r>
            <a:r>
              <a:rPr lang="es-AR" dirty="0"/>
              <a:t> hotel?</a:t>
            </a:r>
          </a:p>
        </p:txBody>
      </p:sp>
    </p:spTree>
    <p:extLst>
      <p:ext uri="{BB962C8B-B14F-4D97-AF65-F5344CB8AC3E}">
        <p14:creationId xmlns:p14="http://schemas.microsoft.com/office/powerpoint/2010/main" val="418349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91E43-6881-1AC7-80FD-56A04F87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1. </a:t>
            </a:r>
            <a:r>
              <a:rPr lang="es-AR" dirty="0" err="1"/>
              <a:t>Is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revenue</a:t>
            </a:r>
            <a:r>
              <a:rPr lang="es-AR" dirty="0"/>
              <a:t> </a:t>
            </a:r>
            <a:r>
              <a:rPr lang="es-AR" dirty="0" err="1"/>
              <a:t>growing</a:t>
            </a:r>
            <a:r>
              <a:rPr lang="es-AR" dirty="0"/>
              <a:t> </a:t>
            </a:r>
            <a:r>
              <a:rPr lang="es-AR" dirty="0" err="1"/>
              <a:t>by</a:t>
            </a:r>
            <a:r>
              <a:rPr lang="es-AR" dirty="0"/>
              <a:t> </a:t>
            </a:r>
            <a:r>
              <a:rPr lang="es-AR" dirty="0" err="1"/>
              <a:t>year</a:t>
            </a:r>
            <a:r>
              <a:rPr lang="es-AR" dirty="0"/>
              <a:t>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C82256E-B23D-0167-049E-239AD9C738D5}"/>
              </a:ext>
            </a:extLst>
          </p:cNvPr>
          <p:cNvSpPr txBox="1"/>
          <p:nvPr/>
        </p:nvSpPr>
        <p:spPr>
          <a:xfrm>
            <a:off x="8642555" y="2368192"/>
            <a:ext cx="32446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i="1" dirty="0" err="1"/>
              <a:t>Given</a:t>
            </a:r>
            <a:r>
              <a:rPr lang="es-AR" i="1" dirty="0"/>
              <a:t> </a:t>
            </a:r>
            <a:r>
              <a:rPr lang="es-AR" i="1" dirty="0" err="1"/>
              <a:t>that</a:t>
            </a:r>
            <a:r>
              <a:rPr lang="es-AR" i="1" dirty="0"/>
              <a:t> </a:t>
            </a:r>
            <a:r>
              <a:rPr lang="es-AR" i="1" dirty="0" err="1"/>
              <a:t>there</a:t>
            </a:r>
            <a:r>
              <a:rPr lang="es-AR" i="1" dirty="0"/>
              <a:t> </a:t>
            </a:r>
            <a:r>
              <a:rPr lang="es-AR" i="1" dirty="0" err="1"/>
              <a:t>is</a:t>
            </a:r>
            <a:r>
              <a:rPr lang="es-AR" i="1" dirty="0"/>
              <a:t> no complete data </a:t>
            </a:r>
            <a:r>
              <a:rPr lang="es-AR" i="1" dirty="0" err="1"/>
              <a:t>for</a:t>
            </a:r>
            <a:r>
              <a:rPr lang="es-AR" i="1" dirty="0"/>
              <a:t> 2018 and 2020 </a:t>
            </a:r>
            <a:r>
              <a:rPr lang="es-AR" i="1" dirty="0" err="1"/>
              <a:t>the</a:t>
            </a:r>
            <a:r>
              <a:rPr lang="es-AR" i="1" dirty="0"/>
              <a:t> </a:t>
            </a:r>
            <a:r>
              <a:rPr lang="es-AR" i="1" dirty="0" err="1"/>
              <a:t>best</a:t>
            </a:r>
            <a:r>
              <a:rPr lang="es-AR" i="1" dirty="0"/>
              <a:t> </a:t>
            </a:r>
            <a:r>
              <a:rPr lang="es-AR" i="1" dirty="0" err="1"/>
              <a:t>that</a:t>
            </a:r>
            <a:r>
              <a:rPr lang="es-AR" i="1" dirty="0"/>
              <a:t> can be done </a:t>
            </a:r>
            <a:r>
              <a:rPr lang="es-AR" i="1" dirty="0" err="1"/>
              <a:t>is</a:t>
            </a:r>
            <a:r>
              <a:rPr lang="es-AR" i="1" dirty="0"/>
              <a:t> compare </a:t>
            </a:r>
            <a:r>
              <a:rPr lang="es-AR" i="1" dirty="0" err="1"/>
              <a:t>the</a:t>
            </a:r>
            <a:r>
              <a:rPr lang="es-AR" i="1" dirty="0"/>
              <a:t> </a:t>
            </a:r>
            <a:r>
              <a:rPr lang="es-AR" i="1" dirty="0" err="1"/>
              <a:t>months</a:t>
            </a:r>
            <a:r>
              <a:rPr lang="es-AR" i="1" dirty="0"/>
              <a:t> </a:t>
            </a:r>
            <a:r>
              <a:rPr lang="es-AR" i="1" dirty="0" err="1"/>
              <a:t>for</a:t>
            </a:r>
            <a:r>
              <a:rPr lang="es-AR" i="1" dirty="0"/>
              <a:t> </a:t>
            </a:r>
            <a:r>
              <a:rPr lang="es-AR" i="1" dirty="0" err="1"/>
              <a:t>which</a:t>
            </a:r>
            <a:r>
              <a:rPr lang="es-AR" i="1" dirty="0"/>
              <a:t> </a:t>
            </a:r>
            <a:r>
              <a:rPr lang="es-AR" i="1" dirty="0" err="1"/>
              <a:t>there</a:t>
            </a:r>
            <a:r>
              <a:rPr lang="es-AR" i="1" dirty="0"/>
              <a:t> </a:t>
            </a:r>
            <a:r>
              <a:rPr lang="es-AR" i="1" dirty="0" err="1"/>
              <a:t>is</a:t>
            </a:r>
            <a:r>
              <a:rPr lang="es-AR" i="1" dirty="0"/>
              <a:t> data.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6D6B209-0AD5-D91C-D904-0EBE673F1374}"/>
              </a:ext>
            </a:extLst>
          </p:cNvPr>
          <p:cNvSpPr txBox="1"/>
          <p:nvPr/>
        </p:nvSpPr>
        <p:spPr>
          <a:xfrm>
            <a:off x="457046" y="4985921"/>
            <a:ext cx="113170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/>
              <a:t>Per </a:t>
            </a:r>
            <a:r>
              <a:rPr lang="es-AR" sz="1600" dirty="0" err="1"/>
              <a:t>the</a:t>
            </a:r>
            <a:r>
              <a:rPr lang="es-AR" sz="1600" dirty="0"/>
              <a:t> </a:t>
            </a:r>
            <a:r>
              <a:rPr lang="es-AR" sz="1600" dirty="0" err="1"/>
              <a:t>above</a:t>
            </a:r>
            <a:r>
              <a:rPr lang="es-AR" sz="1600" dirty="0"/>
              <a:t> </a:t>
            </a:r>
            <a:r>
              <a:rPr lang="es-AR" sz="1600" dirty="0" err="1"/>
              <a:t>graph</a:t>
            </a:r>
            <a:r>
              <a:rPr lang="es-AR" sz="16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Comparing 2020 to 2019, revenue increased in all months except July and August.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 err="1"/>
              <a:t>Comparing</a:t>
            </a:r>
            <a:r>
              <a:rPr lang="es-AR" sz="1600" dirty="0"/>
              <a:t> 2019 </a:t>
            </a:r>
            <a:r>
              <a:rPr lang="es-AR" sz="1600" dirty="0" err="1"/>
              <a:t>to</a:t>
            </a:r>
            <a:r>
              <a:rPr lang="es-AR" sz="1600" dirty="0"/>
              <a:t> 2018 </a:t>
            </a:r>
            <a:r>
              <a:rPr lang="es-AR" sz="1600" dirty="0" err="1"/>
              <a:t>revenue</a:t>
            </a:r>
            <a:r>
              <a:rPr lang="es-AR" sz="1600" dirty="0"/>
              <a:t> </a:t>
            </a:r>
            <a:r>
              <a:rPr lang="es-AR" sz="1600" dirty="0" err="1"/>
              <a:t>grew</a:t>
            </a:r>
            <a:r>
              <a:rPr lang="es-AR" sz="1600" dirty="0"/>
              <a:t> </a:t>
            </a:r>
            <a:r>
              <a:rPr lang="es-AR" sz="1600" dirty="0" err="1"/>
              <a:t>significantly</a:t>
            </a:r>
            <a:r>
              <a:rPr lang="es-AR" sz="1600" dirty="0"/>
              <a:t> </a:t>
            </a:r>
            <a:r>
              <a:rPr lang="es-AR" sz="1600" dirty="0" err="1"/>
              <a:t>across</a:t>
            </a:r>
            <a:r>
              <a:rPr lang="es-AR" sz="1600" dirty="0"/>
              <a:t> </a:t>
            </a:r>
            <a:r>
              <a:rPr lang="es-AR" sz="1600" dirty="0" err="1"/>
              <a:t>all</a:t>
            </a:r>
            <a:r>
              <a:rPr lang="es-AR" sz="1600" dirty="0"/>
              <a:t> </a:t>
            </a:r>
            <a:r>
              <a:rPr lang="es-AR" sz="1600" dirty="0" err="1"/>
              <a:t>months</a:t>
            </a:r>
            <a:r>
              <a:rPr lang="es-AR" sz="1600" dirty="0"/>
              <a:t>.</a:t>
            </a:r>
          </a:p>
          <a:p>
            <a:endParaRPr lang="es-AR" sz="1600" b="1" dirty="0"/>
          </a:p>
          <a:p>
            <a:r>
              <a:rPr lang="es-AR" sz="1600" b="1" dirty="0" err="1"/>
              <a:t>Conclusion</a:t>
            </a:r>
            <a:r>
              <a:rPr lang="es-AR" sz="1600" b="1" dirty="0"/>
              <a:t>: </a:t>
            </a:r>
            <a:r>
              <a:rPr lang="es-AR" sz="1600" dirty="0" err="1"/>
              <a:t>Based</a:t>
            </a:r>
            <a:r>
              <a:rPr lang="es-AR" sz="1600" dirty="0"/>
              <a:t> </a:t>
            </a:r>
            <a:r>
              <a:rPr lang="es-AR" sz="1600" dirty="0" err="1"/>
              <a:t>on</a:t>
            </a:r>
            <a:r>
              <a:rPr lang="es-AR" sz="1600" dirty="0"/>
              <a:t> </a:t>
            </a:r>
            <a:r>
              <a:rPr lang="es-AR" sz="1600" dirty="0" err="1"/>
              <a:t>the</a:t>
            </a:r>
            <a:r>
              <a:rPr lang="es-AR" sz="1600" dirty="0"/>
              <a:t> </a:t>
            </a:r>
            <a:r>
              <a:rPr lang="es-AR" sz="1600" dirty="0" err="1"/>
              <a:t>previous</a:t>
            </a:r>
            <a:r>
              <a:rPr lang="es-AR" sz="1600" dirty="0"/>
              <a:t> análisis, </a:t>
            </a:r>
            <a:r>
              <a:rPr lang="es-AR" sz="1600" dirty="0" err="1"/>
              <a:t>it’s</a:t>
            </a:r>
            <a:r>
              <a:rPr lang="es-AR" sz="1600" dirty="0"/>
              <a:t> </a:t>
            </a:r>
            <a:r>
              <a:rPr lang="es-AR" sz="1600" dirty="0" err="1"/>
              <a:t>reasonable</a:t>
            </a:r>
            <a:r>
              <a:rPr lang="es-AR" sz="1600" dirty="0"/>
              <a:t> </a:t>
            </a:r>
            <a:r>
              <a:rPr lang="es-AR" sz="1600" dirty="0" err="1"/>
              <a:t>to</a:t>
            </a:r>
            <a:r>
              <a:rPr lang="es-AR" sz="1600" dirty="0"/>
              <a:t> </a:t>
            </a:r>
            <a:r>
              <a:rPr lang="es-AR" sz="1600" dirty="0" err="1"/>
              <a:t>conclude</a:t>
            </a:r>
            <a:r>
              <a:rPr lang="es-AR" sz="1600" dirty="0"/>
              <a:t> </a:t>
            </a:r>
            <a:r>
              <a:rPr lang="es-AR" sz="1600" dirty="0" err="1"/>
              <a:t>the</a:t>
            </a:r>
            <a:r>
              <a:rPr lang="es-AR" sz="1600" dirty="0"/>
              <a:t> </a:t>
            </a:r>
            <a:r>
              <a:rPr lang="es-AR" sz="1600" dirty="0" err="1"/>
              <a:t>revenue</a:t>
            </a:r>
            <a:r>
              <a:rPr lang="es-AR" sz="1600" dirty="0"/>
              <a:t> has </a:t>
            </a:r>
            <a:r>
              <a:rPr lang="es-AR" sz="1600" dirty="0" err="1"/>
              <a:t>been</a:t>
            </a:r>
            <a:r>
              <a:rPr lang="es-AR" sz="1600" dirty="0"/>
              <a:t> </a:t>
            </a:r>
            <a:r>
              <a:rPr lang="es-AR" sz="1600" dirty="0" err="1"/>
              <a:t>growing</a:t>
            </a:r>
            <a:r>
              <a:rPr lang="es-AR" sz="1600" dirty="0"/>
              <a:t> </a:t>
            </a:r>
            <a:r>
              <a:rPr lang="es-AR" sz="1600" dirty="0" err="1"/>
              <a:t>year</a:t>
            </a:r>
            <a:r>
              <a:rPr lang="es-AR" sz="1600" dirty="0"/>
              <a:t> </a:t>
            </a:r>
            <a:r>
              <a:rPr lang="es-AR" sz="1600" dirty="0" err="1"/>
              <a:t>over</a:t>
            </a:r>
            <a:r>
              <a:rPr lang="es-AR" sz="1600" dirty="0"/>
              <a:t> </a:t>
            </a:r>
            <a:r>
              <a:rPr lang="es-AR" sz="1600" dirty="0" err="1"/>
              <a:t>year</a:t>
            </a:r>
            <a:r>
              <a:rPr lang="es-AR" sz="1600" dirty="0"/>
              <a:t>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838D15B-54C2-CB42-3776-95C18DF455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300" b="5136"/>
          <a:stretch/>
        </p:blipFill>
        <p:spPr>
          <a:xfrm>
            <a:off x="304800" y="2328983"/>
            <a:ext cx="8440994" cy="265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3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18BD3-3773-BC39-3D3B-14256CEAE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7" y="548640"/>
            <a:ext cx="10343929" cy="1179576"/>
          </a:xfrm>
        </p:spPr>
        <p:txBody>
          <a:bodyPr>
            <a:normAutofit fontScale="90000"/>
          </a:bodyPr>
          <a:lstStyle/>
          <a:p>
            <a:r>
              <a:rPr lang="es-AR" dirty="0"/>
              <a:t>2. </a:t>
            </a:r>
            <a:r>
              <a:rPr lang="es-AR" dirty="0" err="1"/>
              <a:t>Which</a:t>
            </a:r>
            <a:r>
              <a:rPr lang="es-AR" dirty="0"/>
              <a:t> </a:t>
            </a:r>
            <a:r>
              <a:rPr lang="es-AR" dirty="0" err="1"/>
              <a:t>is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most</a:t>
            </a:r>
            <a:r>
              <a:rPr lang="es-AR" dirty="0"/>
              <a:t> </a:t>
            </a:r>
            <a:r>
              <a:rPr lang="es-AR" dirty="0" err="1"/>
              <a:t>profitable</a:t>
            </a:r>
            <a:r>
              <a:rPr lang="es-AR" dirty="0"/>
              <a:t> </a:t>
            </a:r>
            <a:r>
              <a:rPr lang="es-AR" dirty="0" err="1"/>
              <a:t>market</a:t>
            </a:r>
            <a:r>
              <a:rPr lang="es-AR" dirty="0"/>
              <a:t> </a:t>
            </a:r>
            <a:r>
              <a:rPr lang="es-AR" dirty="0" err="1"/>
              <a:t>segment</a:t>
            </a:r>
            <a:r>
              <a:rPr lang="es-AR" dirty="0"/>
              <a:t>?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352EF67-03B3-0E37-047B-624D83536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95" y="2276078"/>
            <a:ext cx="4245801" cy="1967221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91CEAC5-F16E-3F70-9387-38AB4205A319}"/>
              </a:ext>
            </a:extLst>
          </p:cNvPr>
          <p:cNvSpPr txBox="1"/>
          <p:nvPr/>
        </p:nvSpPr>
        <p:spPr>
          <a:xfrm>
            <a:off x="764875" y="2477729"/>
            <a:ext cx="53311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/>
              <a:t>Online TA </a:t>
            </a:r>
            <a:r>
              <a:rPr lang="es-AR" sz="1400" dirty="0" err="1"/>
              <a:t>is</a:t>
            </a:r>
            <a:r>
              <a:rPr lang="es-AR" sz="1400" dirty="0"/>
              <a:t> </a:t>
            </a:r>
            <a:r>
              <a:rPr lang="es-AR" sz="1400" dirty="0" err="1"/>
              <a:t>the</a:t>
            </a:r>
            <a:r>
              <a:rPr lang="es-AR" sz="1400" dirty="0"/>
              <a:t> </a:t>
            </a:r>
            <a:r>
              <a:rPr lang="es-AR" sz="1400" dirty="0" err="1"/>
              <a:t>most</a:t>
            </a:r>
            <a:r>
              <a:rPr lang="es-AR" sz="1400" dirty="0"/>
              <a:t> </a:t>
            </a:r>
            <a:r>
              <a:rPr lang="es-AR" sz="1400" dirty="0" err="1"/>
              <a:t>profitable</a:t>
            </a:r>
            <a:r>
              <a:rPr lang="es-AR" sz="1400" dirty="0"/>
              <a:t> </a:t>
            </a:r>
            <a:r>
              <a:rPr lang="es-AR" sz="1400" dirty="0" err="1"/>
              <a:t>segment</a:t>
            </a:r>
            <a:r>
              <a:rPr lang="es-AR" sz="1400" dirty="0"/>
              <a:t> and </a:t>
            </a:r>
            <a:r>
              <a:rPr lang="es-AR" sz="1400" dirty="0" err="1"/>
              <a:t>represents</a:t>
            </a:r>
            <a:r>
              <a:rPr lang="es-AR" sz="1400" dirty="0"/>
              <a:t> 50.67% </a:t>
            </a:r>
            <a:r>
              <a:rPr lang="es-AR" sz="1400" dirty="0" err="1"/>
              <a:t>of</a:t>
            </a:r>
            <a:r>
              <a:rPr lang="es-AR" sz="1400" dirty="0"/>
              <a:t> </a:t>
            </a:r>
            <a:r>
              <a:rPr lang="es-AR" sz="1400" dirty="0" err="1"/>
              <a:t>the</a:t>
            </a:r>
            <a:r>
              <a:rPr lang="es-AR" sz="1400" dirty="0"/>
              <a:t> total </a:t>
            </a:r>
            <a:r>
              <a:rPr lang="es-AR" sz="1400" dirty="0" err="1"/>
              <a:t>revenue</a:t>
            </a:r>
            <a:r>
              <a:rPr lang="es-A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/>
              <a:t>Direct and Offline TA/TO are </a:t>
            </a:r>
            <a:r>
              <a:rPr lang="es-AR" sz="1400" dirty="0" err="1"/>
              <a:t>the</a:t>
            </a:r>
            <a:r>
              <a:rPr lang="es-AR" sz="1400" dirty="0"/>
              <a:t> 2nd and 3rd </a:t>
            </a:r>
            <a:r>
              <a:rPr lang="es-AR" sz="1400" dirty="0" err="1"/>
              <a:t>segments</a:t>
            </a:r>
            <a:r>
              <a:rPr lang="es-AR" sz="1400" dirty="0"/>
              <a:t> </a:t>
            </a:r>
            <a:r>
              <a:rPr lang="es-AR" sz="1400" dirty="0" err="1"/>
              <a:t>with</a:t>
            </a:r>
            <a:r>
              <a:rPr lang="es-AR" sz="1400" dirty="0"/>
              <a:t> </a:t>
            </a:r>
            <a:r>
              <a:rPr lang="es-AR" sz="1400" dirty="0" err="1"/>
              <a:t>roughly</a:t>
            </a:r>
            <a:r>
              <a:rPr lang="es-AR" sz="1400" dirty="0"/>
              <a:t> 20% </a:t>
            </a:r>
            <a:r>
              <a:rPr lang="es-AR" sz="1400" dirty="0" err="1"/>
              <a:t>of</a:t>
            </a:r>
            <a:r>
              <a:rPr lang="es-AR" sz="1400" dirty="0"/>
              <a:t> total </a:t>
            </a:r>
            <a:r>
              <a:rPr lang="es-AR" sz="1400" dirty="0" err="1"/>
              <a:t>revenue</a:t>
            </a:r>
            <a:r>
              <a:rPr lang="es-A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400" dirty="0" err="1"/>
              <a:t>Complementary</a:t>
            </a:r>
            <a:r>
              <a:rPr lang="es-AR" sz="1400" dirty="0"/>
              <a:t> </a:t>
            </a:r>
            <a:r>
              <a:rPr lang="es-AR" sz="1400" dirty="0" err="1"/>
              <a:t>segment</a:t>
            </a:r>
            <a:r>
              <a:rPr lang="es-AR" sz="1400" dirty="0"/>
              <a:t> </a:t>
            </a:r>
            <a:r>
              <a:rPr lang="es-AR" sz="1400" dirty="0" err="1"/>
              <a:t>does</a:t>
            </a:r>
            <a:r>
              <a:rPr lang="es-AR" sz="1400" dirty="0"/>
              <a:t> </a:t>
            </a:r>
            <a:r>
              <a:rPr lang="es-AR" sz="1400" dirty="0" err="1"/>
              <a:t>not</a:t>
            </a:r>
            <a:r>
              <a:rPr lang="es-AR" sz="1400" dirty="0"/>
              <a:t> </a:t>
            </a:r>
            <a:r>
              <a:rPr lang="es-AR" sz="1400" dirty="0" err="1"/>
              <a:t>generate</a:t>
            </a:r>
            <a:r>
              <a:rPr lang="es-AR" sz="1400" dirty="0"/>
              <a:t> </a:t>
            </a:r>
            <a:r>
              <a:rPr lang="es-AR" sz="1400" dirty="0" err="1"/>
              <a:t>revenue</a:t>
            </a:r>
            <a:r>
              <a:rPr lang="es-AR" sz="1400" dirty="0"/>
              <a:t>, </a:t>
            </a:r>
            <a:r>
              <a:rPr lang="es-AR" sz="1400" dirty="0" err="1"/>
              <a:t>moreover</a:t>
            </a:r>
            <a:r>
              <a:rPr lang="es-AR" sz="1400" dirty="0"/>
              <a:t> </a:t>
            </a:r>
            <a:r>
              <a:rPr lang="es-AR" sz="1400" dirty="0" err="1"/>
              <a:t>it</a:t>
            </a:r>
            <a:r>
              <a:rPr lang="es-AR" sz="1400" dirty="0"/>
              <a:t> </a:t>
            </a:r>
            <a:r>
              <a:rPr lang="es-AR" sz="1400" dirty="0" err="1"/>
              <a:t>generates</a:t>
            </a:r>
            <a:r>
              <a:rPr lang="es-AR" sz="1400" dirty="0"/>
              <a:t> loses.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6B7A2C0-F7FC-8810-B22A-3B20E4595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74" y="4243299"/>
            <a:ext cx="4581173" cy="2277422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47F8E38B-D6F3-54CA-D989-99BFDFC739BD}"/>
              </a:ext>
            </a:extLst>
          </p:cNvPr>
          <p:cNvSpPr txBox="1"/>
          <p:nvPr/>
        </p:nvSpPr>
        <p:spPr>
          <a:xfrm>
            <a:off x="7329948" y="4616245"/>
            <a:ext cx="40971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 err="1"/>
              <a:t>Conclusion</a:t>
            </a:r>
            <a:r>
              <a:rPr lang="es-AR" sz="1400" b="1" dirty="0"/>
              <a:t>: </a:t>
            </a:r>
            <a:r>
              <a:rPr lang="es-AR" sz="1400" dirty="0" err="1"/>
              <a:t>The</a:t>
            </a:r>
            <a:r>
              <a:rPr lang="es-AR" sz="1400" dirty="0"/>
              <a:t> hotel </a:t>
            </a:r>
            <a:r>
              <a:rPr lang="es-AR" sz="1400" dirty="0" err="1"/>
              <a:t>should</a:t>
            </a:r>
            <a:r>
              <a:rPr lang="es-AR" sz="1400" dirty="0"/>
              <a:t> </a:t>
            </a:r>
            <a:r>
              <a:rPr lang="es-AR" sz="1400" dirty="0" err="1"/>
              <a:t>focus</a:t>
            </a:r>
            <a:r>
              <a:rPr lang="es-AR" sz="1400" dirty="0"/>
              <a:t> </a:t>
            </a:r>
            <a:r>
              <a:rPr lang="es-AR" sz="1400" dirty="0" err="1"/>
              <a:t>on</a:t>
            </a:r>
            <a:r>
              <a:rPr lang="es-AR" sz="1400" dirty="0"/>
              <a:t> Online TA, Direct and Offline TA/TO </a:t>
            </a:r>
            <a:r>
              <a:rPr lang="es-AR" sz="1400" dirty="0" err="1"/>
              <a:t>segments</a:t>
            </a:r>
            <a:r>
              <a:rPr lang="es-AR" sz="1400" dirty="0"/>
              <a:t> </a:t>
            </a:r>
            <a:r>
              <a:rPr lang="es-AR" sz="1400" dirty="0" err="1"/>
              <a:t>which</a:t>
            </a:r>
            <a:r>
              <a:rPr lang="es-AR" sz="1400" dirty="0"/>
              <a:t> </a:t>
            </a:r>
            <a:r>
              <a:rPr lang="es-AR" sz="1400" dirty="0" err="1"/>
              <a:t>generates</a:t>
            </a:r>
            <a:r>
              <a:rPr lang="es-AR" sz="1400" dirty="0"/>
              <a:t> 90% </a:t>
            </a:r>
            <a:r>
              <a:rPr lang="es-AR" sz="1400" dirty="0" err="1"/>
              <a:t>of</a:t>
            </a:r>
            <a:r>
              <a:rPr lang="es-AR" sz="1400" dirty="0"/>
              <a:t> total </a:t>
            </a:r>
            <a:r>
              <a:rPr lang="es-AR" sz="1400" dirty="0" err="1"/>
              <a:t>revenue</a:t>
            </a:r>
            <a:r>
              <a:rPr lang="es-AR" sz="1400" dirty="0"/>
              <a:t>.</a:t>
            </a:r>
          </a:p>
          <a:p>
            <a:r>
              <a:rPr lang="es-AR" sz="1400" dirty="0" err="1"/>
              <a:t>It</a:t>
            </a:r>
            <a:r>
              <a:rPr lang="es-AR" sz="1400" dirty="0"/>
              <a:t> </a:t>
            </a:r>
            <a:r>
              <a:rPr lang="es-AR" sz="1400" dirty="0" err="1"/>
              <a:t>should</a:t>
            </a:r>
            <a:r>
              <a:rPr lang="es-AR" sz="1400" dirty="0"/>
              <a:t> be </a:t>
            </a:r>
            <a:r>
              <a:rPr lang="es-AR" sz="1400" dirty="0" err="1"/>
              <a:t>evaluated</a:t>
            </a:r>
            <a:r>
              <a:rPr lang="es-AR" sz="1400" dirty="0"/>
              <a:t> </a:t>
            </a:r>
            <a:r>
              <a:rPr lang="es-AR" sz="1400" dirty="0" err="1"/>
              <a:t>if</a:t>
            </a:r>
            <a:r>
              <a:rPr lang="es-AR" sz="1400" dirty="0"/>
              <a:t> hotel </a:t>
            </a:r>
            <a:r>
              <a:rPr lang="es-AR" sz="1400" dirty="0" err="1"/>
              <a:t>should</a:t>
            </a:r>
            <a:r>
              <a:rPr lang="es-AR" sz="1400" dirty="0"/>
              <a:t> </a:t>
            </a:r>
            <a:r>
              <a:rPr lang="es-AR" sz="1400" dirty="0" err="1"/>
              <a:t>keep</a:t>
            </a:r>
            <a:r>
              <a:rPr lang="es-AR" sz="1400" dirty="0"/>
              <a:t> </a:t>
            </a:r>
            <a:r>
              <a:rPr lang="es-AR" sz="1400" dirty="0" err="1"/>
              <a:t>Aviation</a:t>
            </a:r>
            <a:r>
              <a:rPr lang="es-AR" sz="1400" dirty="0"/>
              <a:t> and </a:t>
            </a:r>
            <a:r>
              <a:rPr lang="es-AR" sz="1400" dirty="0" err="1"/>
              <a:t>Complementary</a:t>
            </a:r>
            <a:r>
              <a:rPr lang="es-AR" sz="1400" dirty="0"/>
              <a:t> </a:t>
            </a:r>
            <a:r>
              <a:rPr lang="es-AR" sz="1400" dirty="0" err="1"/>
              <a:t>segemnts</a:t>
            </a:r>
            <a:r>
              <a:rPr lang="es-AR" sz="1400" dirty="0"/>
              <a:t> </a:t>
            </a:r>
            <a:r>
              <a:rPr lang="es-AR" sz="1400" dirty="0" err="1"/>
              <a:t>since</a:t>
            </a:r>
            <a:r>
              <a:rPr lang="es-AR" sz="1400" dirty="0"/>
              <a:t> </a:t>
            </a:r>
            <a:r>
              <a:rPr lang="es-AR" sz="1400" dirty="0" err="1"/>
              <a:t>they</a:t>
            </a:r>
            <a:r>
              <a:rPr lang="es-AR" sz="1400" dirty="0"/>
              <a:t> </a:t>
            </a:r>
            <a:r>
              <a:rPr lang="es-AR" sz="1400" dirty="0" err="1"/>
              <a:t>don’t</a:t>
            </a:r>
            <a:r>
              <a:rPr lang="es-AR" sz="1400" dirty="0"/>
              <a:t> </a:t>
            </a:r>
            <a:r>
              <a:rPr lang="es-AR" sz="1400" dirty="0" err="1"/>
              <a:t>generate</a:t>
            </a:r>
            <a:r>
              <a:rPr lang="es-AR" sz="1400" dirty="0"/>
              <a:t> </a:t>
            </a:r>
            <a:r>
              <a:rPr lang="es-AR" sz="1400" dirty="0" err="1"/>
              <a:t>much</a:t>
            </a:r>
            <a:r>
              <a:rPr lang="es-AR" sz="1400" dirty="0"/>
              <a:t> </a:t>
            </a:r>
            <a:r>
              <a:rPr lang="es-AR" sz="1400" dirty="0" err="1"/>
              <a:t>revenue</a:t>
            </a:r>
            <a:r>
              <a:rPr lang="es-AR" sz="1400" dirty="0"/>
              <a:t>.</a:t>
            </a:r>
            <a:endParaRPr lang="es-AR" sz="1400" b="1" dirty="0"/>
          </a:p>
        </p:txBody>
      </p:sp>
    </p:spTree>
    <p:extLst>
      <p:ext uri="{BB962C8B-B14F-4D97-AF65-F5344CB8AC3E}">
        <p14:creationId xmlns:p14="http://schemas.microsoft.com/office/powerpoint/2010/main" val="212527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4537E-DB09-0DC3-276E-38943B29B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7" y="548640"/>
            <a:ext cx="10697891" cy="1179576"/>
          </a:xfrm>
        </p:spPr>
        <p:txBody>
          <a:bodyPr>
            <a:normAutofit fontScale="90000"/>
          </a:bodyPr>
          <a:lstStyle/>
          <a:p>
            <a:r>
              <a:rPr lang="es-AR" dirty="0"/>
              <a:t>3. </a:t>
            </a:r>
            <a:r>
              <a:rPr lang="es-AR" dirty="0" err="1"/>
              <a:t>Which</a:t>
            </a:r>
            <a:r>
              <a:rPr lang="es-AR" dirty="0"/>
              <a:t> </a:t>
            </a:r>
            <a:r>
              <a:rPr lang="es-AR" dirty="0" err="1"/>
              <a:t>type</a:t>
            </a:r>
            <a:r>
              <a:rPr lang="es-AR" dirty="0"/>
              <a:t> </a:t>
            </a:r>
            <a:r>
              <a:rPr lang="es-AR" dirty="0" err="1"/>
              <a:t>of</a:t>
            </a:r>
            <a:r>
              <a:rPr lang="es-AR" dirty="0"/>
              <a:t> </a:t>
            </a:r>
            <a:r>
              <a:rPr lang="es-AR" dirty="0" err="1"/>
              <a:t>guests</a:t>
            </a:r>
            <a:r>
              <a:rPr lang="es-AR" dirty="0"/>
              <a:t> are </a:t>
            </a:r>
            <a:r>
              <a:rPr lang="es-AR" dirty="0" err="1"/>
              <a:t>staying</a:t>
            </a:r>
            <a:r>
              <a:rPr lang="es-AR" dirty="0"/>
              <a:t> in </a:t>
            </a:r>
            <a:r>
              <a:rPr lang="es-AR" dirty="0" err="1"/>
              <a:t>the</a:t>
            </a:r>
            <a:r>
              <a:rPr lang="es-AR" dirty="0"/>
              <a:t> hotel?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486B7E-3426-89C3-6A25-548E18D5D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11" y="4393730"/>
            <a:ext cx="8537284" cy="241166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D2BF626-CF12-E4C8-B9AE-99A614FFD3F0}"/>
              </a:ext>
            </a:extLst>
          </p:cNvPr>
          <p:cNvSpPr txBox="1"/>
          <p:nvPr/>
        </p:nvSpPr>
        <p:spPr>
          <a:xfrm>
            <a:off x="516192" y="2433484"/>
            <a:ext cx="6710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sz="1200" dirty="0" err="1"/>
              <a:t>Couples</a:t>
            </a:r>
            <a:r>
              <a:rPr lang="es-AR" sz="1200" dirty="0"/>
              <a:t> are </a:t>
            </a:r>
            <a:r>
              <a:rPr lang="es-AR" sz="1200" dirty="0" err="1"/>
              <a:t>the</a:t>
            </a:r>
            <a:r>
              <a:rPr lang="es-AR" sz="1200" dirty="0"/>
              <a:t> </a:t>
            </a:r>
            <a:r>
              <a:rPr lang="es-AR" sz="1200" dirty="0" err="1"/>
              <a:t>most</a:t>
            </a:r>
            <a:r>
              <a:rPr lang="es-AR" sz="1200" dirty="0"/>
              <a:t> </a:t>
            </a:r>
            <a:r>
              <a:rPr lang="es-AR" sz="1200" dirty="0" err="1"/>
              <a:t>relevant</a:t>
            </a:r>
            <a:r>
              <a:rPr lang="es-AR" sz="1200" dirty="0"/>
              <a:t> </a:t>
            </a:r>
            <a:r>
              <a:rPr lang="es-AR" sz="1200" dirty="0" err="1"/>
              <a:t>guest</a:t>
            </a:r>
            <a:r>
              <a:rPr lang="es-AR" sz="1200" dirty="0"/>
              <a:t> </a:t>
            </a:r>
            <a:r>
              <a:rPr lang="es-AR" sz="1200" dirty="0" err="1"/>
              <a:t>type</a:t>
            </a:r>
            <a:r>
              <a:rPr lang="es-AR" sz="1200" dirty="0"/>
              <a:t> </a:t>
            </a:r>
            <a:r>
              <a:rPr lang="es-AR" sz="1200" dirty="0" err="1"/>
              <a:t>generating</a:t>
            </a:r>
            <a:r>
              <a:rPr lang="es-AR" sz="1200" dirty="0"/>
              <a:t> 65% </a:t>
            </a:r>
            <a:r>
              <a:rPr lang="es-AR" sz="1200" dirty="0" err="1"/>
              <a:t>of</a:t>
            </a:r>
            <a:r>
              <a:rPr lang="es-AR" sz="1200" dirty="0"/>
              <a:t> </a:t>
            </a:r>
            <a:r>
              <a:rPr lang="es-AR" sz="1200" dirty="0" err="1"/>
              <a:t>the</a:t>
            </a:r>
            <a:r>
              <a:rPr lang="es-AR" sz="1200" dirty="0"/>
              <a:t> total </a:t>
            </a:r>
            <a:r>
              <a:rPr lang="es-AR" sz="1200" dirty="0" err="1"/>
              <a:t>revenue</a:t>
            </a:r>
            <a:r>
              <a:rPr lang="es-AR" sz="1200" dirty="0"/>
              <a:t> and </a:t>
            </a:r>
            <a:r>
              <a:rPr lang="es-AR" sz="1200" dirty="0" err="1"/>
              <a:t>spending</a:t>
            </a:r>
            <a:r>
              <a:rPr lang="es-AR" sz="1200" dirty="0"/>
              <a:t> more </a:t>
            </a:r>
            <a:r>
              <a:rPr lang="es-AR" sz="1200" dirty="0" err="1"/>
              <a:t>nights</a:t>
            </a:r>
            <a:r>
              <a:rPr lang="es-AR" sz="1200" dirty="0"/>
              <a:t> </a:t>
            </a:r>
            <a:r>
              <a:rPr lang="es-AR" sz="1200" dirty="0" err="1"/>
              <a:t>than</a:t>
            </a:r>
            <a:r>
              <a:rPr lang="es-AR" sz="1200" dirty="0"/>
              <a:t> </a:t>
            </a:r>
            <a:r>
              <a:rPr lang="es-AR" sz="1200" dirty="0" err="1"/>
              <a:t>the</a:t>
            </a:r>
            <a:r>
              <a:rPr lang="es-AR" sz="1200" dirty="0"/>
              <a:t> </a:t>
            </a:r>
            <a:r>
              <a:rPr lang="es-AR" sz="1200" dirty="0" err="1"/>
              <a:t>others</a:t>
            </a:r>
            <a:r>
              <a:rPr lang="es-AR" sz="12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sz="1200" dirty="0"/>
              <a:t>Singles </a:t>
            </a:r>
            <a:r>
              <a:rPr lang="es-AR" sz="1200" dirty="0" err="1"/>
              <a:t>spend</a:t>
            </a:r>
            <a:r>
              <a:rPr lang="es-AR" sz="1200" dirty="0"/>
              <a:t> more </a:t>
            </a:r>
            <a:r>
              <a:rPr lang="es-AR" sz="1200" dirty="0" err="1"/>
              <a:t>nights</a:t>
            </a:r>
            <a:r>
              <a:rPr lang="es-AR" sz="1200" dirty="0"/>
              <a:t> </a:t>
            </a:r>
            <a:r>
              <a:rPr lang="es-AR" sz="1200" dirty="0" err="1"/>
              <a:t>than</a:t>
            </a:r>
            <a:r>
              <a:rPr lang="es-AR" sz="1200" dirty="0"/>
              <a:t> </a:t>
            </a:r>
            <a:r>
              <a:rPr lang="es-AR" sz="1200" dirty="0" err="1"/>
              <a:t>families</a:t>
            </a:r>
            <a:r>
              <a:rPr lang="es-AR" sz="1200" dirty="0"/>
              <a:t>, </a:t>
            </a:r>
            <a:r>
              <a:rPr lang="es-AR" sz="1200" dirty="0" err="1"/>
              <a:t>however</a:t>
            </a:r>
            <a:r>
              <a:rPr lang="es-AR" sz="1200" dirty="0"/>
              <a:t> </a:t>
            </a:r>
            <a:r>
              <a:rPr lang="es-AR" sz="1200" dirty="0" err="1"/>
              <a:t>families</a:t>
            </a:r>
            <a:r>
              <a:rPr lang="es-AR" sz="1200" dirty="0"/>
              <a:t> </a:t>
            </a:r>
            <a:r>
              <a:rPr lang="es-AR" sz="1200" dirty="0" err="1"/>
              <a:t>generate</a:t>
            </a:r>
            <a:r>
              <a:rPr lang="es-AR" sz="1200" dirty="0"/>
              <a:t> more </a:t>
            </a:r>
            <a:r>
              <a:rPr lang="es-AR" sz="1200" dirty="0" err="1"/>
              <a:t>revenue</a:t>
            </a:r>
            <a:r>
              <a:rPr lang="es-AR" sz="1200" dirty="0"/>
              <a:t>. </a:t>
            </a:r>
            <a:r>
              <a:rPr lang="es-AR" sz="1200" dirty="0" err="1"/>
              <a:t>Therefore</a:t>
            </a:r>
            <a:r>
              <a:rPr lang="es-AR" sz="1200" dirty="0"/>
              <a:t>, </a:t>
            </a:r>
            <a:r>
              <a:rPr lang="es-AR" sz="1200" dirty="0" err="1"/>
              <a:t>families</a:t>
            </a:r>
            <a:r>
              <a:rPr lang="es-AR" sz="1200" dirty="0"/>
              <a:t> are more </a:t>
            </a:r>
            <a:r>
              <a:rPr lang="es-AR" sz="1200" dirty="0" err="1"/>
              <a:t>profitable</a:t>
            </a:r>
            <a:r>
              <a:rPr lang="es-AR" sz="1200" dirty="0"/>
              <a:t> </a:t>
            </a:r>
            <a:r>
              <a:rPr lang="es-AR" sz="1200" dirty="0" err="1"/>
              <a:t>to</a:t>
            </a:r>
            <a:r>
              <a:rPr lang="es-AR" sz="1200" dirty="0"/>
              <a:t> </a:t>
            </a:r>
            <a:r>
              <a:rPr lang="es-AR" sz="1200" dirty="0" err="1"/>
              <a:t>the</a:t>
            </a:r>
            <a:r>
              <a:rPr lang="es-AR" sz="1200" dirty="0"/>
              <a:t> hotel </a:t>
            </a:r>
            <a:r>
              <a:rPr lang="es-AR" sz="1200" dirty="0" err="1"/>
              <a:t>than</a:t>
            </a:r>
            <a:r>
              <a:rPr lang="es-AR" sz="1200" dirty="0"/>
              <a:t> singles.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AR" sz="1200" dirty="0"/>
          </a:p>
          <a:p>
            <a:pPr algn="just"/>
            <a:r>
              <a:rPr lang="es-AR" sz="1200" b="1" dirty="0" err="1"/>
              <a:t>Conclusion</a:t>
            </a:r>
            <a:r>
              <a:rPr lang="es-AR" sz="1200" b="1" dirty="0"/>
              <a:t>: </a:t>
            </a:r>
            <a:r>
              <a:rPr lang="en-US" sz="1200" dirty="0"/>
              <a:t>Considering the absence of data indicating higher costs for multi-person groups (families, couples and groups), we recommend that the hotel prioritize the 'couples' and 'families' segments based on our current data.</a:t>
            </a:r>
            <a:endParaRPr lang="es-AR" sz="12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AR" sz="1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4D61813-4028-1F0D-4A3C-930BE7C7A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688" y="2228132"/>
            <a:ext cx="3992119" cy="241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9359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Cuadros Resaltados</Template>
  <TotalTime>687</TotalTime>
  <Words>322</Words>
  <Application>Microsoft Office PowerPoint</Application>
  <PresentationFormat>Panorámica</PresentationFormat>
  <Paragraphs>24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Calibri</vt:lpstr>
      <vt:lpstr>AccentBoxVTI</vt:lpstr>
      <vt:lpstr>Hotel Revenue Project</vt:lpstr>
      <vt:lpstr>Agenda</vt:lpstr>
      <vt:lpstr>1. Is the revenue growing by year?</vt:lpstr>
      <vt:lpstr>2. Which is the most profitable market segment?</vt:lpstr>
      <vt:lpstr>3. Which type of guests are staying in the hotel?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Pablo Fernandez</dc:creator>
  <cp:lastModifiedBy>Juan Pablo Fernandez</cp:lastModifiedBy>
  <cp:revision>1</cp:revision>
  <dcterms:created xsi:type="dcterms:W3CDTF">2025-01-27T00:37:29Z</dcterms:created>
  <dcterms:modified xsi:type="dcterms:W3CDTF">2025-01-27T22:27:02Z</dcterms:modified>
</cp:coreProperties>
</file>