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70" r:id="rId7"/>
    <p:sldId id="266" r:id="rId8"/>
    <p:sldId id="267" r:id="rId9"/>
    <p:sldId id="263" r:id="rId10"/>
    <p:sldId id="268" r:id="rId11"/>
    <p:sldId id="269" r:id="rId12"/>
    <p:sldId id="271" r:id="rId13"/>
    <p:sldId id="277" r:id="rId14"/>
    <p:sldId id="273" r:id="rId15"/>
    <p:sldId id="272" r:id="rId16"/>
    <p:sldId id="278" r:id="rId17"/>
    <p:sldId id="274" r:id="rId18"/>
    <p:sldId id="275" r:id="rId19"/>
    <p:sldId id="276" r:id="rId20"/>
    <p:sldId id="264" r:id="rId21"/>
    <p:sldId id="265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191e6a5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82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541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6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0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18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70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78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77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250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191e6a50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191e6a50a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191e6a50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91e6a50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5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191e6a50a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04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4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191e6a50a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piosenka/cards-image-datasetclassif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90129" y="691084"/>
            <a:ext cx="7688700" cy="126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 dirty="0">
                <a:latin typeface="Montserrat"/>
                <a:ea typeface="Montserrat"/>
                <a:cs typeface="Montserrat"/>
                <a:sym typeface="Montserrat"/>
              </a:rPr>
              <a:t>Trabajo Práctico </a:t>
            </a:r>
            <a:r>
              <a:rPr lang="es" sz="2800" dirty="0" smtClean="0">
                <a:latin typeface="Montserrat"/>
                <a:ea typeface="Montserrat"/>
                <a:cs typeface="Montserrat"/>
                <a:sym typeface="Montserrat"/>
              </a:rPr>
              <a:t>Integrador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066528" y="4139185"/>
            <a:ext cx="2519967" cy="64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r>
              <a:rPr lang="es" sz="1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CEAI </a:t>
            </a:r>
            <a:r>
              <a:rPr lang="es" sz="14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FIUBA - 2024</a:t>
            </a:r>
            <a:endParaRPr lang="es-ES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ES" b="1" dirty="0" smtClean="0">
                <a:latin typeface="Montserrat"/>
                <a:ea typeface="Montserrat"/>
                <a:cs typeface="Montserrat"/>
                <a:sym typeface="Montserrat"/>
              </a:rPr>
              <a:t>Juan Pablo Schamun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Google Shape;88;gf8409bb95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2741" y="2078736"/>
            <a:ext cx="30670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90129" y="1433596"/>
            <a:ext cx="4283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Visión por computadora II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4963" y="1085850"/>
            <a:ext cx="3596253" cy="386262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93360" y="1132391"/>
            <a:ext cx="2273888" cy="190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Aquí se observa una leve mejora respecto del modelo casero, pero igualmente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sobreajusta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bastante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7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514661" y="1423073"/>
            <a:ext cx="2273888" cy="936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Acá se mejora mucho, llegando a casi el 90% de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accuracy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 en validación, sin sobreajuste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317149" y="1423073"/>
            <a:ext cx="4793801" cy="36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49" y="550650"/>
            <a:ext cx="789428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–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v2,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45760" y="1284791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No se ven mejoras al agregarle complejidad a las transformaciones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Pareciera incluso empeorar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9" y="1296853"/>
            <a:ext cx="3661399" cy="36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49" y="550650"/>
            <a:ext cx="789428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ResNet50 –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con TL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45760" y="1284791"/>
            <a:ext cx="2273888" cy="1376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Usando pesos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preentrenados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con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imagenet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, Resnet-50 no parece tener ningún beneficio, incluso hasta empeora.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49" y="1369653"/>
            <a:ext cx="3553811" cy="35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VGG-19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VGG-19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VGG-19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140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0374" y="3784768"/>
            <a:ext cx="1805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</p:txBody>
      </p:sp>
      <p:pic>
        <p:nvPicPr>
          <p:cNvPr id="1026" name="Picture 2" descr="What is the VGG-19 neural network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0" y="1411541"/>
            <a:ext cx="57340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VGG-19 -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795696" y="1510343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 20 épocas ya se ve sobreajuste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 con DA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8350" y="1180937"/>
            <a:ext cx="3880868" cy="37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VGG-19 -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v1,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21376" y="1595687"/>
            <a:ext cx="2273888" cy="2223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Sólo con 20 resultados similares a Resnet-50 con 40. No se ve sobreajuste y se alcanza un </a:t>
            </a:r>
            <a:r>
              <a:rPr lang="es-ES" sz="1300" dirty="0" err="1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accuracy</a:t>
            </a: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del 88%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Creo que se podría seguir entrenando más épocas y mejoraría.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1399669"/>
            <a:ext cx="3474720" cy="35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Inception-V3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Inception-V3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Inception-v3 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25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0374" y="3784768"/>
            <a:ext cx="1805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</a:t>
            </a:r>
            <a:r>
              <a:rPr lang="es" sz="1200" smtClean="0">
                <a:latin typeface="Montserrat"/>
                <a:ea typeface="Montserrat"/>
                <a:cs typeface="Montserrat"/>
                <a:sym typeface="Montserrat"/>
              </a:rPr>
              <a:t>con </a:t>
            </a:r>
            <a:r>
              <a:rPr lang="es" sz="120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  <a:endParaRPr lang="es" sz="1200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4" name="Picture 6" descr="GoogLeNet Inception Architecture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357012"/>
            <a:ext cx="3213282" cy="14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InceptionV3 -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-ES" sz="2000" dirty="0">
                <a:latin typeface="Montserrat"/>
                <a:ea typeface="Montserrat"/>
                <a:cs typeface="Montserrat"/>
                <a:sym typeface="Montserrat"/>
              </a:rPr>
              <a:t>DA, desde cero</a:t>
            </a:r>
            <a:r>
              <a:rPr lang="es-AR" sz="2000" dirty="0">
                <a:latin typeface="Montserrat"/>
                <a:ea typeface="Montserrat"/>
                <a:cs typeface="Montserrat"/>
              </a:rPr>
              <a:t/>
            </a:r>
            <a:br>
              <a:rPr lang="es-AR" sz="2000" dirty="0">
                <a:latin typeface="Montserrat"/>
                <a:ea typeface="Montserrat"/>
                <a:cs typeface="Montserrat"/>
              </a:rPr>
            </a:b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74701" y="1253515"/>
            <a:ext cx="2273888" cy="1265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 20 épocas ya se ve sobreajuste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Esto da pie para pensar que con DA podría mejorar con DA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7150" y="1253515"/>
            <a:ext cx="4407707" cy="35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11111"/>
            </a:pPr>
            <a:r>
              <a:rPr lang="es" sz="2000" dirty="0" smtClean="0">
                <a:latin typeface="Montserrat"/>
                <a:ea typeface="Montserrat"/>
                <a:cs typeface="Montserrat"/>
                <a:sym typeface="Montserrat"/>
              </a:rPr>
              <a:t>Entrenamiento Inception-V3 - </a:t>
            </a:r>
            <a:r>
              <a:rPr lang="es-ES" sz="2000" dirty="0" smtClean="0">
                <a:latin typeface="Montserrat"/>
                <a:ea typeface="Montserrat"/>
                <a:cs typeface="Montserrat"/>
                <a:sym typeface="Montserrat"/>
              </a:rPr>
              <a:t>Con DA v1 - Desde cero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74701" y="1253515"/>
            <a:ext cx="2273888" cy="190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No parece haber sobreajuste, pero en 40 épocas no da buenos resultados.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300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Pareciera necesitar muchas más épocas y la verdad se demora bastante.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0" y="1155235"/>
            <a:ext cx="3748882" cy="37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Descripción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del problema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s-AR" sz="1800" dirty="0">
                <a:latin typeface="Montserrat"/>
                <a:ea typeface="Montserrat"/>
                <a:cs typeface="Montserrat"/>
              </a:rPr>
              <a:t>En un mazo de cartas de </a:t>
            </a:r>
            <a:r>
              <a:rPr lang="es-AR" sz="1800" dirty="0" err="1">
                <a:latin typeface="Montserrat"/>
                <a:ea typeface="Montserrat"/>
                <a:cs typeface="Montserrat"/>
              </a:rPr>
              <a:t>poker</a:t>
            </a:r>
            <a:r>
              <a:rPr lang="es-AR" sz="1800" dirty="0">
                <a:latin typeface="Montserrat"/>
                <a:ea typeface="Montserrat"/>
                <a:cs typeface="Montserrat"/>
              </a:rPr>
              <a:t> hay 13 valores y 4 palos distintos. Además de los comodines. Se pretende, a partir de una imagen con una única carta, determinar a qué carta pertenece</a:t>
            </a:r>
            <a:r>
              <a:rPr lang="es-AR" sz="1800" dirty="0" smtClean="0">
                <a:latin typeface="Montserrat"/>
                <a:ea typeface="Montserrat"/>
                <a:cs typeface="Montserrat"/>
              </a:rPr>
              <a:t>.</a:t>
            </a:r>
          </a:p>
          <a:p>
            <a:pPr marL="146050" indent="0">
              <a:buNone/>
            </a:pP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El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utilizado se encuentra en </a:t>
            </a:r>
            <a:r>
              <a:rPr lang="es-ES" sz="1800" dirty="0" err="1" smtClean="0">
                <a:latin typeface="Montserrat"/>
                <a:ea typeface="Montserrat"/>
                <a:cs typeface="Montserrat"/>
              </a:rPr>
              <a:t>Kaggle</a:t>
            </a:r>
            <a:endParaRPr lang="es-ES" sz="1800" dirty="0" smtClean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indent="0">
              <a:buNone/>
            </a:pP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Cards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</a:t>
            </a: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Image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</a:t>
            </a:r>
            <a:r>
              <a:rPr lang="es-AR" sz="1800" dirty="0" err="1">
                <a:latin typeface="Montserrat"/>
                <a:ea typeface="Montserrat"/>
                <a:cs typeface="Montserrat"/>
                <a:hlinkClick r:id="rId3"/>
              </a:rPr>
              <a:t>Dataset-Classification</a:t>
            </a:r>
            <a:r>
              <a:rPr lang="es-AR" sz="1800" dirty="0">
                <a:latin typeface="Montserrat"/>
                <a:ea typeface="Montserrat"/>
                <a:cs typeface="Montserrat"/>
                <a:hlinkClick r:id="rId3"/>
              </a:rPr>
              <a:t> (kaggle.com)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146050" lvl="0" indent="0"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Salida esperada: clasificación de la carta de la imagen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Conclusiones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y resultados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7688700" cy="141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transfer learning realizado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no ha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logrado </a:t>
            </a:r>
            <a:r>
              <a:rPr lang="es" smtClean="0">
                <a:latin typeface="Montserrat"/>
                <a:ea typeface="Montserrat"/>
                <a:cs typeface="Montserrat"/>
                <a:sym typeface="Montserrat"/>
              </a:rPr>
              <a:t>disminuir tiempos ni mejorar performance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modelo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Resnet-50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tiene una muy buena relación de accuracy alcanzado en función de la cantidad de parámetros totales del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modelo y el tiempo de entrenar.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El data augmentation produjo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mejoró en algunos modelos eliminando el overfitting.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55075"/>
              </p:ext>
            </p:extLst>
          </p:nvPr>
        </p:nvGraphicFramePr>
        <p:xfrm>
          <a:off x="1002030" y="3065690"/>
          <a:ext cx="3238500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019697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51973523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1822042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829054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Valid Accuracy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7478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Sin 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Con 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Con TL-DA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2506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Casero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57%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2227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Resnet-50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77%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88%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55%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2760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VGG-19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72%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solidFill>
                            <a:schemeClr val="accent6">
                              <a:lumMod val="90000"/>
                            </a:schemeClr>
                          </a:solidFill>
                          <a:effectLst/>
                        </a:rPr>
                        <a:t>88%</a:t>
                      </a:r>
                      <a:endParaRPr lang="es-AR" sz="1100" b="0" i="0" u="none" strike="noStrike" dirty="0">
                        <a:solidFill>
                          <a:schemeClr val="accent6">
                            <a:lumMod val="9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476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u="none" strike="noStrike">
                          <a:effectLst/>
                        </a:rPr>
                        <a:t>Inception-V3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>
                          <a:effectLst/>
                        </a:rPr>
                        <a:t>66%</a:t>
                      </a:r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u="none" strike="noStrike" dirty="0">
                          <a:effectLst/>
                        </a:rPr>
                        <a:t>57%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444292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642289" y="4585118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es-AR" sz="700" dirty="0" smtClean="0">
                <a:solidFill>
                  <a:schemeClr val="accent6">
                    <a:lumMod val="90000"/>
                  </a:schemeClr>
                </a:solidFill>
              </a:rPr>
              <a:t>20 épocas</a:t>
            </a:r>
          </a:p>
          <a:p>
            <a:pPr algn="r" fontAlgn="b"/>
            <a:r>
              <a:rPr lang="es-ES" sz="700" dirty="0">
                <a:solidFill>
                  <a:schemeClr val="tx1">
                    <a:lumMod val="75000"/>
                  </a:schemeClr>
                </a:solidFill>
              </a:rPr>
              <a:t>40 épocas</a:t>
            </a:r>
            <a:endParaRPr lang="es-AR" sz="7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625818" y="566928"/>
            <a:ext cx="3879126" cy="847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Muchas Gracias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Conjunto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de datos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El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dirty="0">
                <a:latin typeface="Montserrat"/>
                <a:ea typeface="Montserrat"/>
                <a:cs typeface="Montserrat"/>
              </a:rPr>
              <a:t> está compuesto por imágenes RGB de 224 x 224 x 3 en formato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jpg</a:t>
            </a:r>
            <a:r>
              <a:rPr lang="es-ES" dirty="0">
                <a:latin typeface="Montserrat"/>
                <a:ea typeface="Montserrat"/>
                <a:cs typeface="Montserrat"/>
              </a:rPr>
              <a:t>. Todas las imágenes del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dirty="0">
                <a:latin typeface="Montserrat"/>
                <a:ea typeface="Montserrat"/>
                <a:cs typeface="Montserrat"/>
              </a:rPr>
              <a:t> ocupan más del 50% de los píxeles de la imagen, por lo cual esto va a ser una restricción para los inputs. 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Posee 53 clases. 13 por palo más Joker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Resolución de las imágenes: 224x224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El conjunto de datos está dividido en: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train:7625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img</a:t>
            </a:r>
            <a:r>
              <a:rPr lang="es-ES" dirty="0">
                <a:latin typeface="Montserrat"/>
                <a:ea typeface="Montserrat"/>
                <a:cs typeface="Montserrat"/>
              </a:rPr>
              <a:t>, test: 265 </a:t>
            </a:r>
            <a:r>
              <a:rPr lang="es-ES" dirty="0" err="1">
                <a:latin typeface="Montserrat"/>
                <a:ea typeface="Montserrat"/>
                <a:cs typeface="Montserrat"/>
              </a:rPr>
              <a:t>img</a:t>
            </a:r>
            <a:r>
              <a:rPr lang="es-ES" dirty="0">
                <a:latin typeface="Montserrat"/>
                <a:ea typeface="Montserrat"/>
                <a:cs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valid:265</a:t>
            </a:r>
            <a:endParaRPr lang="es-AR" dirty="0">
              <a:latin typeface="Montserrat"/>
              <a:ea typeface="Montserrat"/>
              <a:cs typeface="Montserrat"/>
            </a:endParaRPr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26993" y="1361100"/>
            <a:ext cx="4643876" cy="1467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Solución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propuesta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Entrenar un clasificador de imágenes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multiclase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, que debiera poder generalizar para imágenes con diferentes orígenes.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El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dataset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está balanceado, con lo cual no hacen falta técnicas para </a:t>
            </a:r>
            <a:r>
              <a:rPr lang="es-ES" sz="1800" dirty="0" err="1">
                <a:latin typeface="Montserrat"/>
                <a:ea typeface="Montserrat"/>
                <a:cs typeface="Montserrat"/>
              </a:rPr>
              <a:t>comepensar</a:t>
            </a:r>
            <a:r>
              <a:rPr lang="es-ES" sz="1800" dirty="0">
                <a:latin typeface="Montserrat"/>
                <a:ea typeface="Montserrat"/>
                <a:cs typeface="Montserrat"/>
              </a:rPr>
              <a:t> desbalances.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s-ES" sz="1800" dirty="0">
                <a:latin typeface="Montserrat"/>
                <a:ea typeface="Montserrat"/>
                <a:cs typeface="Montserrat"/>
              </a:rPr>
              <a:t>La solución deberá devolver la clase de la carta de la imagen</a:t>
            </a:r>
            <a:endParaRPr lang="es-AR" sz="1800" dirty="0">
              <a:latin typeface="Montserrat"/>
              <a:ea typeface="Montserrat"/>
              <a:cs typeface="Montserra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None/>
            </a:pPr>
            <a:r>
              <a:rPr lang="es-ES" dirty="0">
                <a:latin typeface="Montserrat"/>
                <a:ea typeface="Montserrat"/>
                <a:cs typeface="Montserrat"/>
              </a:rPr>
              <a:t>Requerimiento: que haya una sola carta en la imagen, y la carta ocupe al menos el 50% de los píxeles. </a:t>
            </a:r>
            <a:endParaRPr lang="es-AR" dirty="0"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08250" y="1362516"/>
            <a:ext cx="7385015" cy="1247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En algunos modelos se optó por variantes con Data </a:t>
            </a:r>
            <a:r>
              <a:rPr lang="es" sz="900" dirty="0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Variante 1:</a:t>
            </a:r>
          </a:p>
          <a:p>
            <a:pPr marL="145988" indent="0">
              <a:buNone/>
            </a:pPr>
            <a:r>
              <a:rPr lang="es-ES" sz="900" dirty="0" err="1" smtClean="0">
                <a:latin typeface="Montserrat"/>
                <a:ea typeface="Montserrat"/>
                <a:cs typeface="Montserrat"/>
              </a:rPr>
              <a:t>RandomHorizontalFlip</a:t>
            </a:r>
            <a:r>
              <a:rPr lang="es-ES" sz="900" dirty="0" smtClean="0">
                <a:latin typeface="Montserrat"/>
                <a:ea typeface="Montserrat"/>
                <a:cs typeface="Montserrat"/>
              </a:rPr>
              <a:t>(0.5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),</a:t>
            </a:r>
            <a:endParaRPr lang="es-AR" sz="900" dirty="0">
              <a:latin typeface="Montserrat"/>
              <a:ea typeface="Montserrat"/>
              <a:cs typeface="Montserrat"/>
            </a:endParaRPr>
          </a:p>
          <a:p>
            <a:pPr marL="145988" indent="0">
              <a:buNone/>
            </a:pPr>
            <a:r>
              <a:rPr lang="es-ES" sz="900" dirty="0" err="1">
                <a:latin typeface="Montserrat"/>
                <a:ea typeface="Montserrat"/>
                <a:cs typeface="Montserrat"/>
              </a:rPr>
              <a:t>RandomResizedCrop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(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size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=(ANCHO_IMAGENES, ALTO_IMAGENES)</a:t>
            </a:r>
            <a:endParaRPr lang="es-AR" sz="900" dirty="0">
              <a:latin typeface="Montserrat"/>
              <a:ea typeface="Montserrat"/>
              <a:cs typeface="Montserrat"/>
            </a:endParaRPr>
          </a:p>
          <a:p>
            <a:pPr marL="145988" indent="0">
              <a:buNone/>
            </a:pPr>
            <a:r>
              <a:rPr lang="es-ES" sz="900" dirty="0" err="1">
                <a:latin typeface="Montserrat"/>
                <a:ea typeface="Montserrat"/>
                <a:cs typeface="Montserrat"/>
              </a:rPr>
              <a:t>ColorJitter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(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saturation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=0.1, </a:t>
            </a:r>
            <a:r>
              <a:rPr lang="es-ES" sz="900" dirty="0" err="1">
                <a:latin typeface="Montserrat"/>
                <a:ea typeface="Montserrat"/>
                <a:cs typeface="Montserrat"/>
              </a:rPr>
              <a:t>hue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=0.1</a:t>
            </a:r>
            <a:r>
              <a:rPr lang="es-ES" sz="900" dirty="0" smtClean="0">
                <a:latin typeface="Montserrat"/>
                <a:ea typeface="Montserrat"/>
                <a:cs typeface="Montserrat"/>
              </a:rPr>
              <a:t>),</a:t>
            </a:r>
            <a:r>
              <a:rPr lang="es-ES" sz="900" dirty="0">
                <a:latin typeface="Montserrat"/>
                <a:ea typeface="Montserrat"/>
                <a:cs typeface="Montserrat"/>
              </a:rPr>
              <a:t> </a:t>
            </a:r>
            <a:endParaRPr lang="es-AR" sz="900" dirty="0" smtClean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08250" y="3901433"/>
            <a:ext cx="7742375" cy="66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s-ES" sz="1100" dirty="0">
                <a:latin typeface="Montserrat"/>
                <a:ea typeface="Montserrat"/>
                <a:cs typeface="Montserrat"/>
                <a:sym typeface="Montserrat"/>
              </a:rPr>
              <a:t>Se escogen una serie de transformaciones relativas a la posición y geometría de las imágenes. También algunas relacionadas con el color. Se realizaron algunas variantes cambiando la configuración de las transformaciones de entre las mencionadas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08250" y="2853454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SzPts val="1405"/>
            </a:pPr>
            <a:r>
              <a:rPr lang="es" sz="900" dirty="0">
                <a:latin typeface="Montserrat"/>
                <a:ea typeface="Montserrat"/>
                <a:cs typeface="Montserrat"/>
                <a:sym typeface="Montserrat"/>
              </a:rPr>
              <a:t>Variante </a:t>
            </a:r>
            <a:r>
              <a:rPr lang="es" sz="900" dirty="0" smtClean="0">
                <a:latin typeface="Montserrat"/>
                <a:ea typeface="Montserrat"/>
                <a:cs typeface="Montserrat"/>
                <a:sym typeface="Montserrat"/>
              </a:rPr>
              <a:t>2:</a:t>
            </a:r>
            <a:endParaRPr lang="es" sz="9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RandomRotation</a:t>
            </a:r>
            <a:r>
              <a:rPr lang="es-ES" sz="900" dirty="0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 smtClean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degrees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=(0,180)),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RandomPerspective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(0.4),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RandomResizedCrop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size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=(ANCHO_IMAGENES, ALTO_IMAGENES),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ColorJitter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(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saturation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=0.3, 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hue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Lato"/>
              </a:rPr>
              <a:t>=0.3)</a:t>
            </a:r>
          </a:p>
          <a:p>
            <a:pPr marL="145988">
              <a:lnSpc>
                <a:spcPct val="115000"/>
              </a:lnSpc>
              <a:buClr>
                <a:srgbClr val="595959"/>
              </a:buClr>
              <a:buSzPts val="1300"/>
            </a:pP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Horizontal </a:t>
            </a:r>
            <a:r>
              <a:rPr lang="es-ES" sz="900" dirty="0" err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Flip</a:t>
            </a:r>
            <a:r>
              <a:rPr lang="es-ES" sz="9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(50%)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451" y="1810633"/>
            <a:ext cx="2946317" cy="18833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852" y="1810633"/>
            <a:ext cx="3682358" cy="189216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29450" y="123829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Ejemplos de transformaciones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4504852" y="1390815"/>
            <a:ext cx="2987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Variante 2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9450" y="1472226"/>
            <a:ext cx="2987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Variante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9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Modelos probados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1411250"/>
            <a:ext cx="7688700" cy="3324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s-ES" sz="1800" dirty="0" smtClean="0">
                <a:latin typeface="Montserrat"/>
                <a:ea typeface="Montserrat"/>
                <a:cs typeface="Montserrat"/>
              </a:rPr>
              <a:t>Se probaron 4 modelos y algunas variantes de estos:</a:t>
            </a:r>
          </a:p>
          <a:p>
            <a:pPr marL="431738" indent="-285750">
              <a:spcBef>
                <a:spcPts val="1200"/>
              </a:spcBef>
            </a:pPr>
            <a:r>
              <a:rPr lang="es-ES" dirty="0">
                <a:latin typeface="Montserrat"/>
                <a:ea typeface="Montserrat"/>
                <a:cs typeface="Montserrat"/>
              </a:rPr>
              <a:t>Un modelo casero similar al de los ejemplos de las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clase</a:t>
            </a:r>
          </a:p>
          <a:p>
            <a:pPr marL="888938" lvl="1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Código: </a:t>
            </a:r>
            <a:r>
              <a:rPr lang="es-ES" dirty="0">
                <a:latin typeface="Montserrat"/>
                <a:ea typeface="Montserrat"/>
                <a:cs typeface="Montserrat"/>
              </a:rPr>
              <a:t>TPFinal_Cards_1.ipynb</a:t>
            </a:r>
            <a:endParaRPr lang="es-ES" dirty="0" smtClean="0">
              <a:latin typeface="Montserrat"/>
              <a:ea typeface="Montserrat"/>
              <a:cs typeface="Montserrat"/>
            </a:endParaRPr>
          </a:p>
          <a:p>
            <a:pPr marL="431738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Resnet-50</a:t>
            </a:r>
          </a:p>
          <a:p>
            <a:pPr marL="888938" lvl="1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Código: TPFinal_Cards_2.ipynb</a:t>
            </a:r>
            <a:endParaRPr lang="es-ES" dirty="0">
              <a:latin typeface="Montserrat"/>
              <a:ea typeface="Montserrat"/>
              <a:cs typeface="Montserrat"/>
            </a:endParaRPr>
          </a:p>
          <a:p>
            <a:pPr marL="431738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VGG-19</a:t>
            </a:r>
          </a:p>
          <a:p>
            <a:pPr marL="888938" lvl="1" indent="-285750">
              <a:spcBef>
                <a:spcPts val="1200"/>
              </a:spcBef>
            </a:pPr>
            <a:r>
              <a:rPr lang="es-ES" dirty="0">
                <a:latin typeface="Montserrat"/>
                <a:ea typeface="Montserrat"/>
                <a:cs typeface="Montserrat"/>
              </a:rPr>
              <a:t>Código: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TPFinal_Cards_3.ipynb</a:t>
            </a:r>
            <a:endParaRPr lang="es-ES" dirty="0">
              <a:latin typeface="Montserrat"/>
              <a:ea typeface="Montserrat"/>
              <a:cs typeface="Montserrat"/>
            </a:endParaRPr>
          </a:p>
          <a:p>
            <a:pPr marL="431738" indent="-285750">
              <a:spcBef>
                <a:spcPts val="1200"/>
              </a:spcBef>
            </a:pPr>
            <a:r>
              <a:rPr lang="es-ES" dirty="0" smtClean="0">
                <a:latin typeface="Montserrat"/>
                <a:ea typeface="Montserrat"/>
                <a:cs typeface="Montserrat"/>
              </a:rPr>
              <a:t>Inception-V3</a:t>
            </a:r>
          </a:p>
          <a:p>
            <a:pPr marL="888938" lvl="1" indent="-285750">
              <a:spcBef>
                <a:spcPts val="1200"/>
              </a:spcBef>
            </a:pPr>
            <a:r>
              <a:rPr lang="es-ES" dirty="0">
                <a:latin typeface="Montserrat"/>
                <a:ea typeface="Montserrat"/>
                <a:cs typeface="Montserrat"/>
              </a:rPr>
              <a:t>Código: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TPFinal_Cards_4.ipynb</a:t>
            </a:r>
            <a:endParaRPr lang="es-ES" dirty="0" smtClean="0">
              <a:latin typeface="Montserrat"/>
              <a:ea typeface="Montserrat"/>
              <a:cs typeface="Montserrat"/>
            </a:endParaRPr>
          </a:p>
          <a:p>
            <a:pPr marL="145988" indent="0">
              <a:spcBef>
                <a:spcPts val="1200"/>
              </a:spcBef>
              <a:buNone/>
            </a:pPr>
            <a:endParaRPr lang="es-ES" dirty="0" smtClean="0">
              <a:latin typeface="Montserrat"/>
              <a:ea typeface="Montserrat"/>
              <a:cs typeface="Montserrat"/>
            </a:endParaRPr>
          </a:p>
          <a:p>
            <a:pPr marL="0" lvl="0" indent="0" algn="just">
              <a:buNone/>
            </a:pPr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Los modelos 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-ES" dirty="0" smtClean="0">
                <a:latin typeface="Montserrat"/>
                <a:ea typeface="Montserrat"/>
                <a:cs typeface="Montserrat"/>
                <a:sym typeface="Montserrat"/>
              </a:rPr>
              <a:t>entrenaron desde cero y en algunos casos, además, 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haciendo Transfer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, eliminando la última capa densa y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reemplazandola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 por una nueva. Los modelos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preentrenados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 están entrenados con </a:t>
            </a:r>
            <a:r>
              <a:rPr lang="es-ES" dirty="0" err="1">
                <a:latin typeface="Montserrat"/>
                <a:ea typeface="Montserrat"/>
                <a:cs typeface="Montserrat"/>
                <a:sym typeface="Montserrat"/>
              </a:rPr>
              <a:t>ImageNet</a:t>
            </a:r>
            <a:r>
              <a:rPr lang="es-ES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45988" indent="0">
              <a:spcBef>
                <a:spcPts val="1200"/>
              </a:spcBef>
              <a:buNone/>
            </a:pPr>
            <a:endParaRPr lang="es-ES" dirty="0">
              <a:latin typeface="Montserrat"/>
              <a:ea typeface="Montserrat"/>
              <a:cs typeface="Montserrat"/>
            </a:endParaRPr>
          </a:p>
          <a:p>
            <a:pPr marL="145988" indent="0">
              <a:spcBef>
                <a:spcPts val="1200"/>
              </a:spcBef>
              <a:buNone/>
            </a:pPr>
            <a:endParaRPr lang="es-AR" dirty="0">
              <a:latin typeface="Montserrat"/>
              <a:ea typeface="Montserrat"/>
              <a:cs typeface="Montserra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383751" y="2533768"/>
            <a:ext cx="32100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Mayoritariamente se usaron estos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hipeparámetros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 Salvo excepciones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  <a:p>
            <a:r>
              <a:rPr lang="es-A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loss</a:t>
            </a:r>
            <a:r>
              <a:rPr lang="es-A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CrossEntropyLoss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lr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B5CEA8"/>
                </a:solidFill>
                <a:latin typeface="Consolas" panose="020B0609020204030204" pitchFamily="49" charset="0"/>
              </a:rPr>
              <a:t>0.0001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</a:rPr>
              <a:t>optim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AR" dirty="0" err="1">
                <a:solidFill>
                  <a:srgbClr val="CCCCCC"/>
                </a:solidFill>
                <a:latin typeface="Consolas" panose="020B0609020204030204" pitchFamily="49" charset="0"/>
              </a:rPr>
              <a:t>adam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Modelo Casero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425337"/>
            <a:ext cx="4678744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Se entrenó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sin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. La idea era tener una idea muy inicial de cómo responderían los datos a un modelo de red neuronal básico.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lang="e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Enseguida se ve que el modelo sobreajusta y no es capaz de generalizar.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17150" y="1441029"/>
            <a:ext cx="4572000" cy="7662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ct val="108107"/>
            </a:pP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Se trata de una red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convolucional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con cuatro capas de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convolución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+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pooling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 y al final 2 capas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fc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 Con aproximadamente 13 M de parámetros </a:t>
            </a:r>
            <a:r>
              <a:rPr lang="es-ES" sz="13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entrenables</a:t>
            </a:r>
            <a:r>
              <a:rPr lang="es-ES" sz="13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Lato"/>
              </a:rPr>
              <a:t>.</a:t>
            </a:r>
            <a:endParaRPr lang="es-AR" sz="13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Lato"/>
            </a:endParaRPr>
          </a:p>
        </p:txBody>
      </p:sp>
      <p:pic>
        <p:nvPicPr>
          <p:cNvPr id="11" name="Imagen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056451" y="964737"/>
            <a:ext cx="3681823" cy="38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Entrenamiento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7150" y="2919050"/>
            <a:ext cx="7228164" cy="91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ct val="108107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entrenó el modelo </a:t>
            </a:r>
            <a:r>
              <a:rPr lang="es" b="1" dirty="0" smtClean="0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En este modelo uso la arquitectura de la red Resnet-50 ya disponible en las librerías de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torchvision</a:t>
            </a:r>
            <a:r>
              <a:rPr lang="es-ES" dirty="0" smtClean="0">
                <a:latin typeface="Montserrat"/>
                <a:ea typeface="Montserrat"/>
                <a:cs typeface="Montserrat"/>
              </a:rPr>
              <a:t>, la cual tiene  aproximadamente 23 M de parámetros </a:t>
            </a:r>
            <a:r>
              <a:rPr lang="es-ES" dirty="0" err="1" smtClean="0">
                <a:latin typeface="Montserrat"/>
                <a:ea typeface="Montserrat"/>
                <a:cs typeface="Montserrat"/>
              </a:rPr>
              <a:t>entrenables</a:t>
            </a:r>
            <a:endParaRPr lang="es-AR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150" y="1225175"/>
            <a:ext cx="7688700" cy="16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450374" y="3784768"/>
            <a:ext cx="25811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Se entrenó: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desde </a:t>
            </a:r>
            <a:r>
              <a:rPr lang="es" sz="1200" dirty="0">
                <a:latin typeface="Montserrat"/>
                <a:ea typeface="Montserrat"/>
                <a:cs typeface="Montserrat"/>
                <a:sym typeface="Montserrat"/>
              </a:rPr>
              <a:t>cero sin 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 smtClean="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esde cero con 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" sz="1200" dirty="0" smtClean="0">
                <a:latin typeface="Montserrat"/>
                <a:ea typeface="Montserrat"/>
                <a:cs typeface="Montserrat"/>
                <a:sym typeface="Montserrat"/>
              </a:rPr>
              <a:t>Con transfer learning con DA </a:t>
            </a:r>
            <a:endParaRPr lang="es-A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959</Words>
  <Application>Microsoft Office PowerPoint</Application>
  <PresentationFormat>Presentación en pantalla (16:9)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Montserrat</vt:lpstr>
      <vt:lpstr>Calibri</vt:lpstr>
      <vt:lpstr>Consolas</vt:lpstr>
      <vt:lpstr>Lato</vt:lpstr>
      <vt:lpstr>Arial</vt:lpstr>
      <vt:lpstr>Raleway</vt:lpstr>
      <vt:lpstr>Streamline</vt:lpstr>
      <vt:lpstr>Trabajo Práctico Integrador</vt:lpstr>
      <vt:lpstr>Descripción del problema</vt:lpstr>
      <vt:lpstr>Conjunto de datos</vt:lpstr>
      <vt:lpstr>Solución propuesta</vt:lpstr>
      <vt:lpstr>Data Augmentation</vt:lpstr>
      <vt:lpstr>Data Augmentation</vt:lpstr>
      <vt:lpstr>Modelos probados</vt:lpstr>
      <vt:lpstr>Entrenamiento Modelo Casero</vt:lpstr>
      <vt:lpstr>Entrenamiento ResNet50</vt:lpstr>
      <vt:lpstr>Entrenamiento ResNet50 - Sin DA, desde cero </vt:lpstr>
      <vt:lpstr>Entrenamiento ResNet50 - Con DA v1, desde cero </vt:lpstr>
      <vt:lpstr>Entrenamiento ResNet50 – Con DA v2, desde cero </vt:lpstr>
      <vt:lpstr>Entrenamiento ResNet50 – Con DA v1, con TL</vt:lpstr>
      <vt:lpstr>Entrenamiento VGG-19</vt:lpstr>
      <vt:lpstr>Entrenamiento VGG-19 - Sin DA, desde cero </vt:lpstr>
      <vt:lpstr>Entrenamiento VGG-19 - Con DA v1, desde cero </vt:lpstr>
      <vt:lpstr>Entrenamiento Inception-V3</vt:lpstr>
      <vt:lpstr>Entrenamiento InceptionV3 - Sin DA, desde cero </vt:lpstr>
      <vt:lpstr>Entrenamiento Inception-V3 - Con DA v1 - Desde cero</vt:lpstr>
      <vt:lpstr>Conclusiones y resultados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Integrador </dc:title>
  <dc:creator>Juan Pablo Schamun</dc:creator>
  <cp:lastModifiedBy>Juan Pablo Schamun</cp:lastModifiedBy>
  <cp:revision>44</cp:revision>
  <dcterms:modified xsi:type="dcterms:W3CDTF">2024-06-15T14:56:47Z</dcterms:modified>
</cp:coreProperties>
</file>