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1" r:id="rId6"/>
    <p:sldId id="270" r:id="rId7"/>
    <p:sldId id="266" r:id="rId8"/>
    <p:sldId id="267" r:id="rId9"/>
    <p:sldId id="263" r:id="rId10"/>
    <p:sldId id="268" r:id="rId11"/>
    <p:sldId id="269" r:id="rId12"/>
    <p:sldId id="271" r:id="rId13"/>
    <p:sldId id="277" r:id="rId14"/>
    <p:sldId id="273" r:id="rId15"/>
    <p:sldId id="272" r:id="rId16"/>
    <p:sldId id="278" r:id="rId17"/>
    <p:sldId id="274" r:id="rId18"/>
    <p:sldId id="275" r:id="rId19"/>
    <p:sldId id="276" r:id="rId20"/>
    <p:sldId id="264" r:id="rId21"/>
    <p:sldId id="265" r:id="rId22"/>
  </p:sldIdLst>
  <p:sldSz cx="9144000" cy="5143500" type="screen16x9"/>
  <p:notesSz cx="6858000" cy="9144000"/>
  <p:embeddedFontLst>
    <p:embeddedFont>
      <p:font typeface="Raleway" panose="020B0604020202020204" charset="0"/>
      <p:regular r:id="rId24"/>
      <p:bold r:id="rId25"/>
      <p:italic r:id="rId26"/>
      <p:bold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Montserrat" panose="020B0604020202020204" charset="0"/>
      <p:regular r:id="rId32"/>
      <p:bold r:id="rId33"/>
      <p:italic r:id="rId34"/>
      <p:boldItalic r:id="rId35"/>
    </p:embeddedFont>
    <p:embeddedFont>
      <p:font typeface="Consolas" panose="020B0609020204030204" pitchFamily="49" charset="0"/>
      <p:regular r:id="rId36"/>
      <p:bold r:id="rId37"/>
      <p:italic r:id="rId38"/>
      <p:boldItalic r:id="rId39"/>
    </p:embeddedFont>
    <p:embeddedFont>
      <p:font typeface="Lato" panose="020B060402020202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226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font" Target="fonts/font19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font" Target="fonts/font2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191e6a50a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2191e6a50a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91e6a50a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2191e6a50a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98208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91e6a50a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2191e6a50a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45418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91e6a50a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2191e6a50a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5569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91e6a50a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2191e6a50a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1071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91e6a50a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2191e6a50a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18180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91e6a50a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2191e6a50a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3704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91e6a50a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2191e6a50a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37878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91e6a50a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2191e6a50a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40778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91e6a50a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2191e6a50a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72503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91e6a50a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2191e6a50a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915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91e6a50a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2191e6a50a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91e6a50a7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2191e6a50a7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191e6a50a7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191e6a50a7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191e6a50a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2191e6a50a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91e6a50a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2191e6a50a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67e488169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567e488169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67e488169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567e488169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5755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91e6a50a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2191e6a50a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6048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91e6a50a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2191e6a50a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541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91e6a50a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2191e6a50a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gpiosenka/cards-image-datasetclassifica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590129" y="691084"/>
            <a:ext cx="7688700" cy="1265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s" sz="2800" dirty="0">
                <a:latin typeface="Montserrat"/>
                <a:ea typeface="Montserrat"/>
                <a:cs typeface="Montserrat"/>
                <a:sym typeface="Montserrat"/>
              </a:rPr>
              <a:t>Trabajo Práctico </a:t>
            </a:r>
            <a:r>
              <a:rPr lang="es" sz="2800" dirty="0" smtClean="0">
                <a:latin typeface="Montserrat"/>
                <a:ea typeface="Montserrat"/>
                <a:cs typeface="Montserrat"/>
                <a:sym typeface="Montserrat"/>
              </a:rPr>
              <a:t>Integrador</a:t>
            </a:r>
            <a:endParaRPr sz="2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1"/>
          </p:nvPr>
        </p:nvSpPr>
        <p:spPr>
          <a:xfrm>
            <a:off x="6066528" y="4139185"/>
            <a:ext cx="2519967" cy="646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>
              <a:buNone/>
            </a:pPr>
            <a:r>
              <a:rPr lang="es" sz="14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CEAI </a:t>
            </a:r>
            <a:r>
              <a:rPr lang="es" sz="1400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– FIUBA - 2024</a:t>
            </a:r>
            <a:endParaRPr lang="es-ES" b="1" dirty="0" smtClean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-ES" b="1" dirty="0" smtClean="0">
                <a:latin typeface="Montserrat"/>
                <a:ea typeface="Montserrat"/>
                <a:cs typeface="Montserrat"/>
                <a:sym typeface="Montserrat"/>
              </a:rPr>
              <a:t>Juan Pablo Schamun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Google Shape;88;gf8409bb954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72741" y="2078736"/>
            <a:ext cx="306705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ángulo 1"/>
          <p:cNvSpPr/>
          <p:nvPr/>
        </p:nvSpPr>
        <p:spPr>
          <a:xfrm>
            <a:off x="590129" y="1433596"/>
            <a:ext cx="42835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/>
              <a:t>Visión por computadora II</a:t>
            </a:r>
            <a:endParaRPr lang="es-A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317150" y="550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ct val="111111"/>
            </a:pPr>
            <a:r>
              <a:rPr lang="es" sz="2000" dirty="0" smtClean="0">
                <a:latin typeface="Montserrat"/>
                <a:ea typeface="Montserrat"/>
                <a:cs typeface="Montserrat"/>
                <a:sym typeface="Montserrat"/>
              </a:rPr>
              <a:t>Entrenamiento ResNet50 - </a:t>
            </a:r>
            <a:r>
              <a:rPr lang="es-ES" sz="2000" dirty="0" smtClean="0">
                <a:latin typeface="Montserrat"/>
                <a:ea typeface="Montserrat"/>
                <a:cs typeface="Montserrat"/>
                <a:sym typeface="Montserrat"/>
              </a:rPr>
              <a:t>Sin </a:t>
            </a:r>
            <a:r>
              <a:rPr lang="es-ES" sz="2000" dirty="0">
                <a:latin typeface="Montserrat"/>
                <a:ea typeface="Montserrat"/>
                <a:cs typeface="Montserrat"/>
                <a:sym typeface="Montserrat"/>
              </a:rPr>
              <a:t>DA, desde cero</a:t>
            </a:r>
            <a:r>
              <a:rPr lang="es-AR" sz="2000" dirty="0">
                <a:latin typeface="Montserrat"/>
                <a:ea typeface="Montserrat"/>
                <a:cs typeface="Montserrat"/>
              </a:rPr>
              <a:t/>
            </a:r>
            <a:br>
              <a:rPr lang="es-AR" sz="2000" dirty="0">
                <a:latin typeface="Montserrat"/>
                <a:ea typeface="Montserrat"/>
                <a:cs typeface="Montserrat"/>
              </a:rPr>
            </a:br>
            <a:endParaRPr sz="2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" name="Imagen 6"/>
          <p:cNvPicPr/>
          <p:nvPr/>
        </p:nvPicPr>
        <p:blipFill>
          <a:blip r:embed="rId3"/>
          <a:stretch>
            <a:fillRect/>
          </a:stretch>
        </p:blipFill>
        <p:spPr>
          <a:xfrm>
            <a:off x="454963" y="1085850"/>
            <a:ext cx="3596253" cy="3862621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393360" y="1132391"/>
            <a:ext cx="2273888" cy="1907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300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Lato"/>
              </a:rPr>
              <a:t>Aquí se observa una leve mejora respecto del modelo casero, pero igualmente </a:t>
            </a:r>
            <a:r>
              <a:rPr lang="es-ES" sz="1300" dirty="0" err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Lato"/>
              </a:rPr>
              <a:t>sobreajusta</a:t>
            </a:r>
            <a:r>
              <a:rPr lang="es-ES" sz="1300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Lato"/>
              </a:rPr>
              <a:t> bastante</a:t>
            </a:r>
            <a:r>
              <a:rPr lang="es-ES" sz="1300" dirty="0" smtClean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Lato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300" dirty="0" smtClean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Lato"/>
              </a:rPr>
              <a:t>Esto da pie para pensar que con DA podría mejorar</a:t>
            </a:r>
            <a:endParaRPr lang="es-AR" sz="1300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1371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317150" y="550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ct val="111111"/>
            </a:pPr>
            <a:r>
              <a:rPr lang="es" sz="2000" dirty="0" smtClean="0">
                <a:latin typeface="Montserrat"/>
                <a:ea typeface="Montserrat"/>
                <a:cs typeface="Montserrat"/>
                <a:sym typeface="Montserrat"/>
              </a:rPr>
              <a:t>Entrenamiento ResNet50 - </a:t>
            </a:r>
            <a:r>
              <a:rPr lang="es-ES" sz="2000" dirty="0" smtClean="0">
                <a:latin typeface="Montserrat"/>
                <a:ea typeface="Montserrat"/>
                <a:cs typeface="Montserrat"/>
                <a:sym typeface="Montserrat"/>
              </a:rPr>
              <a:t>Con DA v1, </a:t>
            </a:r>
            <a:r>
              <a:rPr lang="es-ES" sz="2000" dirty="0">
                <a:latin typeface="Montserrat"/>
                <a:ea typeface="Montserrat"/>
                <a:cs typeface="Montserrat"/>
                <a:sym typeface="Montserrat"/>
              </a:rPr>
              <a:t>desde cero</a:t>
            </a:r>
            <a:r>
              <a:rPr lang="es-AR" sz="2000" dirty="0">
                <a:latin typeface="Montserrat"/>
                <a:ea typeface="Montserrat"/>
                <a:cs typeface="Montserrat"/>
              </a:rPr>
              <a:t/>
            </a:r>
            <a:br>
              <a:rPr lang="es-AR" sz="2000" dirty="0">
                <a:latin typeface="Montserrat"/>
                <a:ea typeface="Montserrat"/>
                <a:cs typeface="Montserrat"/>
              </a:rPr>
            </a:br>
            <a:endParaRPr sz="2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5514661" y="1423073"/>
            <a:ext cx="2273888" cy="936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300" dirty="0">
                <a:solidFill>
                  <a:schemeClr val="accent1"/>
                </a:solidFill>
                <a:latin typeface="Montserrat"/>
                <a:ea typeface="Montserrat"/>
                <a:cs typeface="Montserrat"/>
              </a:rPr>
              <a:t>Acá se mejora mucho, llegando a casi el 90% de </a:t>
            </a:r>
            <a:r>
              <a:rPr lang="es-ES" sz="1300" dirty="0" err="1">
                <a:solidFill>
                  <a:schemeClr val="accent1"/>
                </a:solidFill>
                <a:latin typeface="Montserrat"/>
                <a:ea typeface="Montserrat"/>
                <a:cs typeface="Montserrat"/>
              </a:rPr>
              <a:t>accuracy</a:t>
            </a:r>
            <a:r>
              <a:rPr lang="es-ES" sz="1300" dirty="0">
                <a:solidFill>
                  <a:schemeClr val="accent1"/>
                </a:solidFill>
                <a:latin typeface="Montserrat"/>
                <a:ea typeface="Montserrat"/>
                <a:cs typeface="Montserrat"/>
              </a:rPr>
              <a:t> en validación, sin sobreajuste</a:t>
            </a:r>
            <a:r>
              <a:rPr lang="es-ES" sz="1300" dirty="0" smtClean="0">
                <a:solidFill>
                  <a:schemeClr val="accent1"/>
                </a:solidFill>
                <a:latin typeface="Montserrat"/>
                <a:ea typeface="Montserrat"/>
                <a:cs typeface="Montserrat"/>
              </a:rPr>
              <a:t>.</a:t>
            </a:r>
            <a:endParaRPr lang="es-AR" sz="1300" dirty="0">
              <a:solidFill>
                <a:schemeClr val="accent1"/>
              </a:solidFill>
              <a:latin typeface="Montserrat"/>
              <a:ea typeface="Montserrat"/>
              <a:cs typeface="Montserrat"/>
            </a:endParaRPr>
          </a:p>
        </p:txBody>
      </p:sp>
      <p:pic>
        <p:nvPicPr>
          <p:cNvPr id="10" name="Imagen 9"/>
          <p:cNvPicPr/>
          <p:nvPr/>
        </p:nvPicPr>
        <p:blipFill>
          <a:blip r:embed="rId3"/>
          <a:stretch>
            <a:fillRect/>
          </a:stretch>
        </p:blipFill>
        <p:spPr>
          <a:xfrm>
            <a:off x="317149" y="1423073"/>
            <a:ext cx="4793801" cy="365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59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317149" y="550650"/>
            <a:ext cx="7894283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ct val="111111"/>
            </a:pPr>
            <a:r>
              <a:rPr lang="es" sz="2000" dirty="0" smtClean="0">
                <a:latin typeface="Montserrat"/>
                <a:ea typeface="Montserrat"/>
                <a:cs typeface="Montserrat"/>
                <a:sym typeface="Montserrat"/>
              </a:rPr>
              <a:t>Entrenamiento ResNet50 – </a:t>
            </a:r>
            <a:r>
              <a:rPr lang="es-ES" sz="2000" dirty="0" smtClean="0">
                <a:latin typeface="Montserrat"/>
                <a:ea typeface="Montserrat"/>
                <a:cs typeface="Montserrat"/>
                <a:sym typeface="Montserrat"/>
              </a:rPr>
              <a:t>Con DA v2, desde cero</a:t>
            </a:r>
            <a:r>
              <a:rPr lang="es-AR" sz="2000" dirty="0">
                <a:latin typeface="Montserrat"/>
                <a:ea typeface="Montserrat"/>
                <a:cs typeface="Montserrat"/>
              </a:rPr>
              <a:t/>
            </a:r>
            <a:br>
              <a:rPr lang="es-AR" sz="2000" dirty="0">
                <a:latin typeface="Montserrat"/>
                <a:ea typeface="Montserrat"/>
                <a:cs typeface="Montserrat"/>
              </a:rPr>
            </a:br>
            <a:endParaRPr sz="2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545760" y="1284791"/>
            <a:ext cx="2273888" cy="1265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300" dirty="0" smtClean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Lato"/>
              </a:rPr>
              <a:t>No se ven mejoras al agregarle complejidad a las transformaciones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300" dirty="0" smtClean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Lato"/>
              </a:rPr>
              <a:t>Pareciera incluso empeorar</a:t>
            </a:r>
            <a:endParaRPr lang="es-AR" sz="1300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Lato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49" y="1296853"/>
            <a:ext cx="3661399" cy="369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317149" y="550650"/>
            <a:ext cx="7894283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ct val="111111"/>
            </a:pPr>
            <a:r>
              <a:rPr lang="es" sz="2000" dirty="0" smtClean="0">
                <a:latin typeface="Montserrat"/>
                <a:ea typeface="Montserrat"/>
                <a:cs typeface="Montserrat"/>
                <a:sym typeface="Montserrat"/>
              </a:rPr>
              <a:t>Entrenamiento ResNet50 – </a:t>
            </a:r>
            <a:r>
              <a:rPr lang="es-ES" sz="2000" dirty="0" smtClean="0">
                <a:latin typeface="Montserrat"/>
                <a:ea typeface="Montserrat"/>
                <a:cs typeface="Montserrat"/>
                <a:sym typeface="Montserrat"/>
              </a:rPr>
              <a:t>Con DA v1, con TL</a:t>
            </a:r>
            <a:endParaRPr sz="2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545760" y="1284791"/>
            <a:ext cx="2273888" cy="1376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300" dirty="0" smtClean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Lato"/>
              </a:rPr>
              <a:t>Usando pesos </a:t>
            </a:r>
            <a:r>
              <a:rPr lang="es-ES" sz="1300" dirty="0" err="1" smtClean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Lato"/>
              </a:rPr>
              <a:t>preentrenados</a:t>
            </a:r>
            <a:r>
              <a:rPr lang="es-ES" sz="1300" dirty="0" smtClean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Lato"/>
              </a:rPr>
              <a:t> con </a:t>
            </a:r>
            <a:r>
              <a:rPr lang="es-ES" sz="1300" dirty="0" err="1" smtClean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Lato"/>
              </a:rPr>
              <a:t>imagenet</a:t>
            </a:r>
            <a:r>
              <a:rPr lang="es-ES" sz="1300" dirty="0" smtClean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Lato"/>
              </a:rPr>
              <a:t>, Resnet-50 no parece tener ningún beneficio, incluso hasta empeora.</a:t>
            </a:r>
            <a:endParaRPr lang="es-AR" sz="1300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Lato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49" y="1369653"/>
            <a:ext cx="3553811" cy="354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27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317150" y="550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 dirty="0" smtClean="0">
                <a:latin typeface="Montserrat"/>
                <a:ea typeface="Montserrat"/>
                <a:cs typeface="Montserrat"/>
                <a:sym typeface="Montserrat"/>
              </a:rPr>
              <a:t>Entrenamiento VGG-19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1"/>
          </p:nvPr>
        </p:nvSpPr>
        <p:spPr>
          <a:xfrm>
            <a:off x="317150" y="2919050"/>
            <a:ext cx="7228164" cy="91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SzPct val="108107"/>
              <a:buNone/>
            </a:pPr>
            <a:r>
              <a:rPr lang="es" dirty="0" smtClean="0">
                <a:latin typeface="Montserrat"/>
                <a:ea typeface="Montserrat"/>
                <a:cs typeface="Montserrat"/>
                <a:sym typeface="Montserrat"/>
              </a:rPr>
              <a:t>Se </a:t>
            </a:r>
            <a:r>
              <a:rPr lang="es" dirty="0">
                <a:latin typeface="Montserrat"/>
                <a:ea typeface="Montserrat"/>
                <a:cs typeface="Montserrat"/>
                <a:sym typeface="Montserrat"/>
              </a:rPr>
              <a:t>entrenó el modelo </a:t>
            </a:r>
            <a:r>
              <a:rPr lang="es" b="1" dirty="0" smtClean="0">
                <a:latin typeface="Montserrat"/>
                <a:ea typeface="Montserrat"/>
                <a:cs typeface="Montserrat"/>
                <a:sym typeface="Montserrat"/>
              </a:rPr>
              <a:t>VGG-19</a:t>
            </a:r>
            <a:r>
              <a:rPr lang="es" dirty="0" smtClean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ES" dirty="0" smtClean="0">
                <a:latin typeface="Montserrat"/>
                <a:ea typeface="Montserrat"/>
                <a:cs typeface="Montserrat"/>
              </a:rPr>
              <a:t>En este modelo uso la arquitectura de la red VGG-19 ya disponible en las librerías de </a:t>
            </a:r>
            <a:r>
              <a:rPr lang="es-ES" dirty="0" err="1" smtClean="0">
                <a:latin typeface="Montserrat"/>
                <a:ea typeface="Montserrat"/>
                <a:cs typeface="Montserrat"/>
              </a:rPr>
              <a:t>torchvision</a:t>
            </a:r>
            <a:r>
              <a:rPr lang="es-ES" dirty="0" smtClean="0">
                <a:latin typeface="Montserrat"/>
                <a:ea typeface="Montserrat"/>
                <a:cs typeface="Montserrat"/>
              </a:rPr>
              <a:t>, la cual tiene  aproximadamente 140 M de parámetros </a:t>
            </a:r>
            <a:r>
              <a:rPr lang="es-ES" dirty="0" err="1" smtClean="0">
                <a:latin typeface="Montserrat"/>
                <a:ea typeface="Montserrat"/>
                <a:cs typeface="Montserrat"/>
              </a:rPr>
              <a:t>entrenables</a:t>
            </a:r>
            <a:endParaRPr lang="es-AR" dirty="0">
              <a:latin typeface="Montserrat"/>
              <a:ea typeface="Montserrat"/>
              <a:cs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450374" y="3784768"/>
            <a:ext cx="18053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" sz="1200" dirty="0" smtClean="0">
                <a:latin typeface="Montserrat"/>
                <a:ea typeface="Montserrat"/>
                <a:cs typeface="Montserrat"/>
                <a:sym typeface="Montserrat"/>
              </a:rPr>
              <a:t>Se entrenó: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" sz="1200" dirty="0" smtClean="0">
                <a:latin typeface="Montserrat"/>
                <a:ea typeface="Montserrat"/>
                <a:cs typeface="Montserrat"/>
                <a:sym typeface="Montserrat"/>
              </a:rPr>
              <a:t>desde </a:t>
            </a:r>
            <a:r>
              <a:rPr lang="es" sz="1200" dirty="0">
                <a:latin typeface="Montserrat"/>
                <a:ea typeface="Montserrat"/>
                <a:cs typeface="Montserrat"/>
                <a:sym typeface="Montserrat"/>
              </a:rPr>
              <a:t>cero sin </a:t>
            </a:r>
            <a:r>
              <a:rPr lang="es" sz="1200" dirty="0" smtClean="0">
                <a:latin typeface="Montserrat"/>
                <a:ea typeface="Montserrat"/>
                <a:cs typeface="Montserrat"/>
                <a:sym typeface="Montserrat"/>
              </a:rPr>
              <a:t>DA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 smtClean="0"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lang="es" sz="1200" dirty="0" smtClean="0">
                <a:latin typeface="Montserrat"/>
                <a:ea typeface="Montserrat"/>
                <a:cs typeface="Montserrat"/>
                <a:sym typeface="Montserrat"/>
              </a:rPr>
              <a:t>esde cero con DA</a:t>
            </a:r>
          </a:p>
        </p:txBody>
      </p:sp>
      <p:pic>
        <p:nvPicPr>
          <p:cNvPr id="1026" name="Picture 2" descr="What is the VGG-19 neural network? - Quor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50" y="1411541"/>
            <a:ext cx="573405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03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317150" y="550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ct val="111111"/>
            </a:pPr>
            <a:r>
              <a:rPr lang="es" sz="2000" dirty="0" smtClean="0">
                <a:latin typeface="Montserrat"/>
                <a:ea typeface="Montserrat"/>
                <a:cs typeface="Montserrat"/>
                <a:sym typeface="Montserrat"/>
              </a:rPr>
              <a:t>Entrenamiento VGG-19 - </a:t>
            </a:r>
            <a:r>
              <a:rPr lang="es-ES" sz="2000" dirty="0" smtClean="0">
                <a:latin typeface="Montserrat"/>
                <a:ea typeface="Montserrat"/>
                <a:cs typeface="Montserrat"/>
                <a:sym typeface="Montserrat"/>
              </a:rPr>
              <a:t>Sin </a:t>
            </a:r>
            <a:r>
              <a:rPr lang="es-ES" sz="2000" dirty="0">
                <a:latin typeface="Montserrat"/>
                <a:ea typeface="Montserrat"/>
                <a:cs typeface="Montserrat"/>
                <a:sym typeface="Montserrat"/>
              </a:rPr>
              <a:t>DA, desde cero</a:t>
            </a:r>
            <a:r>
              <a:rPr lang="es-AR" sz="2000" dirty="0">
                <a:latin typeface="Montserrat"/>
                <a:ea typeface="Montserrat"/>
                <a:cs typeface="Montserrat"/>
              </a:rPr>
              <a:t/>
            </a:r>
            <a:br>
              <a:rPr lang="es-AR" sz="2000" dirty="0">
                <a:latin typeface="Montserrat"/>
                <a:ea typeface="Montserrat"/>
                <a:cs typeface="Montserrat"/>
              </a:rPr>
            </a:br>
            <a:endParaRPr sz="2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795696" y="1510343"/>
            <a:ext cx="2273888" cy="1265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300" dirty="0" smtClean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Lato"/>
              </a:rPr>
              <a:t>Con 20 épocas ya se ve sobreajuste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300" dirty="0" smtClean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Lato"/>
              </a:rPr>
              <a:t>Esto da pie para pensar que con DA podría mejorar con DA</a:t>
            </a:r>
            <a:endParaRPr lang="es-AR" sz="1300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Lato"/>
            </a:endParaRPr>
          </a:p>
        </p:txBody>
      </p:sp>
      <p:pic>
        <p:nvPicPr>
          <p:cNvPr id="5" name="Imagen 4"/>
          <p:cNvPicPr/>
          <p:nvPr/>
        </p:nvPicPr>
        <p:blipFill>
          <a:blip r:embed="rId3"/>
          <a:stretch>
            <a:fillRect/>
          </a:stretch>
        </p:blipFill>
        <p:spPr>
          <a:xfrm>
            <a:off x="388350" y="1180937"/>
            <a:ext cx="3880868" cy="371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46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317150" y="550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ct val="111111"/>
            </a:pPr>
            <a:r>
              <a:rPr lang="es" sz="2000" dirty="0" smtClean="0">
                <a:latin typeface="Montserrat"/>
                <a:ea typeface="Montserrat"/>
                <a:cs typeface="Montserrat"/>
                <a:sym typeface="Montserrat"/>
              </a:rPr>
              <a:t>Entrenamiento VGG-19 - </a:t>
            </a:r>
            <a:r>
              <a:rPr lang="es-ES" sz="2000" dirty="0" smtClean="0">
                <a:latin typeface="Montserrat"/>
                <a:ea typeface="Montserrat"/>
                <a:cs typeface="Montserrat"/>
                <a:sym typeface="Montserrat"/>
              </a:rPr>
              <a:t>Con DA v1, </a:t>
            </a:r>
            <a:r>
              <a:rPr lang="es-ES" sz="2000" dirty="0">
                <a:latin typeface="Montserrat"/>
                <a:ea typeface="Montserrat"/>
                <a:cs typeface="Montserrat"/>
                <a:sym typeface="Montserrat"/>
              </a:rPr>
              <a:t>desde cero</a:t>
            </a:r>
            <a:r>
              <a:rPr lang="es-AR" sz="2000" dirty="0">
                <a:latin typeface="Montserrat"/>
                <a:ea typeface="Montserrat"/>
                <a:cs typeface="Montserrat"/>
              </a:rPr>
              <a:t/>
            </a:r>
            <a:br>
              <a:rPr lang="es-AR" sz="2000" dirty="0">
                <a:latin typeface="Montserrat"/>
                <a:ea typeface="Montserrat"/>
                <a:cs typeface="Montserrat"/>
              </a:rPr>
            </a:br>
            <a:endParaRPr sz="2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521376" y="1595687"/>
            <a:ext cx="2273888" cy="2223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300" dirty="0" smtClean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Lato"/>
              </a:rPr>
              <a:t>Sólo con 20 resultados similares a Resnet-50 con 40. No se ve sobreajuste y se alcanza un </a:t>
            </a:r>
            <a:r>
              <a:rPr lang="es-ES" sz="1300" dirty="0" err="1" smtClean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Lato"/>
              </a:rPr>
              <a:t>accuracy</a:t>
            </a:r>
            <a:r>
              <a:rPr lang="es-ES" sz="1300" dirty="0" smtClean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Lato"/>
              </a:rPr>
              <a:t> del 88%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300" dirty="0" smtClean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Lato"/>
              </a:rPr>
              <a:t>Creo que se podría seguir entrenando más épocas y mejoraría.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AR" sz="1300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Lato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76" y="1399669"/>
            <a:ext cx="3474720" cy="350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81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317150" y="550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 dirty="0" smtClean="0">
                <a:latin typeface="Montserrat"/>
                <a:ea typeface="Montserrat"/>
                <a:cs typeface="Montserrat"/>
                <a:sym typeface="Montserrat"/>
              </a:rPr>
              <a:t>Entrenamiento Inception-V3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1"/>
          </p:nvPr>
        </p:nvSpPr>
        <p:spPr>
          <a:xfrm>
            <a:off x="317150" y="2919050"/>
            <a:ext cx="7228164" cy="91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SzPct val="108107"/>
              <a:buNone/>
            </a:pPr>
            <a:r>
              <a:rPr lang="es" dirty="0" smtClean="0">
                <a:latin typeface="Montserrat"/>
                <a:ea typeface="Montserrat"/>
                <a:cs typeface="Montserrat"/>
                <a:sym typeface="Montserrat"/>
              </a:rPr>
              <a:t>Se </a:t>
            </a:r>
            <a:r>
              <a:rPr lang="es" dirty="0">
                <a:latin typeface="Montserrat"/>
                <a:ea typeface="Montserrat"/>
                <a:cs typeface="Montserrat"/>
                <a:sym typeface="Montserrat"/>
              </a:rPr>
              <a:t>entrenó el modelo </a:t>
            </a:r>
            <a:r>
              <a:rPr lang="es" b="1" dirty="0" smtClean="0">
                <a:latin typeface="Montserrat"/>
                <a:ea typeface="Montserrat"/>
                <a:cs typeface="Montserrat"/>
                <a:sym typeface="Montserrat"/>
              </a:rPr>
              <a:t>Inception-V3</a:t>
            </a:r>
            <a:r>
              <a:rPr lang="es" dirty="0" smtClean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ES" dirty="0" smtClean="0">
                <a:latin typeface="Montserrat"/>
                <a:ea typeface="Montserrat"/>
                <a:cs typeface="Montserrat"/>
              </a:rPr>
              <a:t>En este modelo uso la arquitectura de la red Inception-v3  ya disponible en las librerías de </a:t>
            </a:r>
            <a:r>
              <a:rPr lang="es-ES" dirty="0" err="1" smtClean="0">
                <a:latin typeface="Montserrat"/>
                <a:ea typeface="Montserrat"/>
                <a:cs typeface="Montserrat"/>
              </a:rPr>
              <a:t>torchvision</a:t>
            </a:r>
            <a:r>
              <a:rPr lang="es-ES" dirty="0" smtClean="0">
                <a:latin typeface="Montserrat"/>
                <a:ea typeface="Montserrat"/>
                <a:cs typeface="Montserrat"/>
              </a:rPr>
              <a:t>, la cual tiene  aproximadamente 25 M de parámetros </a:t>
            </a:r>
            <a:r>
              <a:rPr lang="es-ES" dirty="0" err="1" smtClean="0">
                <a:latin typeface="Montserrat"/>
                <a:ea typeface="Montserrat"/>
                <a:cs typeface="Montserrat"/>
              </a:rPr>
              <a:t>entrenables</a:t>
            </a:r>
            <a:endParaRPr lang="es-AR" dirty="0">
              <a:latin typeface="Montserrat"/>
              <a:ea typeface="Montserrat"/>
              <a:cs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450374" y="3784768"/>
            <a:ext cx="251222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" sz="1200" dirty="0" smtClean="0">
                <a:latin typeface="Montserrat"/>
                <a:ea typeface="Montserrat"/>
                <a:cs typeface="Montserrat"/>
                <a:sym typeface="Montserrat"/>
              </a:rPr>
              <a:t>Se entrenó: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" sz="1200" dirty="0" smtClean="0">
                <a:latin typeface="Montserrat"/>
                <a:ea typeface="Montserrat"/>
                <a:cs typeface="Montserrat"/>
                <a:sym typeface="Montserrat"/>
              </a:rPr>
              <a:t>desde </a:t>
            </a:r>
            <a:r>
              <a:rPr lang="es" sz="1200" dirty="0">
                <a:latin typeface="Montserrat"/>
                <a:ea typeface="Montserrat"/>
                <a:cs typeface="Montserrat"/>
                <a:sym typeface="Montserrat"/>
              </a:rPr>
              <a:t>cero sin </a:t>
            </a:r>
            <a:r>
              <a:rPr lang="es" sz="1200" dirty="0" smtClean="0">
                <a:latin typeface="Montserrat"/>
                <a:ea typeface="Montserrat"/>
                <a:cs typeface="Montserrat"/>
                <a:sym typeface="Montserrat"/>
              </a:rPr>
              <a:t>DA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 smtClean="0"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lang="es" sz="1200" dirty="0" smtClean="0">
                <a:latin typeface="Montserrat"/>
                <a:ea typeface="Montserrat"/>
                <a:cs typeface="Montserrat"/>
                <a:sym typeface="Montserrat"/>
              </a:rPr>
              <a:t>esde cero con DA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" sz="1200" dirty="0" smtClean="0">
                <a:latin typeface="Montserrat"/>
                <a:ea typeface="Montserrat"/>
                <a:cs typeface="Montserrat"/>
                <a:sym typeface="Montserrat"/>
              </a:rPr>
              <a:t>Con transfer learning sin DA </a:t>
            </a:r>
            <a:endParaRPr lang="es-AR" sz="1200" dirty="0"/>
          </a:p>
        </p:txBody>
      </p:sp>
      <p:pic>
        <p:nvPicPr>
          <p:cNvPr id="2054" name="Picture 6" descr="GoogLeNet Inception Architecture | Download Scientific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74" y="1357012"/>
            <a:ext cx="3213282" cy="145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98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317150" y="550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ct val="111111"/>
            </a:pPr>
            <a:r>
              <a:rPr lang="es" sz="2000" dirty="0" smtClean="0">
                <a:latin typeface="Montserrat"/>
                <a:ea typeface="Montserrat"/>
                <a:cs typeface="Montserrat"/>
                <a:sym typeface="Montserrat"/>
              </a:rPr>
              <a:t>Entrenamiento InceptionV3 - </a:t>
            </a:r>
            <a:r>
              <a:rPr lang="es-ES" sz="2000" dirty="0" smtClean="0">
                <a:latin typeface="Montserrat"/>
                <a:ea typeface="Montserrat"/>
                <a:cs typeface="Montserrat"/>
                <a:sym typeface="Montserrat"/>
              </a:rPr>
              <a:t>Sin </a:t>
            </a:r>
            <a:r>
              <a:rPr lang="es-ES" sz="2000" dirty="0">
                <a:latin typeface="Montserrat"/>
                <a:ea typeface="Montserrat"/>
                <a:cs typeface="Montserrat"/>
                <a:sym typeface="Montserrat"/>
              </a:rPr>
              <a:t>DA, desde cero</a:t>
            </a:r>
            <a:r>
              <a:rPr lang="es-AR" sz="2000" dirty="0">
                <a:latin typeface="Montserrat"/>
                <a:ea typeface="Montserrat"/>
                <a:cs typeface="Montserrat"/>
              </a:rPr>
              <a:t/>
            </a:r>
            <a:br>
              <a:rPr lang="es-AR" sz="2000" dirty="0">
                <a:latin typeface="Montserrat"/>
                <a:ea typeface="Montserrat"/>
                <a:cs typeface="Montserrat"/>
              </a:rPr>
            </a:br>
            <a:endParaRPr sz="2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974701" y="1253515"/>
            <a:ext cx="2273888" cy="1265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300" dirty="0" smtClean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Lato"/>
              </a:rPr>
              <a:t>Con 20 épocas ya se ve sobreajuste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300" dirty="0" smtClean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Lato"/>
              </a:rPr>
              <a:t>Esto da pie para pensar que con DA podría mejorar con DA</a:t>
            </a:r>
            <a:endParaRPr lang="es-AR" sz="1300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Lato"/>
            </a:endParaRPr>
          </a:p>
        </p:txBody>
      </p:sp>
      <p:pic>
        <p:nvPicPr>
          <p:cNvPr id="6" name="Imagen 5"/>
          <p:cNvPicPr/>
          <p:nvPr/>
        </p:nvPicPr>
        <p:blipFill>
          <a:blip r:embed="rId3"/>
          <a:stretch>
            <a:fillRect/>
          </a:stretch>
        </p:blipFill>
        <p:spPr>
          <a:xfrm>
            <a:off x="317150" y="1253515"/>
            <a:ext cx="4407707" cy="352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11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317150" y="550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ct val="111111"/>
            </a:pPr>
            <a:r>
              <a:rPr lang="es" sz="2000" dirty="0" smtClean="0">
                <a:latin typeface="Montserrat"/>
                <a:ea typeface="Montserrat"/>
                <a:cs typeface="Montserrat"/>
                <a:sym typeface="Montserrat"/>
              </a:rPr>
              <a:t>Entrenamiento Inception-V3 - </a:t>
            </a:r>
            <a:r>
              <a:rPr lang="es-ES" sz="2000" dirty="0" smtClean="0">
                <a:latin typeface="Montserrat"/>
                <a:ea typeface="Montserrat"/>
                <a:cs typeface="Montserrat"/>
                <a:sym typeface="Montserrat"/>
              </a:rPr>
              <a:t>Con DA v1 - Desde cero</a:t>
            </a:r>
            <a:endParaRPr sz="2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974701" y="1253515"/>
            <a:ext cx="2273888" cy="1907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300" dirty="0" smtClean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Lato"/>
              </a:rPr>
              <a:t>No parece haber sobreajuste, pero en 40 épocas no da buenos resultados.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300" dirty="0" smtClean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Lato"/>
              </a:rPr>
              <a:t>Pareciera necesitar muchas más épocas y la verdad se demora bastante.</a:t>
            </a:r>
            <a:endParaRPr lang="es-AR" sz="1300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Lato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50" y="1155235"/>
            <a:ext cx="3748882" cy="378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9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 dirty="0" smtClean="0">
                <a:latin typeface="Montserrat"/>
                <a:ea typeface="Montserrat"/>
                <a:cs typeface="Montserrat"/>
                <a:sym typeface="Montserrat"/>
              </a:rPr>
              <a:t>Descripción </a:t>
            </a:r>
            <a:r>
              <a:rPr lang="es" dirty="0">
                <a:latin typeface="Montserrat"/>
                <a:ea typeface="Montserrat"/>
                <a:cs typeface="Montserrat"/>
                <a:sym typeface="Montserrat"/>
              </a:rPr>
              <a:t>del problema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1265675"/>
            <a:ext cx="7688700" cy="3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46050" indent="0">
              <a:buNone/>
            </a:pPr>
            <a:r>
              <a:rPr lang="es-AR" sz="1800" dirty="0">
                <a:latin typeface="Montserrat"/>
                <a:ea typeface="Montserrat"/>
                <a:cs typeface="Montserrat"/>
              </a:rPr>
              <a:t>En un mazo de cartas de </a:t>
            </a:r>
            <a:r>
              <a:rPr lang="es-AR" sz="1800" dirty="0" err="1">
                <a:latin typeface="Montserrat"/>
                <a:ea typeface="Montserrat"/>
                <a:cs typeface="Montserrat"/>
              </a:rPr>
              <a:t>poker</a:t>
            </a:r>
            <a:r>
              <a:rPr lang="es-AR" sz="1800" dirty="0">
                <a:latin typeface="Montserrat"/>
                <a:ea typeface="Montserrat"/>
                <a:cs typeface="Montserrat"/>
              </a:rPr>
              <a:t> hay 13 valores y 4 palos distintos. Además de los comodines. </a:t>
            </a:r>
            <a:r>
              <a:rPr lang="es-AR" sz="1800" dirty="0">
                <a:latin typeface="Montserrat"/>
                <a:ea typeface="Montserrat"/>
                <a:cs typeface="Montserrat"/>
              </a:rPr>
              <a:t>Se pretende, a partir de una imagen con una única carta, determinar a qué carta pertenece</a:t>
            </a:r>
            <a:r>
              <a:rPr lang="es-AR" sz="1800" dirty="0" smtClean="0">
                <a:latin typeface="Montserrat"/>
                <a:ea typeface="Montserrat"/>
                <a:cs typeface="Montserrat"/>
              </a:rPr>
              <a:t>.</a:t>
            </a:r>
          </a:p>
          <a:p>
            <a:pPr marL="146050" indent="0">
              <a:buNone/>
            </a:pPr>
            <a:endParaRPr lang="es-AR" sz="1800" dirty="0">
              <a:latin typeface="Montserrat"/>
              <a:ea typeface="Montserrat"/>
              <a:cs typeface="Montserrat"/>
            </a:endParaRPr>
          </a:p>
          <a:p>
            <a:pPr marL="146050" indent="0">
              <a:buNone/>
            </a:pPr>
            <a:r>
              <a:rPr lang="es-ES" sz="1800" dirty="0">
                <a:latin typeface="Montserrat"/>
                <a:ea typeface="Montserrat"/>
                <a:cs typeface="Montserrat"/>
              </a:rPr>
              <a:t>El </a:t>
            </a:r>
            <a:r>
              <a:rPr lang="es-ES" sz="1800" dirty="0" err="1">
                <a:latin typeface="Montserrat"/>
                <a:ea typeface="Montserrat"/>
                <a:cs typeface="Montserrat"/>
              </a:rPr>
              <a:t>dataset</a:t>
            </a:r>
            <a:r>
              <a:rPr lang="es-ES" sz="1800" dirty="0">
                <a:latin typeface="Montserrat"/>
                <a:ea typeface="Montserrat"/>
                <a:cs typeface="Montserrat"/>
              </a:rPr>
              <a:t> utilizado se encuentra en </a:t>
            </a:r>
            <a:r>
              <a:rPr lang="es-ES" sz="1800" dirty="0" err="1" smtClean="0">
                <a:latin typeface="Montserrat"/>
                <a:ea typeface="Montserrat"/>
                <a:cs typeface="Montserrat"/>
              </a:rPr>
              <a:t>Kaggle</a:t>
            </a:r>
            <a:endParaRPr lang="es-ES" sz="1800" dirty="0" smtClean="0">
              <a:latin typeface="Montserrat"/>
              <a:ea typeface="Montserrat"/>
              <a:cs typeface="Montserrat"/>
            </a:endParaRPr>
          </a:p>
          <a:p>
            <a:pPr marL="146050" indent="0">
              <a:buNone/>
            </a:pPr>
            <a:endParaRPr lang="es-AR" sz="1800" dirty="0">
              <a:latin typeface="Montserrat"/>
              <a:ea typeface="Montserrat"/>
              <a:cs typeface="Montserrat"/>
            </a:endParaRPr>
          </a:p>
          <a:p>
            <a:pPr marL="146050" indent="0">
              <a:buNone/>
            </a:pPr>
            <a:r>
              <a:rPr lang="es-AR" sz="1800" dirty="0" err="1">
                <a:latin typeface="Montserrat"/>
                <a:ea typeface="Montserrat"/>
                <a:cs typeface="Montserrat"/>
                <a:hlinkClick r:id="rId3"/>
              </a:rPr>
              <a:t>Cards</a:t>
            </a:r>
            <a:r>
              <a:rPr lang="es-AR" sz="1800" dirty="0">
                <a:latin typeface="Montserrat"/>
                <a:ea typeface="Montserrat"/>
                <a:cs typeface="Montserrat"/>
                <a:hlinkClick r:id="rId3"/>
              </a:rPr>
              <a:t> </a:t>
            </a:r>
            <a:r>
              <a:rPr lang="es-AR" sz="1800" dirty="0" err="1">
                <a:latin typeface="Montserrat"/>
                <a:ea typeface="Montserrat"/>
                <a:cs typeface="Montserrat"/>
                <a:hlinkClick r:id="rId3"/>
              </a:rPr>
              <a:t>Image</a:t>
            </a:r>
            <a:r>
              <a:rPr lang="es-AR" sz="1800" dirty="0">
                <a:latin typeface="Montserrat"/>
                <a:ea typeface="Montserrat"/>
                <a:cs typeface="Montserrat"/>
                <a:hlinkClick r:id="rId3"/>
              </a:rPr>
              <a:t> </a:t>
            </a:r>
            <a:r>
              <a:rPr lang="es-AR" sz="1800" dirty="0" err="1">
                <a:latin typeface="Montserrat"/>
                <a:ea typeface="Montserrat"/>
                <a:cs typeface="Montserrat"/>
                <a:hlinkClick r:id="rId3"/>
              </a:rPr>
              <a:t>Dataset-Classification</a:t>
            </a:r>
            <a:r>
              <a:rPr lang="es-AR" sz="1800" dirty="0">
                <a:latin typeface="Montserrat"/>
                <a:ea typeface="Montserrat"/>
                <a:cs typeface="Montserrat"/>
                <a:hlinkClick r:id="rId3"/>
              </a:rPr>
              <a:t> (kaggle.com)</a:t>
            </a:r>
            <a:endParaRPr lang="es-AR" sz="1800" dirty="0">
              <a:latin typeface="Montserrat"/>
              <a:ea typeface="Montserrat"/>
              <a:cs typeface="Montserrat"/>
            </a:endParaRPr>
          </a:p>
          <a:p>
            <a:pPr marL="146050" lvl="0" indent="0">
              <a:buNone/>
            </a:pP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46050" indent="0">
              <a:buNone/>
            </a:pPr>
            <a:r>
              <a:rPr lang="es-ES" sz="1800" dirty="0">
                <a:latin typeface="Montserrat"/>
                <a:ea typeface="Montserrat"/>
                <a:cs typeface="Montserrat"/>
              </a:rPr>
              <a:t>Salida esperada: clasificación de la carta de la imagen</a:t>
            </a:r>
            <a:endParaRPr lang="es-AR" sz="1800" dirty="0">
              <a:latin typeface="Montserrat"/>
              <a:ea typeface="Montserrat"/>
              <a:cs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endParaRPr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729450" y="5853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 dirty="0" smtClean="0">
                <a:latin typeface="Montserrat"/>
                <a:ea typeface="Montserrat"/>
                <a:cs typeface="Montserrat"/>
                <a:sym typeface="Montserrat"/>
              </a:rPr>
              <a:t>Conclusiones </a:t>
            </a:r>
            <a:r>
              <a:rPr lang="es" dirty="0">
                <a:latin typeface="Montserrat"/>
                <a:ea typeface="Montserrat"/>
                <a:cs typeface="Montserrat"/>
                <a:sym typeface="Montserrat"/>
              </a:rPr>
              <a:t>y resultados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1"/>
          </p:nvPr>
        </p:nvSpPr>
        <p:spPr>
          <a:xfrm>
            <a:off x="729450" y="1316875"/>
            <a:ext cx="7688700" cy="1414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 dirty="0">
                <a:latin typeface="Montserrat"/>
                <a:ea typeface="Montserrat"/>
                <a:cs typeface="Montserrat"/>
                <a:sym typeface="Montserrat"/>
              </a:rPr>
              <a:t>El transfer learning realizado ha logrado disminuir en gran medida el tiempo de entrenamiento necesario.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 dirty="0">
                <a:latin typeface="Montserrat"/>
                <a:ea typeface="Montserrat"/>
                <a:cs typeface="Montserrat"/>
                <a:sym typeface="Montserrat"/>
              </a:rPr>
              <a:t>El modelo </a:t>
            </a:r>
            <a:r>
              <a:rPr lang="es" dirty="0" smtClean="0">
                <a:latin typeface="Montserrat"/>
                <a:ea typeface="Montserrat"/>
                <a:cs typeface="Montserrat"/>
                <a:sym typeface="Montserrat"/>
              </a:rPr>
              <a:t>Resnet-50 </a:t>
            </a:r>
            <a:r>
              <a:rPr lang="es" dirty="0">
                <a:latin typeface="Montserrat"/>
                <a:ea typeface="Montserrat"/>
                <a:cs typeface="Montserrat"/>
                <a:sym typeface="Montserrat"/>
              </a:rPr>
              <a:t>tiene una muy buena relación de accuracy alcanzado en función de la cantidad de parámetros totales del </a:t>
            </a:r>
            <a:r>
              <a:rPr lang="es" dirty="0" smtClean="0">
                <a:latin typeface="Montserrat"/>
                <a:ea typeface="Montserrat"/>
                <a:cs typeface="Montserrat"/>
                <a:sym typeface="Montserrat"/>
              </a:rPr>
              <a:t>modelo y el tiempo de entrenar.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 dirty="0">
                <a:latin typeface="Montserrat"/>
                <a:ea typeface="Montserrat"/>
                <a:cs typeface="Montserrat"/>
                <a:sym typeface="Montserrat"/>
              </a:rPr>
              <a:t>El data augmentation produjo </a:t>
            </a:r>
            <a:r>
              <a:rPr lang="es" dirty="0" smtClean="0">
                <a:latin typeface="Montserrat"/>
                <a:ea typeface="Montserrat"/>
                <a:cs typeface="Montserrat"/>
                <a:sym typeface="Montserrat"/>
              </a:rPr>
              <a:t>mejoró en algunos modelos eliminando el overfitting.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endParaRPr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055075"/>
              </p:ext>
            </p:extLst>
          </p:nvPr>
        </p:nvGraphicFramePr>
        <p:xfrm>
          <a:off x="1002030" y="3065690"/>
          <a:ext cx="3238500" cy="1417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50196979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519735235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418220422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98290545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u="none" strike="noStrike">
                          <a:effectLst/>
                        </a:rPr>
                        <a:t>Valid Accuracy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174786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u="none" strike="noStrike">
                          <a:effectLst/>
                        </a:rPr>
                        <a:t>Sin DA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u="none" strike="noStrike">
                          <a:effectLst/>
                        </a:rPr>
                        <a:t>Con DA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u="none" strike="noStrike">
                          <a:effectLst/>
                        </a:rPr>
                        <a:t>Con TL-DA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425060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u="none" strike="noStrike">
                          <a:effectLst/>
                        </a:rPr>
                        <a:t>Casero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u="none" strike="noStrike" dirty="0">
                          <a:solidFill>
                            <a:schemeClr val="accent6">
                              <a:lumMod val="90000"/>
                            </a:schemeClr>
                          </a:solidFill>
                          <a:effectLst/>
                        </a:rPr>
                        <a:t>57%</a:t>
                      </a:r>
                      <a:endParaRPr lang="es-AR" sz="1100" b="0" i="0" u="none" strike="noStrike" dirty="0">
                        <a:solidFill>
                          <a:schemeClr val="accent6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922227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u="none" strike="noStrike">
                          <a:effectLst/>
                        </a:rPr>
                        <a:t>Resnet-50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u="none" strike="noStrike" dirty="0">
                          <a:solidFill>
                            <a:schemeClr val="accent6">
                              <a:lumMod val="90000"/>
                            </a:schemeClr>
                          </a:solidFill>
                          <a:effectLst/>
                        </a:rPr>
                        <a:t>77%</a:t>
                      </a:r>
                      <a:endParaRPr lang="es-AR" sz="1100" b="0" i="0" u="none" strike="noStrike" dirty="0">
                        <a:solidFill>
                          <a:schemeClr val="accent6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u="none" strike="noStrike">
                          <a:effectLst/>
                        </a:rPr>
                        <a:t>88%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u="none" strike="noStrike" dirty="0">
                          <a:solidFill>
                            <a:schemeClr val="accent6">
                              <a:lumMod val="90000"/>
                            </a:schemeClr>
                          </a:solidFill>
                          <a:effectLst/>
                        </a:rPr>
                        <a:t>55%</a:t>
                      </a:r>
                      <a:endParaRPr lang="es-AR" sz="1100" b="0" i="0" u="none" strike="noStrike" dirty="0">
                        <a:solidFill>
                          <a:schemeClr val="accent6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127604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u="none" strike="noStrike">
                          <a:effectLst/>
                        </a:rPr>
                        <a:t>VGG-19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u="none" strike="noStrike" dirty="0">
                          <a:solidFill>
                            <a:schemeClr val="accent6">
                              <a:lumMod val="90000"/>
                            </a:schemeClr>
                          </a:solidFill>
                          <a:effectLst/>
                        </a:rPr>
                        <a:t>72%</a:t>
                      </a:r>
                      <a:endParaRPr lang="es-AR" sz="1100" b="0" i="0" u="none" strike="noStrike" dirty="0">
                        <a:solidFill>
                          <a:schemeClr val="accent6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u="none" strike="noStrike" dirty="0">
                          <a:solidFill>
                            <a:schemeClr val="accent6">
                              <a:lumMod val="90000"/>
                            </a:schemeClr>
                          </a:solidFill>
                          <a:effectLst/>
                        </a:rPr>
                        <a:t>88%</a:t>
                      </a:r>
                      <a:endParaRPr lang="es-AR" sz="1100" b="0" i="0" u="none" strike="noStrike" dirty="0">
                        <a:solidFill>
                          <a:schemeClr val="accent6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94765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u="none" strike="noStrike">
                          <a:effectLst/>
                        </a:rPr>
                        <a:t>Inception-V3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u="none" strike="noStrike">
                          <a:effectLst/>
                        </a:rPr>
                        <a:t>66%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u="none" strike="noStrike" dirty="0">
                          <a:effectLst/>
                        </a:rPr>
                        <a:t>57%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64442923"/>
                  </a:ext>
                </a:extLst>
              </a:tr>
            </a:tbl>
          </a:graphicData>
        </a:graphic>
      </p:graphicFrame>
      <p:sp>
        <p:nvSpPr>
          <p:cNvPr id="3" name="Rectángulo 2"/>
          <p:cNvSpPr/>
          <p:nvPr/>
        </p:nvSpPr>
        <p:spPr>
          <a:xfrm>
            <a:off x="3642289" y="4585118"/>
            <a:ext cx="5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b"/>
            <a:r>
              <a:rPr lang="es-AR" sz="700" dirty="0" smtClean="0">
                <a:solidFill>
                  <a:schemeClr val="accent6">
                    <a:lumMod val="90000"/>
                  </a:schemeClr>
                </a:solidFill>
              </a:rPr>
              <a:t>20 épocas</a:t>
            </a:r>
          </a:p>
          <a:p>
            <a:pPr algn="r" fontAlgn="b"/>
            <a:r>
              <a:rPr lang="es-ES" sz="700" dirty="0">
                <a:solidFill>
                  <a:schemeClr val="tx1">
                    <a:lumMod val="75000"/>
                  </a:schemeClr>
                </a:solidFill>
              </a:rPr>
              <a:t>40 épocas</a:t>
            </a:r>
            <a:endParaRPr lang="es-AR" sz="7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>
            <a:spLocks noGrp="1"/>
          </p:cNvSpPr>
          <p:nvPr>
            <p:ph type="title"/>
          </p:nvPr>
        </p:nvSpPr>
        <p:spPr>
          <a:xfrm>
            <a:off x="625818" y="566928"/>
            <a:ext cx="3879126" cy="8473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 smtClean="0"/>
              <a:t>Muchas Gracias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 dirty="0" smtClean="0">
                <a:latin typeface="Montserrat"/>
                <a:ea typeface="Montserrat"/>
                <a:cs typeface="Montserrat"/>
                <a:sym typeface="Montserrat"/>
              </a:rPr>
              <a:t>Conjunto </a:t>
            </a:r>
            <a:r>
              <a:rPr lang="es" dirty="0">
                <a:latin typeface="Montserrat"/>
                <a:ea typeface="Montserrat"/>
                <a:cs typeface="Montserrat"/>
                <a:sym typeface="Montserrat"/>
              </a:rPr>
              <a:t>de datos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577050" y="1361100"/>
            <a:ext cx="3222300" cy="36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indent="0"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r>
              <a:rPr lang="es-ES" dirty="0">
                <a:latin typeface="Montserrat"/>
                <a:ea typeface="Montserrat"/>
                <a:cs typeface="Montserrat"/>
              </a:rPr>
              <a:t>El </a:t>
            </a:r>
            <a:r>
              <a:rPr lang="es-ES" dirty="0" err="1">
                <a:latin typeface="Montserrat"/>
                <a:ea typeface="Montserrat"/>
                <a:cs typeface="Montserrat"/>
              </a:rPr>
              <a:t>dataset</a:t>
            </a:r>
            <a:r>
              <a:rPr lang="es-ES" dirty="0">
                <a:latin typeface="Montserrat"/>
                <a:ea typeface="Montserrat"/>
                <a:cs typeface="Montserrat"/>
              </a:rPr>
              <a:t> está compuesto por imágenes RGB de 224 x 224 x 3 en formato </a:t>
            </a:r>
            <a:r>
              <a:rPr lang="es-ES" dirty="0" err="1">
                <a:latin typeface="Montserrat"/>
                <a:ea typeface="Montserrat"/>
                <a:cs typeface="Montserrat"/>
              </a:rPr>
              <a:t>jpg</a:t>
            </a:r>
            <a:r>
              <a:rPr lang="es-ES" dirty="0">
                <a:latin typeface="Montserrat"/>
                <a:ea typeface="Montserrat"/>
                <a:cs typeface="Montserrat"/>
              </a:rPr>
              <a:t>. Todas las imágenes del </a:t>
            </a:r>
            <a:r>
              <a:rPr lang="es-ES" dirty="0" err="1">
                <a:latin typeface="Montserrat"/>
                <a:ea typeface="Montserrat"/>
                <a:cs typeface="Montserrat"/>
              </a:rPr>
              <a:t>dataset</a:t>
            </a:r>
            <a:r>
              <a:rPr lang="es-ES" dirty="0">
                <a:latin typeface="Montserrat"/>
                <a:ea typeface="Montserrat"/>
                <a:cs typeface="Montserrat"/>
              </a:rPr>
              <a:t> ocupan más del 50% de los píxeles de la imagen, por lo cual esto va a ser una restricción para los inputs. </a:t>
            </a:r>
            <a:endParaRPr lang="es-AR" dirty="0">
              <a:latin typeface="Montserrat"/>
              <a:ea typeface="Montserrat"/>
              <a:cs typeface="Montserrat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r>
              <a:rPr lang="es-ES" dirty="0">
                <a:latin typeface="Montserrat"/>
                <a:ea typeface="Montserrat"/>
                <a:cs typeface="Montserrat"/>
              </a:rPr>
              <a:t>Posee 53 clases. 13 por palo más Joker</a:t>
            </a:r>
            <a:endParaRPr lang="es-AR" dirty="0">
              <a:latin typeface="Montserrat"/>
              <a:ea typeface="Montserrat"/>
              <a:cs typeface="Montserrat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r>
              <a:rPr lang="es-ES" dirty="0">
                <a:latin typeface="Montserrat"/>
                <a:ea typeface="Montserrat"/>
                <a:cs typeface="Montserrat"/>
              </a:rPr>
              <a:t>Resolución de las imágenes: 224x224</a:t>
            </a:r>
            <a:endParaRPr lang="es-AR" dirty="0">
              <a:latin typeface="Montserrat"/>
              <a:ea typeface="Montserrat"/>
              <a:cs typeface="Montserrat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r>
              <a:rPr lang="es-ES" dirty="0">
                <a:latin typeface="Montserrat"/>
                <a:ea typeface="Montserrat"/>
                <a:cs typeface="Montserrat"/>
              </a:rPr>
              <a:t>El conjunto de datos está dividido en:</a:t>
            </a:r>
            <a:endParaRPr lang="es-AR" dirty="0">
              <a:latin typeface="Montserrat"/>
              <a:ea typeface="Montserrat"/>
              <a:cs typeface="Montserrat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r>
              <a:rPr lang="es-ES" dirty="0">
                <a:latin typeface="Montserrat"/>
                <a:ea typeface="Montserrat"/>
                <a:cs typeface="Montserrat"/>
              </a:rPr>
              <a:t>train:7625 </a:t>
            </a:r>
            <a:r>
              <a:rPr lang="es-ES" dirty="0" err="1">
                <a:latin typeface="Montserrat"/>
                <a:ea typeface="Montserrat"/>
                <a:cs typeface="Montserrat"/>
              </a:rPr>
              <a:t>img</a:t>
            </a:r>
            <a:r>
              <a:rPr lang="es-ES" dirty="0">
                <a:latin typeface="Montserrat"/>
                <a:ea typeface="Montserrat"/>
                <a:cs typeface="Montserrat"/>
              </a:rPr>
              <a:t>, test: 265 </a:t>
            </a:r>
            <a:r>
              <a:rPr lang="es-ES" dirty="0" err="1">
                <a:latin typeface="Montserrat"/>
                <a:ea typeface="Montserrat"/>
                <a:cs typeface="Montserrat"/>
              </a:rPr>
              <a:t>img</a:t>
            </a:r>
            <a:r>
              <a:rPr lang="es-ES" dirty="0">
                <a:latin typeface="Montserrat"/>
                <a:ea typeface="Montserrat"/>
                <a:cs typeface="Montserrat"/>
              </a:rPr>
              <a:t> </a:t>
            </a:r>
            <a:r>
              <a:rPr lang="es-ES" dirty="0" smtClean="0">
                <a:latin typeface="Montserrat"/>
                <a:ea typeface="Montserrat"/>
                <a:cs typeface="Montserrat"/>
              </a:rPr>
              <a:t>valid:265</a:t>
            </a:r>
            <a:endParaRPr lang="es-AR" dirty="0">
              <a:latin typeface="Montserrat"/>
              <a:ea typeface="Montserrat"/>
              <a:cs typeface="Montserrat"/>
            </a:endParaRPr>
          </a:p>
        </p:txBody>
      </p:sp>
      <p:pic>
        <p:nvPicPr>
          <p:cNvPr id="5" name="Imagen 4"/>
          <p:cNvPicPr/>
          <p:nvPr/>
        </p:nvPicPr>
        <p:blipFill>
          <a:blip r:embed="rId3"/>
          <a:stretch>
            <a:fillRect/>
          </a:stretch>
        </p:blipFill>
        <p:spPr>
          <a:xfrm>
            <a:off x="4026993" y="1361100"/>
            <a:ext cx="4643876" cy="14670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 dirty="0" smtClean="0">
                <a:latin typeface="Montserrat"/>
                <a:ea typeface="Montserrat"/>
                <a:cs typeface="Montserrat"/>
                <a:sym typeface="Montserrat"/>
              </a:rPr>
              <a:t>Solución </a:t>
            </a:r>
            <a:r>
              <a:rPr lang="es" dirty="0">
                <a:latin typeface="Montserrat"/>
                <a:ea typeface="Montserrat"/>
                <a:cs typeface="Montserrat"/>
                <a:sym typeface="Montserrat"/>
              </a:rPr>
              <a:t>propuesta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729450" y="1411250"/>
            <a:ext cx="7688700" cy="30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s-ES" sz="1800" dirty="0">
                <a:latin typeface="Montserrat"/>
                <a:ea typeface="Montserrat"/>
                <a:cs typeface="Montserrat"/>
              </a:rPr>
              <a:t>Entrenar un clasificador de imágenes </a:t>
            </a:r>
            <a:r>
              <a:rPr lang="es-ES" sz="1800" dirty="0" err="1">
                <a:latin typeface="Montserrat"/>
                <a:ea typeface="Montserrat"/>
                <a:cs typeface="Montserrat"/>
              </a:rPr>
              <a:t>multiclase</a:t>
            </a:r>
            <a:r>
              <a:rPr lang="es-ES" sz="1800" dirty="0">
                <a:latin typeface="Montserrat"/>
                <a:ea typeface="Montserrat"/>
                <a:cs typeface="Montserrat"/>
              </a:rPr>
              <a:t>, que debiera poder generalizar para imágenes con diferentes orígenes.</a:t>
            </a:r>
            <a:endParaRPr lang="es-AR" sz="1800" dirty="0">
              <a:latin typeface="Montserrat"/>
              <a:ea typeface="Montserrat"/>
              <a:cs typeface="Montserrat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s-ES" sz="1800" dirty="0">
                <a:latin typeface="Montserrat"/>
                <a:ea typeface="Montserrat"/>
                <a:cs typeface="Montserrat"/>
              </a:rPr>
              <a:t>El </a:t>
            </a:r>
            <a:r>
              <a:rPr lang="es-ES" sz="1800" dirty="0" err="1">
                <a:latin typeface="Montserrat"/>
                <a:ea typeface="Montserrat"/>
                <a:cs typeface="Montserrat"/>
              </a:rPr>
              <a:t>dataset</a:t>
            </a:r>
            <a:r>
              <a:rPr lang="es-ES" sz="1800" dirty="0">
                <a:latin typeface="Montserrat"/>
                <a:ea typeface="Montserrat"/>
                <a:cs typeface="Montserrat"/>
              </a:rPr>
              <a:t> está balanceado, con lo cual no hacen falta técnicas para </a:t>
            </a:r>
            <a:r>
              <a:rPr lang="es-ES" sz="1800" dirty="0" err="1">
                <a:latin typeface="Montserrat"/>
                <a:ea typeface="Montserrat"/>
                <a:cs typeface="Montserrat"/>
              </a:rPr>
              <a:t>comepensar</a:t>
            </a:r>
            <a:r>
              <a:rPr lang="es-ES" sz="1800" dirty="0">
                <a:latin typeface="Montserrat"/>
                <a:ea typeface="Montserrat"/>
                <a:cs typeface="Montserrat"/>
              </a:rPr>
              <a:t> desbalances.</a:t>
            </a:r>
            <a:endParaRPr lang="es-AR" sz="1800" dirty="0">
              <a:latin typeface="Montserrat"/>
              <a:ea typeface="Montserrat"/>
              <a:cs typeface="Montserrat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s-ES" sz="1800" dirty="0">
                <a:latin typeface="Montserrat"/>
                <a:ea typeface="Montserrat"/>
                <a:cs typeface="Montserrat"/>
              </a:rPr>
              <a:t>La solución deberá devolver la clase de la carta de la imagen</a:t>
            </a:r>
            <a:endParaRPr lang="es-AR" sz="1800" dirty="0">
              <a:latin typeface="Montserrat"/>
              <a:ea typeface="Montserrat"/>
              <a:cs typeface="Montserrat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Clr>
                <a:schemeClr val="dk1"/>
              </a:buClr>
              <a:buNone/>
            </a:pPr>
            <a:r>
              <a:rPr lang="es-ES" dirty="0">
                <a:latin typeface="Montserrat"/>
                <a:ea typeface="Montserrat"/>
                <a:cs typeface="Montserrat"/>
              </a:rPr>
              <a:t>Requerimiento: que haya una sola carta en la imagen, y la carta ocupe al menos el 50% de los píxeles. </a:t>
            </a:r>
            <a:endParaRPr lang="es-AR" dirty="0">
              <a:latin typeface="Montserrat"/>
              <a:ea typeface="Montserrat"/>
              <a:cs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 dirty="0" smtClean="0">
                <a:latin typeface="Montserrat"/>
                <a:ea typeface="Montserrat"/>
                <a:cs typeface="Montserrat"/>
                <a:sym typeface="Montserrat"/>
              </a:rPr>
              <a:t>Data Augmentation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808250" y="1362516"/>
            <a:ext cx="7385015" cy="1247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5"/>
              <a:buNone/>
            </a:pPr>
            <a:r>
              <a:rPr lang="es" sz="900" dirty="0" smtClean="0">
                <a:latin typeface="Montserrat"/>
                <a:ea typeface="Montserrat"/>
                <a:cs typeface="Montserrat"/>
                <a:sym typeface="Montserrat"/>
              </a:rPr>
              <a:t>En algunos modelos se optó por variantes con Data </a:t>
            </a:r>
            <a:r>
              <a:rPr lang="es" sz="900" dirty="0">
                <a:latin typeface="Montserrat"/>
                <a:ea typeface="Montserrat"/>
                <a:cs typeface="Montserrat"/>
                <a:sym typeface="Montserrat"/>
              </a:rPr>
              <a:t>Augmentation</a:t>
            </a:r>
            <a:r>
              <a:rPr lang="es" sz="900" dirty="0" smtClean="0">
                <a:latin typeface="Montserrat"/>
                <a:ea typeface="Montserrat"/>
                <a:cs typeface="Montserrat"/>
                <a:sym typeface="Montserrat"/>
              </a:rPr>
              <a:t>: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5"/>
              <a:buNone/>
            </a:pPr>
            <a:r>
              <a:rPr lang="es" sz="900" dirty="0" smtClean="0">
                <a:latin typeface="Montserrat"/>
                <a:ea typeface="Montserrat"/>
                <a:cs typeface="Montserrat"/>
                <a:sym typeface="Montserrat"/>
              </a:rPr>
              <a:t>Variante 1:</a:t>
            </a:r>
          </a:p>
          <a:p>
            <a:pPr marL="145988" indent="0">
              <a:buNone/>
            </a:pPr>
            <a:r>
              <a:rPr lang="es-ES" sz="900" dirty="0" err="1" smtClean="0">
                <a:latin typeface="Montserrat"/>
                <a:ea typeface="Montserrat"/>
                <a:cs typeface="Montserrat"/>
              </a:rPr>
              <a:t>RandomHorizontalFlip</a:t>
            </a:r>
            <a:r>
              <a:rPr lang="es-ES" sz="900" dirty="0" smtClean="0">
                <a:latin typeface="Montserrat"/>
                <a:ea typeface="Montserrat"/>
                <a:cs typeface="Montserrat"/>
              </a:rPr>
              <a:t>(0.5</a:t>
            </a:r>
            <a:r>
              <a:rPr lang="es-ES" sz="900" dirty="0">
                <a:latin typeface="Montserrat"/>
                <a:ea typeface="Montserrat"/>
                <a:cs typeface="Montserrat"/>
              </a:rPr>
              <a:t>),</a:t>
            </a:r>
            <a:endParaRPr lang="es-AR" sz="900" dirty="0">
              <a:latin typeface="Montserrat"/>
              <a:ea typeface="Montserrat"/>
              <a:cs typeface="Montserrat"/>
            </a:endParaRPr>
          </a:p>
          <a:p>
            <a:pPr marL="145988" indent="0">
              <a:buNone/>
            </a:pPr>
            <a:r>
              <a:rPr lang="es-ES" sz="900" dirty="0" err="1">
                <a:latin typeface="Montserrat"/>
                <a:ea typeface="Montserrat"/>
                <a:cs typeface="Montserrat"/>
              </a:rPr>
              <a:t>RandomResizedCrop</a:t>
            </a:r>
            <a:r>
              <a:rPr lang="es-ES" sz="900" dirty="0">
                <a:latin typeface="Montserrat"/>
                <a:ea typeface="Montserrat"/>
                <a:cs typeface="Montserrat"/>
              </a:rPr>
              <a:t>(</a:t>
            </a:r>
            <a:r>
              <a:rPr lang="es-ES" sz="900" dirty="0" err="1">
                <a:latin typeface="Montserrat"/>
                <a:ea typeface="Montserrat"/>
                <a:cs typeface="Montserrat"/>
              </a:rPr>
              <a:t>size</a:t>
            </a:r>
            <a:r>
              <a:rPr lang="es-ES" sz="900" dirty="0">
                <a:latin typeface="Montserrat"/>
                <a:ea typeface="Montserrat"/>
                <a:cs typeface="Montserrat"/>
              </a:rPr>
              <a:t>=(ANCHO_IMAGENES, ALTO_IMAGENES)</a:t>
            </a:r>
            <a:endParaRPr lang="es-AR" sz="900" dirty="0">
              <a:latin typeface="Montserrat"/>
              <a:ea typeface="Montserrat"/>
              <a:cs typeface="Montserrat"/>
            </a:endParaRPr>
          </a:p>
          <a:p>
            <a:pPr marL="145988" indent="0">
              <a:buNone/>
            </a:pPr>
            <a:r>
              <a:rPr lang="es-ES" sz="900" dirty="0" err="1">
                <a:latin typeface="Montserrat"/>
                <a:ea typeface="Montserrat"/>
                <a:cs typeface="Montserrat"/>
              </a:rPr>
              <a:t>ColorJitter</a:t>
            </a:r>
            <a:r>
              <a:rPr lang="es-ES" sz="900" dirty="0">
                <a:latin typeface="Montserrat"/>
                <a:ea typeface="Montserrat"/>
                <a:cs typeface="Montserrat"/>
              </a:rPr>
              <a:t>(</a:t>
            </a:r>
            <a:r>
              <a:rPr lang="es-ES" sz="900" dirty="0" err="1">
                <a:latin typeface="Montserrat"/>
                <a:ea typeface="Montserrat"/>
                <a:cs typeface="Montserrat"/>
              </a:rPr>
              <a:t>saturation</a:t>
            </a:r>
            <a:r>
              <a:rPr lang="es-ES" sz="900" dirty="0">
                <a:latin typeface="Montserrat"/>
                <a:ea typeface="Montserrat"/>
                <a:cs typeface="Montserrat"/>
              </a:rPr>
              <a:t>=0.1, </a:t>
            </a:r>
            <a:r>
              <a:rPr lang="es-ES" sz="900" dirty="0" err="1">
                <a:latin typeface="Montserrat"/>
                <a:ea typeface="Montserrat"/>
                <a:cs typeface="Montserrat"/>
              </a:rPr>
              <a:t>hue</a:t>
            </a:r>
            <a:r>
              <a:rPr lang="es-ES" sz="900" dirty="0">
                <a:latin typeface="Montserrat"/>
                <a:ea typeface="Montserrat"/>
                <a:cs typeface="Montserrat"/>
              </a:rPr>
              <a:t>=0.1</a:t>
            </a:r>
            <a:r>
              <a:rPr lang="es-ES" sz="900" dirty="0" smtClean="0">
                <a:latin typeface="Montserrat"/>
                <a:ea typeface="Montserrat"/>
                <a:cs typeface="Montserrat"/>
              </a:rPr>
              <a:t>),</a:t>
            </a:r>
            <a:r>
              <a:rPr lang="es-ES" sz="900" dirty="0">
                <a:latin typeface="Montserrat"/>
                <a:ea typeface="Montserrat"/>
                <a:cs typeface="Montserrat"/>
              </a:rPr>
              <a:t> </a:t>
            </a:r>
            <a:endParaRPr lang="es-AR" sz="900" dirty="0" smtClean="0">
              <a:latin typeface="Montserrat"/>
              <a:ea typeface="Montserrat"/>
              <a:cs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808250" y="3901433"/>
            <a:ext cx="7742375" cy="662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</a:pPr>
            <a:r>
              <a:rPr lang="es-ES" sz="1100" dirty="0">
                <a:latin typeface="Montserrat"/>
                <a:ea typeface="Montserrat"/>
                <a:cs typeface="Montserrat"/>
                <a:sym typeface="Montserrat"/>
              </a:rPr>
              <a:t>Se escogen una serie de transformaciones relativas a la posición y geometría de las imágenes. También algunas relacionadas con el color. Se realizaron algunas variantes cambiando la configuración de las transformaciones de entre las mencionadas</a:t>
            </a:r>
            <a:endParaRPr lang="es-ES" sz="11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808250" y="2853454"/>
            <a:ext cx="4572000" cy="104797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15000"/>
              </a:lnSpc>
              <a:spcBef>
                <a:spcPts val="1200"/>
              </a:spcBef>
              <a:buSzPts val="1405"/>
            </a:pPr>
            <a:r>
              <a:rPr lang="es" sz="900" dirty="0">
                <a:latin typeface="Montserrat"/>
                <a:ea typeface="Montserrat"/>
                <a:cs typeface="Montserrat"/>
                <a:sym typeface="Montserrat"/>
              </a:rPr>
              <a:t>Variante </a:t>
            </a:r>
            <a:r>
              <a:rPr lang="es" sz="900" dirty="0" smtClean="0">
                <a:latin typeface="Montserrat"/>
                <a:ea typeface="Montserrat"/>
                <a:cs typeface="Montserrat"/>
                <a:sym typeface="Montserrat"/>
              </a:rPr>
              <a:t>2:</a:t>
            </a:r>
            <a:endParaRPr lang="es" sz="9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45988">
              <a:lnSpc>
                <a:spcPct val="115000"/>
              </a:lnSpc>
              <a:buClr>
                <a:srgbClr val="595959"/>
              </a:buClr>
              <a:buSzPts val="1300"/>
            </a:pPr>
            <a:r>
              <a:rPr lang="es-ES" sz="900" dirty="0" err="1" smtClean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Lato"/>
              </a:rPr>
              <a:t>RandomRotation</a:t>
            </a:r>
            <a:r>
              <a:rPr lang="es-ES" sz="900" dirty="0" smtClean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Lato"/>
              </a:rPr>
              <a:t>(</a:t>
            </a:r>
            <a:r>
              <a:rPr lang="es-ES" sz="900" dirty="0" err="1" smtClean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Lato"/>
              </a:rPr>
              <a:t>degrees</a:t>
            </a:r>
            <a:r>
              <a:rPr lang="es-ES" sz="900" dirty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Lato"/>
              </a:rPr>
              <a:t>=(0,180)),</a:t>
            </a:r>
          </a:p>
          <a:p>
            <a:pPr marL="145988">
              <a:lnSpc>
                <a:spcPct val="115000"/>
              </a:lnSpc>
              <a:buClr>
                <a:srgbClr val="595959"/>
              </a:buClr>
              <a:buSzPts val="1300"/>
            </a:pPr>
            <a:r>
              <a:rPr lang="es-ES" sz="900" dirty="0" err="1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Lato"/>
              </a:rPr>
              <a:t>RandomPerspective</a:t>
            </a:r>
            <a:r>
              <a:rPr lang="es-ES" sz="900" dirty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Lato"/>
              </a:rPr>
              <a:t>(0.4),</a:t>
            </a:r>
          </a:p>
          <a:p>
            <a:pPr marL="145988">
              <a:lnSpc>
                <a:spcPct val="115000"/>
              </a:lnSpc>
              <a:buClr>
                <a:srgbClr val="595959"/>
              </a:buClr>
              <a:buSzPts val="1300"/>
            </a:pPr>
            <a:r>
              <a:rPr lang="es-ES" sz="900" dirty="0" err="1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Lato"/>
              </a:rPr>
              <a:t>RandomResizedCrop</a:t>
            </a:r>
            <a:r>
              <a:rPr lang="es-ES" sz="900" dirty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Lato"/>
              </a:rPr>
              <a:t>(</a:t>
            </a:r>
            <a:r>
              <a:rPr lang="es-ES" sz="900" dirty="0" err="1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Lato"/>
              </a:rPr>
              <a:t>size</a:t>
            </a:r>
            <a:r>
              <a:rPr lang="es-ES" sz="900" dirty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Lato"/>
              </a:rPr>
              <a:t>=(ANCHO_IMAGENES, ALTO_IMAGENES),</a:t>
            </a:r>
          </a:p>
          <a:p>
            <a:pPr marL="145988">
              <a:lnSpc>
                <a:spcPct val="115000"/>
              </a:lnSpc>
              <a:buClr>
                <a:srgbClr val="595959"/>
              </a:buClr>
              <a:buSzPts val="1300"/>
            </a:pPr>
            <a:r>
              <a:rPr lang="es-ES" sz="900" dirty="0" err="1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Lato"/>
              </a:rPr>
              <a:t>ColorJitter</a:t>
            </a:r>
            <a:r>
              <a:rPr lang="es-ES" sz="900" dirty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Lato"/>
              </a:rPr>
              <a:t>(</a:t>
            </a:r>
            <a:r>
              <a:rPr lang="es-ES" sz="900" dirty="0" err="1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Lato"/>
              </a:rPr>
              <a:t>saturation</a:t>
            </a:r>
            <a:r>
              <a:rPr lang="es-ES" sz="900" dirty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Lato"/>
              </a:rPr>
              <a:t>=0.3, </a:t>
            </a:r>
            <a:r>
              <a:rPr lang="es-ES" sz="900" dirty="0" err="1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Lato"/>
              </a:rPr>
              <a:t>hue</a:t>
            </a:r>
            <a:r>
              <a:rPr lang="es-ES" sz="900" dirty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Lato"/>
              </a:rPr>
              <a:t>=0.3)</a:t>
            </a:r>
          </a:p>
          <a:p>
            <a:pPr marL="145988">
              <a:lnSpc>
                <a:spcPct val="115000"/>
              </a:lnSpc>
              <a:buClr>
                <a:srgbClr val="595959"/>
              </a:buClr>
              <a:buSzPts val="1300"/>
            </a:pPr>
            <a:r>
              <a:rPr lang="es-ES" sz="900" dirty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Horizontal </a:t>
            </a:r>
            <a:r>
              <a:rPr lang="es-ES" sz="900" dirty="0" err="1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Flip</a:t>
            </a:r>
            <a:r>
              <a:rPr lang="es-ES" sz="900" dirty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(50%)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 dirty="0" smtClean="0">
                <a:latin typeface="Montserrat"/>
                <a:ea typeface="Montserrat"/>
                <a:cs typeface="Montserrat"/>
                <a:sym typeface="Montserrat"/>
              </a:rPr>
              <a:t>Data Augmentation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Imagen 3"/>
          <p:cNvPicPr/>
          <p:nvPr/>
        </p:nvPicPr>
        <p:blipFill>
          <a:blip r:embed="rId3"/>
          <a:stretch>
            <a:fillRect/>
          </a:stretch>
        </p:blipFill>
        <p:spPr>
          <a:xfrm>
            <a:off x="838451" y="1810633"/>
            <a:ext cx="2946317" cy="188330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4852" y="1810633"/>
            <a:ext cx="3682358" cy="1892166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729450" y="1238294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smtClean="0">
                <a:latin typeface="Montserrat"/>
                <a:ea typeface="Montserrat"/>
                <a:cs typeface="Montserrat"/>
                <a:sym typeface="Montserrat"/>
              </a:rPr>
              <a:t>Ejemplos de transformaciones</a:t>
            </a:r>
            <a:endParaRPr lang="es-AR" dirty="0"/>
          </a:p>
        </p:txBody>
      </p:sp>
      <p:sp>
        <p:nvSpPr>
          <p:cNvPr id="10" name="Rectángulo 9"/>
          <p:cNvSpPr/>
          <p:nvPr/>
        </p:nvSpPr>
        <p:spPr>
          <a:xfrm>
            <a:off x="4504852" y="1390815"/>
            <a:ext cx="29871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latin typeface="Montserrat"/>
                <a:ea typeface="Montserrat"/>
                <a:cs typeface="Montserrat"/>
                <a:sym typeface="Montserrat"/>
              </a:rPr>
              <a:t>Variante 2</a:t>
            </a:r>
            <a:endParaRPr lang="es-AR" dirty="0"/>
          </a:p>
        </p:txBody>
      </p:sp>
      <p:sp>
        <p:nvSpPr>
          <p:cNvPr id="11" name="Rectángulo 10"/>
          <p:cNvSpPr/>
          <p:nvPr/>
        </p:nvSpPr>
        <p:spPr>
          <a:xfrm>
            <a:off x="729450" y="1472226"/>
            <a:ext cx="29871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latin typeface="Montserrat"/>
                <a:ea typeface="Montserrat"/>
                <a:cs typeface="Montserrat"/>
                <a:sym typeface="Montserrat"/>
              </a:rPr>
              <a:t>Variante 1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1912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 dirty="0" smtClean="0">
                <a:latin typeface="Montserrat"/>
                <a:ea typeface="Montserrat"/>
                <a:cs typeface="Montserrat"/>
                <a:sym typeface="Montserrat"/>
              </a:rPr>
              <a:t>Modelos probados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729450" y="1411250"/>
            <a:ext cx="7688700" cy="30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s-ES" sz="1800" dirty="0" smtClean="0">
                <a:latin typeface="Montserrat"/>
                <a:ea typeface="Montserrat"/>
                <a:cs typeface="Montserrat"/>
              </a:rPr>
              <a:t>Se probaron 4 modelos y algunas variantes de estos:</a:t>
            </a:r>
          </a:p>
          <a:p>
            <a:pPr marL="431738" indent="-285750">
              <a:spcBef>
                <a:spcPts val="1200"/>
              </a:spcBef>
            </a:pPr>
            <a:r>
              <a:rPr lang="es-ES" dirty="0">
                <a:latin typeface="Montserrat"/>
                <a:ea typeface="Montserrat"/>
                <a:cs typeface="Montserrat"/>
              </a:rPr>
              <a:t>Un modelo casero similar al de los ejemplos de las </a:t>
            </a:r>
            <a:r>
              <a:rPr lang="es-ES" dirty="0" smtClean="0">
                <a:latin typeface="Montserrat"/>
                <a:ea typeface="Montserrat"/>
                <a:cs typeface="Montserrat"/>
              </a:rPr>
              <a:t>clase</a:t>
            </a:r>
          </a:p>
          <a:p>
            <a:pPr marL="431738" indent="-285750">
              <a:spcBef>
                <a:spcPts val="1200"/>
              </a:spcBef>
            </a:pPr>
            <a:r>
              <a:rPr lang="es-ES" dirty="0" smtClean="0">
                <a:latin typeface="Montserrat"/>
                <a:ea typeface="Montserrat"/>
                <a:cs typeface="Montserrat"/>
              </a:rPr>
              <a:t>Resnet-50</a:t>
            </a:r>
            <a:endParaRPr lang="es-ES" dirty="0">
              <a:latin typeface="Montserrat"/>
              <a:ea typeface="Montserrat"/>
              <a:cs typeface="Montserrat"/>
            </a:endParaRPr>
          </a:p>
          <a:p>
            <a:pPr marL="431738" indent="-285750">
              <a:spcBef>
                <a:spcPts val="1200"/>
              </a:spcBef>
            </a:pPr>
            <a:r>
              <a:rPr lang="es-ES" dirty="0">
                <a:latin typeface="Montserrat"/>
                <a:ea typeface="Montserrat"/>
                <a:cs typeface="Montserrat"/>
              </a:rPr>
              <a:t>VGG-19</a:t>
            </a:r>
          </a:p>
          <a:p>
            <a:pPr marL="431738" indent="-285750">
              <a:spcBef>
                <a:spcPts val="1200"/>
              </a:spcBef>
            </a:pPr>
            <a:r>
              <a:rPr lang="es-ES" dirty="0" smtClean="0">
                <a:latin typeface="Montserrat"/>
                <a:ea typeface="Montserrat"/>
                <a:cs typeface="Montserrat"/>
              </a:rPr>
              <a:t>Inception-V3</a:t>
            </a:r>
          </a:p>
          <a:p>
            <a:pPr marL="145988" indent="0">
              <a:spcBef>
                <a:spcPts val="1200"/>
              </a:spcBef>
              <a:buNone/>
            </a:pPr>
            <a:endParaRPr lang="es-ES" dirty="0" smtClean="0">
              <a:latin typeface="Montserrat"/>
              <a:ea typeface="Montserrat"/>
              <a:cs typeface="Montserrat"/>
            </a:endParaRPr>
          </a:p>
          <a:p>
            <a:pPr marL="0" lvl="0" indent="0" algn="just">
              <a:buNone/>
            </a:pPr>
            <a:r>
              <a:rPr lang="es-ES" dirty="0" smtClean="0">
                <a:latin typeface="Montserrat"/>
                <a:ea typeface="Montserrat"/>
                <a:cs typeface="Montserrat"/>
                <a:sym typeface="Montserrat"/>
              </a:rPr>
              <a:t>Los modelos </a:t>
            </a:r>
            <a:r>
              <a:rPr lang="es-ES" dirty="0">
                <a:latin typeface="Montserrat"/>
                <a:ea typeface="Montserrat"/>
                <a:cs typeface="Montserrat"/>
                <a:sym typeface="Montserrat"/>
              </a:rPr>
              <a:t>se </a:t>
            </a:r>
            <a:r>
              <a:rPr lang="es-ES" dirty="0" smtClean="0">
                <a:latin typeface="Montserrat"/>
                <a:ea typeface="Montserrat"/>
                <a:cs typeface="Montserrat"/>
                <a:sym typeface="Montserrat"/>
              </a:rPr>
              <a:t>entrenaron desde cero y en algunos casos, además, </a:t>
            </a:r>
            <a:r>
              <a:rPr lang="es-ES" dirty="0">
                <a:latin typeface="Montserrat"/>
                <a:ea typeface="Montserrat"/>
                <a:cs typeface="Montserrat"/>
                <a:sym typeface="Montserrat"/>
              </a:rPr>
              <a:t>haciendo Transfer </a:t>
            </a:r>
            <a:r>
              <a:rPr lang="es-ES" dirty="0" err="1">
                <a:latin typeface="Montserrat"/>
                <a:ea typeface="Montserrat"/>
                <a:cs typeface="Montserrat"/>
                <a:sym typeface="Montserrat"/>
              </a:rPr>
              <a:t>Learning</a:t>
            </a:r>
            <a:r>
              <a:rPr lang="es-ES" dirty="0">
                <a:latin typeface="Montserrat"/>
                <a:ea typeface="Montserrat"/>
                <a:cs typeface="Montserrat"/>
                <a:sym typeface="Montserrat"/>
              </a:rPr>
              <a:t>, eliminando la última capa densa y </a:t>
            </a:r>
            <a:r>
              <a:rPr lang="es-ES" dirty="0" err="1">
                <a:latin typeface="Montserrat"/>
                <a:ea typeface="Montserrat"/>
                <a:cs typeface="Montserrat"/>
                <a:sym typeface="Montserrat"/>
              </a:rPr>
              <a:t>reemplazandola</a:t>
            </a:r>
            <a:r>
              <a:rPr lang="es-ES" dirty="0">
                <a:latin typeface="Montserrat"/>
                <a:ea typeface="Montserrat"/>
                <a:cs typeface="Montserrat"/>
                <a:sym typeface="Montserrat"/>
              </a:rPr>
              <a:t> por una nueva. Los modelos </a:t>
            </a:r>
            <a:r>
              <a:rPr lang="es-ES" dirty="0" err="1">
                <a:latin typeface="Montserrat"/>
                <a:ea typeface="Montserrat"/>
                <a:cs typeface="Montserrat"/>
                <a:sym typeface="Montserrat"/>
              </a:rPr>
              <a:t>preentrenados</a:t>
            </a:r>
            <a:r>
              <a:rPr lang="es-ES" dirty="0">
                <a:latin typeface="Montserrat"/>
                <a:ea typeface="Montserrat"/>
                <a:cs typeface="Montserrat"/>
                <a:sym typeface="Montserrat"/>
              </a:rPr>
              <a:t> están entrenados con </a:t>
            </a:r>
            <a:r>
              <a:rPr lang="es-ES" dirty="0" err="1">
                <a:latin typeface="Montserrat"/>
                <a:ea typeface="Montserrat"/>
                <a:cs typeface="Montserrat"/>
                <a:sym typeface="Montserrat"/>
              </a:rPr>
              <a:t>ImageNet</a:t>
            </a:r>
            <a:r>
              <a:rPr lang="es-ES" dirty="0"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145988" indent="0">
              <a:spcBef>
                <a:spcPts val="1200"/>
              </a:spcBef>
              <a:buNone/>
            </a:pPr>
            <a:endParaRPr lang="es-ES" dirty="0">
              <a:latin typeface="Montserrat"/>
              <a:ea typeface="Montserrat"/>
              <a:cs typeface="Montserrat"/>
            </a:endParaRPr>
          </a:p>
          <a:p>
            <a:pPr marL="145988" indent="0">
              <a:spcBef>
                <a:spcPts val="1200"/>
              </a:spcBef>
              <a:buNone/>
            </a:pPr>
            <a:endParaRPr lang="es-AR" dirty="0">
              <a:latin typeface="Montserrat"/>
              <a:ea typeface="Montserrat"/>
              <a:cs typeface="Montserrat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6321552" y="2588268"/>
            <a:ext cx="241401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err="1">
                <a:solidFill>
                  <a:srgbClr val="9CDCFE"/>
                </a:solidFill>
                <a:latin typeface="Consolas" panose="020B0609020204030204" pitchFamily="49" charset="0"/>
              </a:rPr>
              <a:t>loss</a:t>
            </a:r>
            <a:r>
              <a:rPr lang="es-A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AR" dirty="0" err="1">
                <a:solidFill>
                  <a:srgbClr val="CCCCCC"/>
                </a:solidFill>
                <a:latin typeface="Consolas" panose="020B0609020204030204" pitchFamily="49" charset="0"/>
              </a:rPr>
              <a:t>CrossEntropyLoss</a:t>
            </a:r>
            <a:endParaRPr lang="es-A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s-AR" dirty="0" err="1">
                <a:solidFill>
                  <a:srgbClr val="9CDCFE"/>
                </a:solidFill>
                <a:latin typeface="Consolas" panose="020B0609020204030204" pitchFamily="49" charset="0"/>
              </a:rPr>
              <a:t>lr</a:t>
            </a:r>
            <a:r>
              <a:rPr lang="es-A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AR" dirty="0">
                <a:solidFill>
                  <a:srgbClr val="B5CEA8"/>
                </a:solidFill>
                <a:latin typeface="Consolas" panose="020B0609020204030204" pitchFamily="49" charset="0"/>
              </a:rPr>
              <a:t>0.0001</a:t>
            </a:r>
            <a:endParaRPr lang="es-A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s-AR" dirty="0" err="1">
                <a:solidFill>
                  <a:srgbClr val="9CDCFE"/>
                </a:solidFill>
                <a:latin typeface="Consolas" panose="020B0609020204030204" pitchFamily="49" charset="0"/>
              </a:rPr>
              <a:t>optim</a:t>
            </a:r>
            <a:r>
              <a:rPr lang="es-A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AR" dirty="0" err="1">
                <a:solidFill>
                  <a:srgbClr val="CCCCCC"/>
                </a:solidFill>
                <a:latin typeface="Consolas" panose="020B0609020204030204" pitchFamily="49" charset="0"/>
              </a:rPr>
              <a:t>adam</a:t>
            </a:r>
            <a:endParaRPr lang="es-AR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86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317150" y="550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 dirty="0" smtClean="0">
                <a:latin typeface="Montserrat"/>
                <a:ea typeface="Montserrat"/>
                <a:cs typeface="Montserrat"/>
                <a:sym typeface="Montserrat"/>
              </a:rPr>
              <a:t>Entrenamiento Modelo Casero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1"/>
          </p:nvPr>
        </p:nvSpPr>
        <p:spPr>
          <a:xfrm>
            <a:off x="317150" y="2425337"/>
            <a:ext cx="4678744" cy="18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r>
              <a:rPr lang="es" dirty="0">
                <a:latin typeface="Montserrat"/>
                <a:ea typeface="Montserrat"/>
                <a:cs typeface="Montserrat"/>
                <a:sym typeface="Montserrat"/>
              </a:rPr>
              <a:t>Se entrenó </a:t>
            </a:r>
            <a:r>
              <a:rPr lang="es" dirty="0" smtClean="0">
                <a:latin typeface="Montserrat"/>
                <a:ea typeface="Montserrat"/>
                <a:cs typeface="Montserrat"/>
                <a:sym typeface="Montserrat"/>
              </a:rPr>
              <a:t>sin </a:t>
            </a:r>
            <a:r>
              <a:rPr lang="es" dirty="0">
                <a:latin typeface="Montserrat"/>
                <a:ea typeface="Montserrat"/>
                <a:cs typeface="Montserrat"/>
                <a:sym typeface="Montserrat"/>
              </a:rPr>
              <a:t>data augmentation</a:t>
            </a:r>
            <a:r>
              <a:rPr lang="es" dirty="0" smtClean="0">
                <a:latin typeface="Montserrat"/>
                <a:ea typeface="Montserrat"/>
                <a:cs typeface="Montserrat"/>
                <a:sym typeface="Montserrat"/>
              </a:rPr>
              <a:t>. La idea era tener una idea muy inicial de cómo responderían los datos a un modelo de red neuronal básico.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endParaRPr lang="es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r>
              <a:rPr lang="es" dirty="0" smtClean="0">
                <a:latin typeface="Montserrat"/>
                <a:ea typeface="Montserrat"/>
                <a:cs typeface="Montserrat"/>
                <a:sym typeface="Montserrat"/>
              </a:rPr>
              <a:t>Enseguida se ve que el modelo sobreajusta y no es capaz de generalizar.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17150" y="1441029"/>
            <a:ext cx="4572000" cy="76623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buClr>
                <a:schemeClr val="accent1"/>
              </a:buClr>
              <a:buSzPct val="108107"/>
            </a:pPr>
            <a:r>
              <a:rPr lang="es-ES" sz="1300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Lato"/>
              </a:rPr>
              <a:t>Se trata de una red </a:t>
            </a:r>
            <a:r>
              <a:rPr lang="es-ES" sz="1300" dirty="0" err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Lato"/>
              </a:rPr>
              <a:t>convolucional</a:t>
            </a:r>
            <a:r>
              <a:rPr lang="es-ES" sz="1300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Lato"/>
              </a:rPr>
              <a:t> con cuatro capas de </a:t>
            </a:r>
            <a:r>
              <a:rPr lang="es-ES" sz="1300" dirty="0" err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Lato"/>
              </a:rPr>
              <a:t>convolución</a:t>
            </a:r>
            <a:r>
              <a:rPr lang="es-ES" sz="1300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Lato"/>
              </a:rPr>
              <a:t> + </a:t>
            </a:r>
            <a:r>
              <a:rPr lang="es-ES" sz="1300" dirty="0" err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Lato"/>
              </a:rPr>
              <a:t>pooling</a:t>
            </a:r>
            <a:r>
              <a:rPr lang="es-ES" sz="1300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Lato"/>
              </a:rPr>
              <a:t> y al final 2 capas </a:t>
            </a:r>
            <a:r>
              <a:rPr lang="es-ES" sz="1300" dirty="0" err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Lato"/>
              </a:rPr>
              <a:t>fc</a:t>
            </a:r>
            <a:r>
              <a:rPr lang="es-ES" sz="1300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Lato"/>
              </a:rPr>
              <a:t>. Con aproximadamente 13 M de parámetros </a:t>
            </a:r>
            <a:r>
              <a:rPr lang="es-ES" sz="1300" dirty="0" err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Lato"/>
              </a:rPr>
              <a:t>entrenables</a:t>
            </a:r>
            <a:r>
              <a:rPr lang="es-ES" sz="1300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Lato"/>
              </a:rPr>
              <a:t>.</a:t>
            </a:r>
            <a:endParaRPr lang="es-AR" sz="1300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Lato"/>
            </a:endParaRPr>
          </a:p>
        </p:txBody>
      </p:sp>
      <p:pic>
        <p:nvPicPr>
          <p:cNvPr id="11" name="Imagen 10"/>
          <p:cNvPicPr/>
          <p:nvPr/>
        </p:nvPicPr>
        <p:blipFill>
          <a:blip r:embed="rId3"/>
          <a:stretch>
            <a:fillRect/>
          </a:stretch>
        </p:blipFill>
        <p:spPr>
          <a:xfrm>
            <a:off x="5056451" y="964737"/>
            <a:ext cx="3681823" cy="385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2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317150" y="550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 dirty="0" smtClean="0">
                <a:latin typeface="Montserrat"/>
                <a:ea typeface="Montserrat"/>
                <a:cs typeface="Montserrat"/>
                <a:sym typeface="Montserrat"/>
              </a:rPr>
              <a:t>Entrenamiento </a:t>
            </a:r>
            <a:r>
              <a:rPr lang="es" dirty="0">
                <a:latin typeface="Montserrat"/>
                <a:ea typeface="Montserrat"/>
                <a:cs typeface="Montserrat"/>
                <a:sym typeface="Montserrat"/>
              </a:rPr>
              <a:t>ResNet50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1"/>
          </p:nvPr>
        </p:nvSpPr>
        <p:spPr>
          <a:xfrm>
            <a:off x="317150" y="2919050"/>
            <a:ext cx="7228164" cy="91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SzPct val="108107"/>
              <a:buNone/>
            </a:pPr>
            <a:r>
              <a:rPr lang="es" dirty="0" smtClean="0">
                <a:latin typeface="Montserrat"/>
                <a:ea typeface="Montserrat"/>
                <a:cs typeface="Montserrat"/>
                <a:sym typeface="Montserrat"/>
              </a:rPr>
              <a:t>Se </a:t>
            </a:r>
            <a:r>
              <a:rPr lang="es" dirty="0">
                <a:latin typeface="Montserrat"/>
                <a:ea typeface="Montserrat"/>
                <a:cs typeface="Montserrat"/>
                <a:sym typeface="Montserrat"/>
              </a:rPr>
              <a:t>entrenó el modelo </a:t>
            </a:r>
            <a:r>
              <a:rPr lang="es" b="1" dirty="0" smtClean="0">
                <a:latin typeface="Montserrat"/>
                <a:ea typeface="Montserrat"/>
                <a:cs typeface="Montserrat"/>
                <a:sym typeface="Montserrat"/>
              </a:rPr>
              <a:t>ResNet50</a:t>
            </a:r>
            <a:r>
              <a:rPr lang="es" dirty="0" smtClean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ES" dirty="0" smtClean="0">
                <a:latin typeface="Montserrat"/>
                <a:ea typeface="Montserrat"/>
                <a:cs typeface="Montserrat"/>
              </a:rPr>
              <a:t>En este modelo uso la arquitectura de la red Resnet-50 ya disponible en las librerías de </a:t>
            </a:r>
            <a:r>
              <a:rPr lang="es-ES" dirty="0" err="1" smtClean="0">
                <a:latin typeface="Montserrat"/>
                <a:ea typeface="Montserrat"/>
                <a:cs typeface="Montserrat"/>
              </a:rPr>
              <a:t>torchvision</a:t>
            </a:r>
            <a:r>
              <a:rPr lang="es-ES" dirty="0" smtClean="0">
                <a:latin typeface="Montserrat"/>
                <a:ea typeface="Montserrat"/>
                <a:cs typeface="Montserrat"/>
              </a:rPr>
              <a:t>, la cual tiene  aproximadamente 23 M de parámetros </a:t>
            </a:r>
            <a:r>
              <a:rPr lang="es-ES" dirty="0" err="1" smtClean="0">
                <a:latin typeface="Montserrat"/>
                <a:ea typeface="Montserrat"/>
                <a:cs typeface="Montserrat"/>
              </a:rPr>
              <a:t>entrenables</a:t>
            </a:r>
            <a:endParaRPr lang="es-AR" dirty="0">
              <a:latin typeface="Montserrat"/>
              <a:ea typeface="Montserrat"/>
              <a:cs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1" name="Google Shape;13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7150" y="1225175"/>
            <a:ext cx="7688700" cy="169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ángulo 1"/>
          <p:cNvSpPr/>
          <p:nvPr/>
        </p:nvSpPr>
        <p:spPr>
          <a:xfrm>
            <a:off x="450374" y="3784768"/>
            <a:ext cx="258115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" sz="1200" dirty="0" smtClean="0">
                <a:latin typeface="Montserrat"/>
                <a:ea typeface="Montserrat"/>
                <a:cs typeface="Montserrat"/>
                <a:sym typeface="Montserrat"/>
              </a:rPr>
              <a:t>Se entrenó: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" sz="1200" dirty="0" smtClean="0">
                <a:latin typeface="Montserrat"/>
                <a:ea typeface="Montserrat"/>
                <a:cs typeface="Montserrat"/>
                <a:sym typeface="Montserrat"/>
              </a:rPr>
              <a:t>desde </a:t>
            </a:r>
            <a:r>
              <a:rPr lang="es" sz="1200" dirty="0">
                <a:latin typeface="Montserrat"/>
                <a:ea typeface="Montserrat"/>
                <a:cs typeface="Montserrat"/>
                <a:sym typeface="Montserrat"/>
              </a:rPr>
              <a:t>cero sin </a:t>
            </a:r>
            <a:r>
              <a:rPr lang="es" sz="1200" dirty="0" smtClean="0">
                <a:latin typeface="Montserrat"/>
                <a:ea typeface="Montserrat"/>
                <a:cs typeface="Montserrat"/>
                <a:sym typeface="Montserrat"/>
              </a:rPr>
              <a:t>DA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 smtClean="0"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lang="es" sz="1200" dirty="0" smtClean="0">
                <a:latin typeface="Montserrat"/>
                <a:ea typeface="Montserrat"/>
                <a:cs typeface="Montserrat"/>
                <a:sym typeface="Montserrat"/>
              </a:rPr>
              <a:t>esde cero con DA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" sz="1200" dirty="0" smtClean="0">
                <a:latin typeface="Montserrat"/>
                <a:ea typeface="Montserrat"/>
                <a:cs typeface="Montserrat"/>
                <a:sym typeface="Montserrat"/>
              </a:rPr>
              <a:t>Con transfer learning con DA </a:t>
            </a:r>
            <a:endParaRPr lang="es-A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948</Words>
  <Application>Microsoft Office PowerPoint</Application>
  <PresentationFormat>Presentación en pantalla (16:9)</PresentationFormat>
  <Paragraphs>119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8" baseType="lpstr">
      <vt:lpstr>Raleway</vt:lpstr>
      <vt:lpstr>Calibri</vt:lpstr>
      <vt:lpstr>Montserrat</vt:lpstr>
      <vt:lpstr>Consolas</vt:lpstr>
      <vt:lpstr>Lato</vt:lpstr>
      <vt:lpstr>Arial</vt:lpstr>
      <vt:lpstr>Streamline</vt:lpstr>
      <vt:lpstr>Trabajo Práctico Integrador</vt:lpstr>
      <vt:lpstr>Descripción del problema</vt:lpstr>
      <vt:lpstr>Conjunto de datos</vt:lpstr>
      <vt:lpstr>Solución propuesta</vt:lpstr>
      <vt:lpstr>Data Augmentation</vt:lpstr>
      <vt:lpstr>Data Augmentation</vt:lpstr>
      <vt:lpstr>Modelos probados</vt:lpstr>
      <vt:lpstr>Entrenamiento Modelo Casero</vt:lpstr>
      <vt:lpstr>Entrenamiento ResNet50</vt:lpstr>
      <vt:lpstr>Entrenamiento ResNet50 - Sin DA, desde cero </vt:lpstr>
      <vt:lpstr>Entrenamiento ResNet50 - Con DA v1, desde cero </vt:lpstr>
      <vt:lpstr>Entrenamiento ResNet50 – Con DA v2, desde cero </vt:lpstr>
      <vt:lpstr>Entrenamiento ResNet50 – Con DA v1, con TL</vt:lpstr>
      <vt:lpstr>Entrenamiento VGG-19</vt:lpstr>
      <vt:lpstr>Entrenamiento VGG-19 - Sin DA, desde cero </vt:lpstr>
      <vt:lpstr>Entrenamiento VGG-19 - Con DA v1, desde cero </vt:lpstr>
      <vt:lpstr>Entrenamiento Inception-V3</vt:lpstr>
      <vt:lpstr>Entrenamiento InceptionV3 - Sin DA, desde cero </vt:lpstr>
      <vt:lpstr>Entrenamiento Inception-V3 - Con DA v1 - Desde cero</vt:lpstr>
      <vt:lpstr>Conclusiones y resultados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Práctico Integrador </dc:title>
  <dc:creator>Juan Pablo Schamun</dc:creator>
  <cp:lastModifiedBy>Juan Pablo Schamun</cp:lastModifiedBy>
  <cp:revision>39</cp:revision>
  <dcterms:modified xsi:type="dcterms:W3CDTF">2024-06-15T14:01:23Z</dcterms:modified>
</cp:coreProperties>
</file>