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Work Sans Medium"/>
      <p:regular r:id="rId14"/>
      <p:bold r:id="rId15"/>
      <p:italic r:id="rId16"/>
      <p:boldItalic r:id="rId17"/>
    </p:embeddedFont>
    <p:embeddedFont>
      <p:font typeface="Work Sans"/>
      <p:regular r:id="rId18"/>
      <p:bold r:id="rId19"/>
      <p:italic r:id="rId20"/>
      <p:boldItalic r:id="rId21"/>
    </p:embeddedFont>
    <p:embeddedFont>
      <p:font typeface="Work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SUcYl4uwfWDanio9JnnNKn+I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22" Type="http://schemas.openxmlformats.org/officeDocument/2006/relationships/font" Target="fonts/WorkSansLight-regular.fntdata"/><Relationship Id="rId21" Type="http://schemas.openxmlformats.org/officeDocument/2006/relationships/font" Target="fonts/WorkSans-boldItalic.fntdata"/><Relationship Id="rId24" Type="http://schemas.openxmlformats.org/officeDocument/2006/relationships/font" Target="fonts/WorkSansLight-italic.fntdata"/><Relationship Id="rId23" Type="http://schemas.openxmlformats.org/officeDocument/2006/relationships/font" Target="fonts/WorkSa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WorkSansMedium-bold.fntdata"/><Relationship Id="rId14" Type="http://schemas.openxmlformats.org/officeDocument/2006/relationships/font" Target="fonts/WorkSansMedium-regular.fntdata"/><Relationship Id="rId17" Type="http://schemas.openxmlformats.org/officeDocument/2006/relationships/font" Target="fonts/WorkSansMedium-boldItalic.fntdata"/><Relationship Id="rId16" Type="http://schemas.openxmlformats.org/officeDocument/2006/relationships/font" Target="fonts/WorkSansMedium-italic.fntdata"/><Relationship Id="rId19" Type="http://schemas.openxmlformats.org/officeDocument/2006/relationships/font" Target="fonts/WorkSans-bold.fntdata"/><Relationship Id="rId18" Type="http://schemas.openxmlformats.org/officeDocument/2006/relationships/font" Target="fonts/Work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omorenog@sena.edu.co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jpg"/><Relationship Id="rId7" Type="http://schemas.openxmlformats.org/officeDocument/2006/relationships/image" Target="../media/image11.jpg"/><Relationship Id="rId8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XuUvTss7ed2hUKPAhF6aWj_v7KrdrJ7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1045357" y="2516169"/>
            <a:ext cx="541380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ADSO –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Numero de Ficha:2616849</a:t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964" y="1452206"/>
            <a:ext cx="4659494" cy="3086544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2125620" y="765989"/>
            <a:ext cx="7940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BASE DE DATOS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1213782" y="3463724"/>
            <a:ext cx="97644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Actividad Apropiación de conocimiento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3851564" y="1687350"/>
            <a:ext cx="7221135" cy="3539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67">
                <a:solidFill>
                  <a:srgbClr val="38AA00"/>
                </a:solidFill>
                <a:latin typeface="Arial"/>
                <a:ea typeface="Arial"/>
                <a:cs typeface="Arial"/>
                <a:sym typeface="Arial"/>
              </a:rPr>
              <a:t>Centro de Electricidad y Automatización Industrial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67">
                <a:solidFill>
                  <a:srgbClr val="38AA00"/>
                </a:solidFill>
                <a:latin typeface="Arial"/>
                <a:ea typeface="Arial"/>
                <a:cs typeface="Arial"/>
                <a:sym typeface="Arial"/>
              </a:rPr>
              <a:t>CEAI</a:t>
            </a:r>
            <a:endParaRPr b="1" sz="4267">
              <a:solidFill>
                <a:srgbClr val="38A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Bibiana del Pilar Hernández Yasnó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66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Correo</a:t>
            </a:r>
            <a:r>
              <a:rPr b="1" lang="es-CO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32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bhernandezy@sena.edu.co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697" y="943752"/>
            <a:ext cx="517575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960711" y="1060070"/>
            <a:ext cx="3074276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descr="Resultado de imagen para AGENDA"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4102" y="2258270"/>
            <a:ext cx="3393021" cy="354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960712" y="2724949"/>
            <a:ext cx="5654098" cy="304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Dinámica </a:t>
            </a:r>
            <a:endParaRPr/>
          </a:p>
          <a:p>
            <a:pPr indent="-514350" lvl="0" marL="5143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Actividades de apropiación del conocimiento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5143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Actividad programada</a:t>
            </a:r>
            <a:endParaRPr/>
          </a:p>
          <a:p>
            <a:pPr indent="-514350" lvl="0" marL="5143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Dudas e inquietudes</a:t>
            </a:r>
            <a:endParaRPr/>
          </a:p>
          <a:p>
            <a:pPr indent="-514350" lvl="0" marL="5143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Compromisos.</a:t>
            </a:r>
            <a:endParaRPr/>
          </a:p>
          <a:p>
            <a:pPr indent="-514350" lvl="0" marL="5143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Cierre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lang="es-CO" sz="4400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Acuerdos de trabajo</a:t>
            </a:r>
            <a:endParaRPr/>
          </a:p>
        </p:txBody>
      </p:sp>
      <p:pic>
        <p:nvPicPr>
          <p:cNvPr descr="Imagen relacionada"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7794" y="1729723"/>
            <a:ext cx="1252484" cy="136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9992" y="1868078"/>
            <a:ext cx="1828613" cy="1369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 Película Las Claquetas, Las Claquetas, Dibujos Animados Icono ..." id="131" name="Google Shape;13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2233" y="1729722"/>
            <a:ext cx="1572139" cy="1369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jer De Grabar Vídeo Reloj Ilustración De Dibujos Animados Vector ..." id="132" name="Google Shape;13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7006" y="4093398"/>
            <a:ext cx="1835536" cy="1835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0 ilustraciones, clipart, dibujos animados e iconos de stock de ..." id="133" name="Google Shape;13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92474" y="4093398"/>
            <a:ext cx="1835536" cy="183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lang="es-CO" sz="4400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DINÁMICA 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359112" y="2758130"/>
            <a:ext cx="29061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</a:pPr>
            <a:r>
              <a:rPr lang="es-CO" sz="1800">
                <a:solidFill>
                  <a:schemeClr val="dk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El castor programador decoró un árbol de navidad especialmente en la víspera de año nuevo, para ello, él utilizó el siguiente código: Una bombilla encendida   significa 1 y una apagada significa 0.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81" y="1803676"/>
            <a:ext cx="5063037" cy="41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8926748" y="2782710"/>
            <a:ext cx="220560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¿Qué año nuevo celebran?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lang="es-CO" sz="4400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ACTIVIDAD DE APROPIACIÓN</a:t>
            </a:r>
            <a:endParaRPr sz="4400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825010" y="3594851"/>
            <a:ext cx="10717078" cy="50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https://drive.google.com/drive/folders/1XuUvTss7ed2hUKPAhF6aWj_v7KrdrJ7U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725" y="2034679"/>
            <a:ext cx="5712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Guía de aprendizaje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-101704" y="2790698"/>
            <a:ext cx="5712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Material de apoyo</a:t>
            </a:r>
            <a:endParaRPr sz="4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895148" y="3090701"/>
            <a:ext cx="5505652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0"/>
              <a:buFont typeface="Work Sans Medium"/>
              <a:buNone/>
            </a:pPr>
            <a:r>
              <a:rPr b="1" lang="es-CO" sz="8000">
                <a:solidFill>
                  <a:schemeClr val="accent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PREGUNTAS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830167"/>
            <a:ext cx="3155557" cy="519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  <property fmtid="{D5CDD505-2E9C-101B-9397-08002B2CF9AE}" pid="9" name="ContentTypeId">
    <vt:lpwstr>0x0101009D5FDD19389AFF46B8A75B1AB5166CD2</vt:lpwstr>
  </property>
</Properties>
</file>