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Montserrat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Montserrat-bold.fntdata"/><Relationship Id="rId21" Type="http://schemas.openxmlformats.org/officeDocument/2006/relationships/font" Target="fonts/Montserrat-regular.fntdata"/><Relationship Id="rId24" Type="http://schemas.openxmlformats.org/officeDocument/2006/relationships/font" Target="fonts/Montserrat-boldItalic.fntdata"/><Relationship Id="rId23" Type="http://schemas.openxmlformats.org/officeDocument/2006/relationships/font" Target="fonts/Montserrat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7bbe925e75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7bbe925e75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7bbe925e75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7bbe925e7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7bbe925e7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7bbe925e7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7bbe925e75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7bbe925e75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4d0981da41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4d0981da41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4d0981da41_3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4d0981da41_3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4d0981da41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4d0981da41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4d0981da41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4d0981da41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4d0981da41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4d0981da41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4d0981da41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4d0981da41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4d0981da41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4d0981da41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4d0981da41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4d0981da41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7b0b0aabc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7b0b0aabc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7b0b0aabc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7b0b0aabc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www.redalyc.org/journal/5600/560062814007/html/#:~:text=Las%20herramientas%20sincr%C3%B3nicas%20evaluadas%20fueron,foros%20de%20contacto%20e%20interacci%C3%B3n" TargetMode="External"/><Relationship Id="rId4" Type="http://schemas.openxmlformats.org/officeDocument/2006/relationships/hyperlink" Target="https://tecnomagazine.net/almacenamiento-en-la-nube/" TargetMode="External"/><Relationship Id="rId5" Type="http://schemas.openxmlformats.org/officeDocument/2006/relationships/hyperlink" Target="https://www.avansis.es/sin-categorizar/ventajas-e-inconvenientes-del-almacenamiento-local-o-en-la-nube/" TargetMode="External"/><Relationship Id="rId6" Type="http://schemas.openxmlformats.org/officeDocument/2006/relationships/hyperlink" Target="https://blog.dataprius.com/index.php/2020/02/27/almacenamiento-en-servidores-fisicos-frente-al-almacenamiento-en-la-nube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dropbox.com/es/" TargetMode="External"/><Relationship Id="rId4" Type="http://schemas.openxmlformats.org/officeDocument/2006/relationships/hyperlink" Target="https://www.google.com/intl/es_ALL/drive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tecnomagazine.net/2018/11/02/que-es-web-hosting/" TargetMode="External"/><Relationship Id="rId4" Type="http://schemas.openxmlformats.org/officeDocument/2006/relationships/hyperlink" Target="https://tecnomagazine.net/2019/04/29/servidor-web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68605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COMUNICACIÓN SINCRÓNICA Y ASINCRÓNICA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10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/>
              <a:t>Daniel Cordoba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/>
              <a:t>Sergio Londoño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/>
              <a:t>Juan Pablo Lemos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/>
              <a:t>Jaime Andres Jaramillo</a:t>
            </a:r>
            <a:endParaRPr sz="1400"/>
          </a:p>
        </p:txBody>
      </p:sp>
      <p:sp>
        <p:nvSpPr>
          <p:cNvPr id="136" name="Google Shape;136;p13"/>
          <p:cNvSpPr txBox="1"/>
          <p:nvPr>
            <p:ph idx="1" type="subTitle"/>
          </p:nvPr>
        </p:nvSpPr>
        <p:spPr>
          <a:xfrm>
            <a:off x="573800" y="109525"/>
            <a:ext cx="3470700" cy="4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/>
              <a:t>ADSO 6 - FICHA: 2616849 </a:t>
            </a:r>
            <a:endParaRPr sz="1400"/>
          </a:p>
        </p:txBody>
      </p:sp>
      <p:pic>
        <p:nvPicPr>
          <p:cNvPr id="137" name="Google Shape;13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100" y="3999587"/>
            <a:ext cx="954900" cy="935774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3"/>
          <p:cNvSpPr txBox="1"/>
          <p:nvPr>
            <p:ph type="ctrTitle"/>
          </p:nvPr>
        </p:nvSpPr>
        <p:spPr>
          <a:xfrm>
            <a:off x="3590400" y="2571752"/>
            <a:ext cx="4093800" cy="4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/>
              <a:t>Instructor Andres Mosquera Copete</a:t>
            </a:r>
            <a:endParaRPr sz="1500"/>
          </a:p>
        </p:txBody>
      </p:sp>
      <p:sp>
        <p:nvSpPr>
          <p:cNvPr id="139" name="Google Shape;139;p13"/>
          <p:cNvSpPr txBox="1"/>
          <p:nvPr/>
        </p:nvSpPr>
        <p:spPr>
          <a:xfrm>
            <a:off x="3537150" y="3023250"/>
            <a:ext cx="3631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chemeClr val="lt1"/>
                </a:solidFill>
              </a:rPr>
              <a:t>C.A.E.I.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chemeClr val="lt1"/>
                </a:solidFill>
              </a:rPr>
              <a:t>(Centro de automatización eléctrica e industrial)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Herramientas de </a:t>
            </a:r>
            <a:r>
              <a:rPr lang="es-419"/>
              <a:t>comunicación</a:t>
            </a:r>
            <a:r>
              <a:rPr lang="es-419"/>
              <a:t> </a:t>
            </a:r>
            <a:r>
              <a:rPr lang="es-419"/>
              <a:t>Síncronicas</a:t>
            </a:r>
            <a:endParaRPr/>
          </a:p>
        </p:txBody>
      </p:sp>
      <p:sp>
        <p:nvSpPr>
          <p:cNvPr id="198" name="Google Shape;198;p22"/>
          <p:cNvSpPr txBox="1"/>
          <p:nvPr>
            <p:ph idx="1" type="body"/>
          </p:nvPr>
        </p:nvSpPr>
        <p:spPr>
          <a:xfrm>
            <a:off x="1297500" y="1544975"/>
            <a:ext cx="2746500" cy="25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Permiten una </a:t>
            </a:r>
            <a:r>
              <a:rPr lang="es-419"/>
              <a:t>comunicación</a:t>
            </a:r>
            <a:r>
              <a:rPr lang="es-419"/>
              <a:t> en tiempo real, es necesario que cada uno de los integrantes de la que la componen </a:t>
            </a:r>
            <a:r>
              <a:rPr lang="es-419"/>
              <a:t>estén</a:t>
            </a:r>
            <a:r>
              <a:rPr lang="es-419"/>
              <a:t> conectados en la misma herramienta, entre las herramientas </a:t>
            </a:r>
            <a:r>
              <a:rPr lang="es-419"/>
              <a:t>más</a:t>
            </a:r>
            <a:r>
              <a:rPr lang="es-419"/>
              <a:t> destacadas se encuentran: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2"/>
          <p:cNvSpPr txBox="1"/>
          <p:nvPr/>
        </p:nvSpPr>
        <p:spPr>
          <a:xfrm>
            <a:off x="4405475" y="1307850"/>
            <a:ext cx="43377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s-419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Videollamadas por: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○"/>
            </a:pPr>
            <a:r>
              <a:rPr lang="es-419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Skype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○"/>
            </a:pPr>
            <a:r>
              <a:rPr lang="es-419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messenger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○"/>
            </a:pPr>
            <a:r>
              <a:rPr lang="es-419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whatsapp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○"/>
            </a:pPr>
            <a:r>
              <a:rPr lang="es-419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discord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○"/>
            </a:pPr>
            <a:r>
              <a:rPr lang="es-419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microsoft teams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○"/>
            </a:pPr>
            <a:r>
              <a:rPr lang="es-419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zoom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○"/>
            </a:pPr>
            <a:r>
              <a:rPr lang="es-419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meet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s-419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Streaming por: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○"/>
            </a:pPr>
            <a:r>
              <a:rPr lang="es-419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twitch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○"/>
            </a:pPr>
            <a:r>
              <a:rPr lang="es-419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fb gaming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○"/>
            </a:pPr>
            <a:r>
              <a:rPr lang="es-419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youtube </a:t>
            </a:r>
            <a:r>
              <a:rPr lang="es-419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directos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Características</a:t>
            </a:r>
            <a:endParaRPr/>
          </a:p>
        </p:txBody>
      </p:sp>
      <p:sp>
        <p:nvSpPr>
          <p:cNvPr id="205" name="Google Shape;205;p23"/>
          <p:cNvSpPr txBox="1"/>
          <p:nvPr>
            <p:ph idx="1" type="body"/>
          </p:nvPr>
        </p:nvSpPr>
        <p:spPr>
          <a:xfrm>
            <a:off x="1297500" y="13078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Ventajas: 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s-419"/>
              <a:t>No importa la ubicación geográfica de los participantes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-419"/>
              <a:t>No importa la hora, pueden participar personas con distintos husos horarios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-419"/>
              <a:t>Permiten decenas de personas al mismo tiempo, en algunas no hay límites en los participantes como los streams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-419"/>
              <a:t>El mensaje puede ser oral, escrito o audiovisual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Desventajas: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s-419"/>
              <a:t>Requiere una buena conexión a internet por todos los participantes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-419"/>
              <a:t>puede estar sujeta a interferencias por ruidos o mala configuración por alguno de los participantes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Herramientas de </a:t>
            </a:r>
            <a:r>
              <a:rPr lang="es-419"/>
              <a:t>comunicación</a:t>
            </a:r>
            <a:r>
              <a:rPr lang="es-419"/>
              <a:t> </a:t>
            </a:r>
            <a:r>
              <a:rPr lang="es-419"/>
              <a:t>Asincrónica</a:t>
            </a:r>
            <a:endParaRPr/>
          </a:p>
        </p:txBody>
      </p:sp>
      <p:sp>
        <p:nvSpPr>
          <p:cNvPr id="211" name="Google Shape;211;p24"/>
          <p:cNvSpPr txBox="1"/>
          <p:nvPr>
            <p:ph idx="1" type="body"/>
          </p:nvPr>
        </p:nvSpPr>
        <p:spPr>
          <a:xfrm>
            <a:off x="1297500" y="1307850"/>
            <a:ext cx="2339700" cy="24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A diferencia del otro tipo de </a:t>
            </a:r>
            <a:r>
              <a:rPr lang="es-419"/>
              <a:t>comunicación</a:t>
            </a:r>
            <a:r>
              <a:rPr lang="es-419"/>
              <a:t>, en esta no es necesario estar conectados o presentes en tiempo real, los tiempos de respuesta se dan </a:t>
            </a:r>
            <a:r>
              <a:rPr lang="es-419"/>
              <a:t>según</a:t>
            </a:r>
            <a:r>
              <a:rPr lang="es-419"/>
              <a:t> la prioridad que les de cada integrante. Entre las herramientas </a:t>
            </a:r>
            <a:r>
              <a:rPr lang="es-419"/>
              <a:t>más</a:t>
            </a:r>
            <a:r>
              <a:rPr lang="es-419"/>
              <a:t> destacadas se encuentran: </a:t>
            </a:r>
            <a:endParaRPr/>
          </a:p>
        </p:txBody>
      </p:sp>
      <p:sp>
        <p:nvSpPr>
          <p:cNvPr id="212" name="Google Shape;212;p24"/>
          <p:cNvSpPr txBox="1"/>
          <p:nvPr/>
        </p:nvSpPr>
        <p:spPr>
          <a:xfrm>
            <a:off x="4894800" y="1401900"/>
            <a:ext cx="34416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s-419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Mensajes: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○"/>
            </a:pPr>
            <a:r>
              <a:rPr lang="es-419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SMS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○"/>
            </a:pPr>
            <a:r>
              <a:rPr lang="es-419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Correos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○"/>
            </a:pPr>
            <a:r>
              <a:rPr lang="es-419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whatsapp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○"/>
            </a:pPr>
            <a:r>
              <a:rPr lang="es-419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messenger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○"/>
            </a:pPr>
            <a:r>
              <a:rPr lang="es-419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Teams (grupos)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○"/>
            </a:pPr>
            <a:r>
              <a:rPr lang="es-419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Discord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s-419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Comentarios en Redes: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○"/>
            </a:pPr>
            <a:r>
              <a:rPr lang="es-419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Twitter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○"/>
            </a:pPr>
            <a:r>
              <a:rPr lang="es-419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Blogs comentarios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○"/>
            </a:pPr>
            <a:r>
              <a:rPr lang="es-419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Foros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s-419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Comentarios en Trabajo colaborativo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○"/>
            </a:pPr>
            <a:r>
              <a:rPr lang="es-419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Github, Gitlab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○"/>
            </a:pPr>
            <a:r>
              <a:rPr lang="es-419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Google ofimatica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Características</a:t>
            </a:r>
            <a:endParaRPr/>
          </a:p>
        </p:txBody>
      </p:sp>
      <p:sp>
        <p:nvSpPr>
          <p:cNvPr id="218" name="Google Shape;218;p25"/>
          <p:cNvSpPr txBox="1"/>
          <p:nvPr>
            <p:ph idx="1" type="body"/>
          </p:nvPr>
        </p:nvSpPr>
        <p:spPr>
          <a:xfrm>
            <a:off x="1297500" y="13078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Ventajas: 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s-419"/>
              <a:t>Permite el intercambio de grandes ficheros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-419"/>
              <a:t>Facilita repetir el mensaje comunicado para claridad o evidencia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-419"/>
              <a:t>Todos los integrantes pueden ser escuchados / </a:t>
            </a:r>
            <a:r>
              <a:rPr lang="es-419"/>
              <a:t>leídos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-419"/>
              <a:t>Permite facilidad de comunicar sin importar el estado de salud, higiene, etc. de  los integrantes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Desventajas: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s-419"/>
              <a:t>Demora en los tiempos de respuesta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-419"/>
              <a:t>Pueden llegar a consumir </a:t>
            </a:r>
            <a:r>
              <a:rPr lang="es-419"/>
              <a:t>más</a:t>
            </a:r>
            <a:r>
              <a:rPr lang="es-419"/>
              <a:t> tiempo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VIDEO DE PASO A PASO PARA LA CREACIÓN DE UN CORREO ELECTRÓNICO</a:t>
            </a:r>
            <a:endParaRPr/>
          </a:p>
        </p:txBody>
      </p:sp>
      <p:sp>
        <p:nvSpPr>
          <p:cNvPr id="224" name="Google Shape;224;p26"/>
          <p:cNvSpPr txBox="1"/>
          <p:nvPr>
            <p:ph idx="1" type="body"/>
          </p:nvPr>
        </p:nvSpPr>
        <p:spPr>
          <a:xfrm>
            <a:off x="6463500" y="2885425"/>
            <a:ext cx="1872900" cy="40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&lt;video por separado&gt;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Bibliografia</a:t>
            </a:r>
            <a:endParaRPr/>
          </a:p>
        </p:txBody>
      </p:sp>
      <p:sp>
        <p:nvSpPr>
          <p:cNvPr id="230" name="Google Shape;230;p2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s-419" u="sng">
                <a:solidFill>
                  <a:schemeClr val="hlink"/>
                </a:solidFill>
                <a:hlinkClick r:id="rId3"/>
              </a:rPr>
              <a:t>https://www.redalyc.org/journal/5600/560062814007/html/#:~:text=Las%20herramientas%20sincr%C3%B3nicas%20evaluadas%20fueron,foros%20de%20contacto%20e%20interacci%C3%B3n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s-419" u="sng">
                <a:solidFill>
                  <a:schemeClr val="hlink"/>
                </a:solidFill>
                <a:hlinkClick r:id="rId4"/>
              </a:rPr>
              <a:t>https://tecnomagazine.net/almacenamiento-en-la-nube/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s-419" u="sng">
                <a:solidFill>
                  <a:schemeClr val="hlink"/>
                </a:solidFill>
                <a:hlinkClick r:id="rId5"/>
              </a:rPr>
              <a:t>https://www.avansis.es/sin-categorizar/ventajas-e-inconvenientes-del-almacenamiento-local-o-en-la-nube/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s-419" u="sng">
                <a:solidFill>
                  <a:schemeClr val="hlink"/>
                </a:solidFill>
                <a:hlinkClick r:id="rId6"/>
              </a:rPr>
              <a:t>https://blog.dataprius.com/index.php/2020/02/27/almacenamiento-en-servidores-fisicos-frente-al-almacenamiento-en-la-nube/</a:t>
            </a:r>
            <a:r>
              <a:rPr lang="es-419"/>
              <a:t>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Presentación</a:t>
            </a:r>
            <a:endParaRPr/>
          </a:p>
        </p:txBody>
      </p:sp>
      <p:sp>
        <p:nvSpPr>
          <p:cNvPr id="145" name="Google Shape;145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Esta </a:t>
            </a:r>
            <a:r>
              <a:rPr lang="es-419"/>
              <a:t>presentación</a:t>
            </a:r>
            <a:r>
              <a:rPr lang="es-419"/>
              <a:t> tiene como objetivo mostrar las </a:t>
            </a:r>
            <a:r>
              <a:rPr lang="es-419"/>
              <a:t>características</a:t>
            </a:r>
            <a:r>
              <a:rPr lang="es-419"/>
              <a:t>, ventajas y desventajas de las herramientas de </a:t>
            </a:r>
            <a:r>
              <a:rPr lang="es-419"/>
              <a:t>comunicación</a:t>
            </a:r>
            <a:r>
              <a:rPr lang="es-419"/>
              <a:t> sincrónica y </a:t>
            </a:r>
            <a:r>
              <a:rPr lang="es-419"/>
              <a:t>asincrónica, y de los tipos de almacenamiento. Además mostraremos un paso a paso de cómo crear un correo electrónico.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/>
              <a:t> Todo esto con el fin de conocer parte del paquete de ofimática que debemos aprender a manejar como futuros desarrolladores de software.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Almacenamiento en la nube</a:t>
            </a:r>
            <a:endParaRPr/>
          </a:p>
        </p:txBody>
      </p:sp>
      <p:sp>
        <p:nvSpPr>
          <p:cNvPr id="151" name="Google Shape;151;p15"/>
          <p:cNvSpPr txBox="1"/>
          <p:nvPr>
            <p:ph idx="1" type="body"/>
          </p:nvPr>
        </p:nvSpPr>
        <p:spPr>
          <a:xfrm>
            <a:off x="1297500" y="1108975"/>
            <a:ext cx="7038900" cy="26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Arial"/>
                <a:ea typeface="Arial"/>
                <a:cs typeface="Arial"/>
                <a:sym typeface="Arial"/>
              </a:rPr>
              <a:t>Muchas veces escuchamos hablar de la </a:t>
            </a:r>
            <a:r>
              <a:rPr b="1" lang="es-419">
                <a:latin typeface="Arial"/>
                <a:ea typeface="Arial"/>
                <a:cs typeface="Arial"/>
                <a:sym typeface="Arial"/>
              </a:rPr>
              <a:t>nube</a:t>
            </a:r>
            <a:r>
              <a:rPr lang="es-419">
                <a:latin typeface="Arial"/>
                <a:ea typeface="Arial"/>
                <a:cs typeface="Arial"/>
                <a:sym typeface="Arial"/>
              </a:rPr>
              <a:t>, y por supuesto del tan famoso </a:t>
            </a:r>
            <a:r>
              <a:rPr b="1" lang="es-419">
                <a:latin typeface="Arial"/>
                <a:ea typeface="Arial"/>
                <a:cs typeface="Arial"/>
                <a:sym typeface="Arial"/>
              </a:rPr>
              <a:t>almacenamiento en la nube</a:t>
            </a:r>
            <a:r>
              <a:rPr lang="es-419">
                <a:latin typeface="Arial"/>
                <a:ea typeface="Arial"/>
                <a:cs typeface="Arial"/>
                <a:sym typeface="Arial"/>
              </a:rPr>
              <a:t>. Pero muchos de nosotros no sabemos qué es ese tipo de almacenamiento que tiene tanto renombre, para qué se usa o qué beneficios tiene.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SzPts val="440"/>
              <a:buNone/>
            </a:pPr>
            <a:r>
              <a:rPr lang="es-419">
                <a:latin typeface="Arial"/>
                <a:ea typeface="Arial"/>
                <a:cs typeface="Arial"/>
                <a:sym typeface="Arial"/>
              </a:rPr>
              <a:t>¿Qué es el almacenamiento en la nube?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1500"/>
              </a:spcBef>
              <a:spcAft>
                <a:spcPts val="0"/>
              </a:spcAft>
              <a:buSzPts val="440"/>
              <a:buNone/>
            </a:pPr>
            <a:r>
              <a:rPr lang="es-419">
                <a:latin typeface="Arial"/>
                <a:ea typeface="Arial"/>
                <a:cs typeface="Arial"/>
                <a:sym typeface="Arial"/>
              </a:rPr>
              <a:t>Almacenamiento en la nube, también conocido como Cloud Storage, es un concepto que deriva de la computación en la nube, donde un usuario puede contratar a un proveedor de informática en la nube espacio remoto para almacenar sus archivos y datos en general.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2000"/>
              </a:spcBef>
              <a:spcAft>
                <a:spcPts val="2000"/>
              </a:spcAft>
              <a:buSzPts val="44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6"/>
          <p:cNvSpPr txBox="1"/>
          <p:nvPr>
            <p:ph type="title"/>
          </p:nvPr>
        </p:nvSpPr>
        <p:spPr>
          <a:xfrm>
            <a:off x="1297500" y="393750"/>
            <a:ext cx="7038900" cy="57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Características</a:t>
            </a:r>
            <a:r>
              <a:rPr lang="es-419"/>
              <a:t> del al</a:t>
            </a:r>
            <a:r>
              <a:rPr lang="es-419"/>
              <a:t>macenamiento en la nube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6"/>
          <p:cNvSpPr txBox="1"/>
          <p:nvPr/>
        </p:nvSpPr>
        <p:spPr>
          <a:xfrm>
            <a:off x="943800" y="966750"/>
            <a:ext cx="7746300" cy="31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chemeClr val="lt1"/>
                </a:solidFill>
              </a:rPr>
              <a:t>Facilidad de uso: Nada es más fácil que arrastrar y soltar, y eso lo que nos trae el espacio en disco en la nube. Gracias a servicios como Google Drive o </a:t>
            </a:r>
            <a:r>
              <a:rPr lang="es-419" sz="1300">
                <a:solidFill>
                  <a:schemeClr val="lt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Dropbox</a:t>
            </a:r>
            <a:r>
              <a:rPr lang="es-419" sz="1300">
                <a:solidFill>
                  <a:schemeClr val="lt1"/>
                </a:solidFill>
              </a:rPr>
              <a:t> almacenar documentos, películas, archivos o música es más fácil que nunca. Solo debes mover los elementos a la carpeta de Dropbox o </a:t>
            </a:r>
            <a:r>
              <a:rPr lang="es-419" sz="1300">
                <a:solidFill>
                  <a:schemeClr val="lt1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Google Drive</a:t>
            </a:r>
            <a:r>
              <a:rPr lang="es-419" sz="1300">
                <a:solidFill>
                  <a:schemeClr val="lt1"/>
                </a:solidFill>
              </a:rPr>
              <a:t>, y todo está automáticamente copiado a la nube.</a:t>
            </a:r>
            <a:endParaRPr sz="13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chemeClr val="lt1"/>
                </a:solidFill>
              </a:rPr>
              <a:t>Compartir es fácil: Este tipo de servicios de almacenamiento cloud </a:t>
            </a:r>
            <a:r>
              <a:rPr lang="es-419" sz="1300">
                <a:solidFill>
                  <a:schemeClr val="lt1"/>
                </a:solidFill>
              </a:rPr>
              <a:t>permite</a:t>
            </a:r>
            <a:r>
              <a:rPr lang="es-419" sz="1300">
                <a:solidFill>
                  <a:schemeClr val="lt1"/>
                </a:solidFill>
              </a:rPr>
              <a:t> compartir archivos con colegas, amigos y familiares de forma rápida. Se pueden enviar invitaciones y habilitar permisos para que solo ciertas personas puedan acceder a ellos, haciéndolo no solo fácil, sino también seguro.</a:t>
            </a:r>
            <a:endParaRPr sz="13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lang="es-419" sz="1300">
                <a:solidFill>
                  <a:schemeClr val="lt1"/>
                </a:solidFill>
              </a:rPr>
              <a:t>Información encriptada: Todas las conexiones de la mayoría de los servicios de almacenamiento en la nube se hacen de forma encriptada gracias a la utilización de diferentes algoritmos de seguridad como por ejemplo los certificados SSL/TLS que pueden encriptar las conexiones de punto a punto (cliente a servidor).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 txBox="1"/>
          <p:nvPr>
            <p:ph type="title"/>
          </p:nvPr>
        </p:nvSpPr>
        <p:spPr>
          <a:xfrm>
            <a:off x="1297500" y="393750"/>
            <a:ext cx="7038900" cy="57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Características del almacenamiento en la nube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7"/>
          <p:cNvSpPr txBox="1"/>
          <p:nvPr/>
        </p:nvSpPr>
        <p:spPr>
          <a:xfrm>
            <a:off x="1050150" y="1078250"/>
            <a:ext cx="7092600" cy="42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100">
                <a:solidFill>
                  <a:schemeClr val="lt1"/>
                </a:solidFill>
              </a:rPr>
              <a:t>Ventajas</a:t>
            </a:r>
            <a:endParaRPr b="1" sz="1100">
              <a:solidFill>
                <a:schemeClr val="lt1"/>
              </a:solidFill>
            </a:endParaRPr>
          </a:p>
          <a:p>
            <a:pPr indent="-288925" lvl="0" marL="8763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lt1"/>
              </a:buClr>
              <a:buSzPts val="950"/>
              <a:buChar char="●"/>
            </a:pPr>
            <a:r>
              <a:rPr lang="es-419" sz="950">
                <a:solidFill>
                  <a:schemeClr val="lt1"/>
                </a:solidFill>
              </a:rPr>
              <a:t>Facilidad de uso y para compartir datos con equipos, amigos y familia.</a:t>
            </a:r>
            <a:endParaRPr sz="950">
              <a:solidFill>
                <a:schemeClr val="lt1"/>
              </a:solidFill>
            </a:endParaRPr>
          </a:p>
          <a:p>
            <a:pPr indent="-288925" lvl="0" marL="876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50"/>
              <a:buChar char="●"/>
            </a:pPr>
            <a:r>
              <a:rPr lang="es-419" sz="950">
                <a:solidFill>
                  <a:schemeClr val="lt1"/>
                </a:solidFill>
              </a:rPr>
              <a:t>Están integradas en suites empresariales con otras aplicaciones de productividad.</a:t>
            </a:r>
            <a:endParaRPr sz="950">
              <a:solidFill>
                <a:schemeClr val="lt1"/>
              </a:solidFill>
            </a:endParaRPr>
          </a:p>
          <a:p>
            <a:pPr indent="-288925" lvl="0" marL="876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50"/>
              <a:buChar char="●"/>
            </a:pPr>
            <a:r>
              <a:rPr lang="es-419" sz="950">
                <a:solidFill>
                  <a:schemeClr val="lt1"/>
                </a:solidFill>
              </a:rPr>
              <a:t>Son gratuitas en su mayoría, aunque tienen límites en sus capacidades.</a:t>
            </a:r>
            <a:endParaRPr sz="950">
              <a:solidFill>
                <a:schemeClr val="lt1"/>
              </a:solidFill>
            </a:endParaRPr>
          </a:p>
          <a:p>
            <a:pPr indent="-288925" lvl="0" marL="876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50"/>
              <a:buChar char="●"/>
            </a:pPr>
            <a:r>
              <a:rPr lang="es-419" sz="950">
                <a:solidFill>
                  <a:schemeClr val="lt1"/>
                </a:solidFill>
              </a:rPr>
              <a:t>No </a:t>
            </a:r>
            <a:r>
              <a:rPr lang="es-419" sz="950">
                <a:solidFill>
                  <a:schemeClr val="lt1"/>
                </a:solidFill>
              </a:rPr>
              <a:t>requiere instalar</a:t>
            </a:r>
            <a:r>
              <a:rPr lang="es-419" sz="950">
                <a:solidFill>
                  <a:schemeClr val="lt1"/>
                </a:solidFill>
              </a:rPr>
              <a:t> ningún software en el cliente (computadoras).</a:t>
            </a:r>
            <a:endParaRPr sz="950">
              <a:solidFill>
                <a:schemeClr val="lt1"/>
              </a:solidFill>
            </a:endParaRPr>
          </a:p>
          <a:p>
            <a:pPr indent="-288925" lvl="0" marL="876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50"/>
              <a:buChar char="●"/>
            </a:pPr>
            <a:r>
              <a:rPr lang="es-419" sz="950">
                <a:solidFill>
                  <a:schemeClr val="lt1"/>
                </a:solidFill>
              </a:rPr>
              <a:t>Se administra y actualiza de forma automática, sin nuestra intervención.</a:t>
            </a:r>
            <a:endParaRPr sz="950">
              <a:solidFill>
                <a:schemeClr val="lt1"/>
              </a:solidFill>
            </a:endParaRPr>
          </a:p>
          <a:p>
            <a:pPr indent="-288925" lvl="0" marL="876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50"/>
              <a:buChar char="●"/>
            </a:pPr>
            <a:r>
              <a:rPr lang="es-419" sz="950">
                <a:solidFill>
                  <a:schemeClr val="lt1"/>
                </a:solidFill>
              </a:rPr>
              <a:t>Se guardan los documentos de forma automática tras cualquier modificación.</a:t>
            </a:r>
            <a:endParaRPr sz="950">
              <a:solidFill>
                <a:schemeClr val="lt1"/>
              </a:solidFill>
            </a:endParaRPr>
          </a:p>
          <a:p>
            <a:pPr indent="-288925" lvl="0" marL="876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50"/>
              <a:buChar char="●"/>
            </a:pPr>
            <a:r>
              <a:rPr lang="es-419" sz="950">
                <a:solidFill>
                  <a:schemeClr val="lt1"/>
                </a:solidFill>
              </a:rPr>
              <a:t>Permite elegir con </a:t>
            </a:r>
            <a:r>
              <a:rPr lang="es-419" sz="950">
                <a:solidFill>
                  <a:schemeClr val="lt1"/>
                </a:solidFill>
              </a:rPr>
              <a:t>quién</a:t>
            </a:r>
            <a:r>
              <a:rPr lang="es-419" sz="950">
                <a:solidFill>
                  <a:schemeClr val="lt1"/>
                </a:solidFill>
              </a:rPr>
              <a:t> compartir los datos, mejorando así la seguridad.</a:t>
            </a:r>
            <a:endParaRPr sz="95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3700"/>
              </a:spcBef>
              <a:spcAft>
                <a:spcPts val="0"/>
              </a:spcAft>
              <a:buNone/>
            </a:pPr>
            <a:r>
              <a:rPr b="1" lang="es-419" sz="1100">
                <a:solidFill>
                  <a:schemeClr val="lt1"/>
                </a:solidFill>
              </a:rPr>
              <a:t>Desventajas</a:t>
            </a:r>
            <a:endParaRPr b="1" sz="1100">
              <a:solidFill>
                <a:schemeClr val="lt1"/>
              </a:solidFill>
            </a:endParaRPr>
          </a:p>
          <a:p>
            <a:pPr indent="-288925" lvl="0" marL="8763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lt1"/>
              </a:buClr>
              <a:buSzPts val="950"/>
              <a:buChar char="●"/>
            </a:pPr>
            <a:r>
              <a:rPr lang="es-419" sz="950">
                <a:solidFill>
                  <a:schemeClr val="lt1"/>
                </a:solidFill>
              </a:rPr>
              <a:t>Requiere siempre de un acceso activo a Internet.</a:t>
            </a:r>
            <a:endParaRPr sz="950">
              <a:solidFill>
                <a:schemeClr val="lt1"/>
              </a:solidFill>
            </a:endParaRPr>
          </a:p>
          <a:p>
            <a:pPr indent="-288925" lvl="0" marL="876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50"/>
              <a:buChar char="●"/>
            </a:pPr>
            <a:r>
              <a:rPr lang="es-419" sz="950">
                <a:solidFill>
                  <a:schemeClr val="lt1"/>
                </a:solidFill>
              </a:rPr>
              <a:t>Hay límites de almacenamiento, luego de llegar a ello deberás pagar seguramente o borrar contenido.</a:t>
            </a:r>
            <a:endParaRPr sz="950">
              <a:solidFill>
                <a:schemeClr val="lt1"/>
              </a:solidFill>
            </a:endParaRPr>
          </a:p>
          <a:p>
            <a:pPr indent="-288925" lvl="0" marL="876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50"/>
              <a:buChar char="●"/>
            </a:pPr>
            <a:r>
              <a:rPr lang="es-419" sz="950">
                <a:solidFill>
                  <a:schemeClr val="lt1"/>
                </a:solidFill>
              </a:rPr>
              <a:t>Cada poco tiempo modifican sus interfaces, lo que puede llegar a confundir a usuarios no muy tecnológicos.</a:t>
            </a:r>
            <a:endParaRPr sz="950">
              <a:solidFill>
                <a:schemeClr val="lt1"/>
              </a:solidFill>
            </a:endParaRPr>
          </a:p>
          <a:p>
            <a:pPr indent="-288925" lvl="0" marL="876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50"/>
              <a:buChar char="●"/>
            </a:pPr>
            <a:r>
              <a:rPr lang="es-419" sz="950">
                <a:solidFill>
                  <a:schemeClr val="lt1"/>
                </a:solidFill>
              </a:rPr>
              <a:t>Al depender de servidores (sobre todo en la industria del </a:t>
            </a:r>
            <a:r>
              <a:rPr lang="es-419" sz="950">
                <a:solidFill>
                  <a:schemeClr val="lt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web hosting</a:t>
            </a:r>
            <a:r>
              <a:rPr lang="es-419" sz="950">
                <a:solidFill>
                  <a:schemeClr val="lt1"/>
                </a:solidFill>
              </a:rPr>
              <a:t>), muchas veces sufren ataques o problemas de seguridad, haciendo que no estén disponibles.</a:t>
            </a:r>
            <a:endParaRPr sz="950">
              <a:solidFill>
                <a:schemeClr val="lt1"/>
              </a:solidFill>
            </a:endParaRPr>
          </a:p>
          <a:p>
            <a:pPr indent="-288925" lvl="0" marL="876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50"/>
              <a:buChar char="●"/>
            </a:pPr>
            <a:r>
              <a:rPr lang="es-419" sz="950">
                <a:solidFill>
                  <a:schemeClr val="lt1"/>
                </a:solidFill>
              </a:rPr>
              <a:t>Pueden llegar a causar pérdida de datos si los </a:t>
            </a:r>
            <a:r>
              <a:rPr lang="es-419" sz="950">
                <a:solidFill>
                  <a:schemeClr val="lt1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servidores web</a:t>
            </a:r>
            <a:r>
              <a:rPr lang="es-419" sz="950">
                <a:solidFill>
                  <a:schemeClr val="lt1"/>
                </a:solidFill>
              </a:rPr>
              <a:t> o de almacenamiento sufren intrusiones.</a:t>
            </a:r>
            <a:endParaRPr sz="95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3700"/>
              </a:spcBef>
              <a:spcAft>
                <a:spcPts val="150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Almacenamiento físico</a:t>
            </a:r>
            <a:endParaRPr/>
          </a:p>
        </p:txBody>
      </p:sp>
      <p:sp>
        <p:nvSpPr>
          <p:cNvPr id="169" name="Google Shape;169;p18"/>
          <p:cNvSpPr txBox="1"/>
          <p:nvPr>
            <p:ph idx="1" type="body"/>
          </p:nvPr>
        </p:nvSpPr>
        <p:spPr>
          <a:xfrm>
            <a:off x="1268025" y="1614875"/>
            <a:ext cx="4394100" cy="273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/>
              <a:t>Podemos entender como almacenamiento físico, como un material  </a:t>
            </a:r>
            <a:r>
              <a:rPr lang="es-419" sz="1400"/>
              <a:t>físico</a:t>
            </a:r>
            <a:r>
              <a:rPr lang="es-419" sz="1400"/>
              <a:t> donde se puedan guardar datos que  puedan ser procesados por una computadora, dispositivo </a:t>
            </a:r>
            <a:r>
              <a:rPr lang="es-419" sz="1400"/>
              <a:t>electrónico</a:t>
            </a:r>
            <a:r>
              <a:rPr lang="es-419" sz="1400"/>
              <a:t> y sistema </a:t>
            </a:r>
            <a:r>
              <a:rPr lang="es-419" sz="1400"/>
              <a:t>informático.</a:t>
            </a:r>
            <a:r>
              <a:rPr lang="es-419" sz="1400"/>
              <a:t> 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0" name="Google Shape;17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2350" y="2364475"/>
            <a:ext cx="2354850" cy="247880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18"/>
          <p:cNvSpPr txBox="1"/>
          <p:nvPr/>
        </p:nvSpPr>
        <p:spPr>
          <a:xfrm>
            <a:off x="828525" y="4227675"/>
            <a:ext cx="4833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imagen sacada: https://sites.google.com/site/informatica2d17/home/unidad-1/1-3-medios-de-almacenamiento-archivos-y-carpetas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Dispositivos de almacenamiento físico </a:t>
            </a:r>
            <a:endParaRPr/>
          </a:p>
        </p:txBody>
      </p:sp>
      <p:pic>
        <p:nvPicPr>
          <p:cNvPr id="177" name="Google Shape;17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8550" y="2111450"/>
            <a:ext cx="3862025" cy="233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1999" y="2139150"/>
            <a:ext cx="4332701" cy="2274668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19"/>
          <p:cNvSpPr txBox="1"/>
          <p:nvPr/>
        </p:nvSpPr>
        <p:spPr>
          <a:xfrm>
            <a:off x="1111575" y="1307838"/>
            <a:ext cx="580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0" name="Google Shape;180;p19"/>
          <p:cNvSpPr txBox="1"/>
          <p:nvPr/>
        </p:nvSpPr>
        <p:spPr>
          <a:xfrm>
            <a:off x="1218475" y="1135225"/>
            <a:ext cx="6108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En general todos estos dispositivos, cumplen el mismo objetivo de almacenar </a:t>
            </a:r>
            <a:r>
              <a:rPr lang="es-419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cualquier</a:t>
            </a:r>
            <a:r>
              <a:rPr lang="es-419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tipo de archivo, y para poder procesar su información se necesita </a:t>
            </a:r>
            <a:r>
              <a:rPr lang="es-419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cualquier</a:t>
            </a:r>
            <a:r>
              <a:rPr lang="es-419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dispositivo que pueda procesar la </a:t>
            </a:r>
            <a:r>
              <a:rPr lang="es-419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información</a:t>
            </a:r>
            <a:r>
              <a:rPr lang="es-419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guardada.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Tipos</a:t>
            </a:r>
            <a:endParaRPr/>
          </a:p>
        </p:txBody>
      </p:sp>
      <p:sp>
        <p:nvSpPr>
          <p:cNvPr id="186" name="Google Shape;186;p20"/>
          <p:cNvSpPr txBox="1"/>
          <p:nvPr>
            <p:ph idx="1" type="body"/>
          </p:nvPr>
        </p:nvSpPr>
        <p:spPr>
          <a:xfrm>
            <a:off x="1297500" y="1198475"/>
            <a:ext cx="7038900" cy="32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Primarios: son los dispositivos de almacenamiento fìsico indispensables para  el funcionamiento de un sistema ya que contienen la información vital para inicializar el sistema operativo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por ejemplo:  unidad de disco duro.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Secundarios: Son cualquier  dispositivo que puede ser fijo o removible que permite grabar y leer archivos.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/>
              <a:t>por ejemplo: cd,usb,pendrives,sd etc.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Características</a:t>
            </a:r>
            <a:r>
              <a:rPr lang="es-419"/>
              <a:t>:</a:t>
            </a:r>
            <a:endParaRPr/>
          </a:p>
        </p:txBody>
      </p:sp>
      <p:sp>
        <p:nvSpPr>
          <p:cNvPr id="192" name="Google Shape;192;p21"/>
          <p:cNvSpPr txBox="1"/>
          <p:nvPr>
            <p:ph idx="1" type="body"/>
          </p:nvPr>
        </p:nvSpPr>
        <p:spPr>
          <a:xfrm>
            <a:off x="971125" y="799000"/>
            <a:ext cx="7581300" cy="414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Ventajas: </a:t>
            </a:r>
            <a:endParaRPr/>
          </a:p>
          <a:p>
            <a:pPr indent="-304958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s-419"/>
              <a:t>Puedes tener tus archivos seguros y no serán compartidos sin tu autorización.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-419"/>
              <a:t>No dependen de la </a:t>
            </a:r>
            <a:r>
              <a:rPr lang="es-419"/>
              <a:t>conexión</a:t>
            </a:r>
            <a:r>
              <a:rPr lang="es-419"/>
              <a:t> a internet para ver los archivos guardados.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-419"/>
              <a:t>Para acceder a la información guardada es mucho más </a:t>
            </a:r>
            <a:r>
              <a:rPr lang="es-419"/>
              <a:t>rápido. 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-419"/>
              <a:t>Se pueden procesar fácilmente en algún dispositivo que cumpla con este fin.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-419"/>
              <a:t>puedes guardar archivos de una manera más fácil, si siempre cargas con el dispositivo físico.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Desventajas:</a:t>
            </a:r>
            <a:endParaRPr/>
          </a:p>
          <a:p>
            <a:pPr indent="-304958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s-419"/>
              <a:t>Tiene muchas probabilidades de extraviarse  o ser destruido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-419"/>
              <a:t>Tienen espacio de almacenamiento limitado y para obtener más debes comprar otro, y normalmente para este tipo de hardware los costos son muy elevados.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-419"/>
              <a:t>Si estos dispositivos  son destruidos por algún accidente, la recuperación de la información guardada es muy difícil y puede ser imposible.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-419"/>
              <a:t>para compartir la información por medio de estos dispositivos es un poco compleja, y esto es un punto negativo para las empresas.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-419"/>
              <a:t>Tienen dependencia de hardware y software.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-419"/>
              <a:t>Requieren infraestructura y mantenimiento.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-419"/>
              <a:t>Dificultan la movilidad y el acceso externo a la información.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