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1" r:id="rId10"/>
    <p:sldId id="262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7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88B7F-1305-2945-85BF-1E5166431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053B27-1231-F447-8751-7F36E5D47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0E5133-BCDE-9441-923E-176A981D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EE7-3999-634F-AA59-3BC781E351CA}" type="datetimeFigureOut">
              <a:rPr lang="es-MX" smtClean="0"/>
              <a:t>18/10/21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AD9FB-B722-2E41-87EF-7C61A513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2D6522-36A2-A946-A36A-620C84F7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0708-E1EF-5048-A23F-3E89B6910D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113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E7363-2C0A-D945-A647-3BD99BC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B73C93-1EE9-B74E-92CF-2442CEAE2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253AD8-45E0-4F42-9432-04DC0EC3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EE7-3999-634F-AA59-3BC781E351CA}" type="datetimeFigureOut">
              <a:rPr lang="es-MX" smtClean="0"/>
              <a:t>18/10/21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7562AD-924E-B54D-BE89-36F266CC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6E9A80-9F50-3C40-800C-E76E9CD2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0708-E1EF-5048-A23F-3E89B6910D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111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F8B238-B563-484F-AE3E-683E95FC5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86B2B1-5660-0141-B183-CE971E3AB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AB2358-A3B9-C64C-B53B-6AF7B4B0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EE7-3999-634F-AA59-3BC781E351CA}" type="datetimeFigureOut">
              <a:rPr lang="es-MX" smtClean="0"/>
              <a:t>18/10/21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42A317-4E30-3E45-908A-F5B4578E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9A6300-8D6A-6D41-A7F4-7E1E163D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0708-E1EF-5048-A23F-3E89B6910D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684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AC44F-C697-4643-83C0-2861076C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C67A79-AC94-8C4C-9F60-10224C828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33DA9A-E789-D044-A8DA-C5372C94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EE7-3999-634F-AA59-3BC781E351CA}" type="datetimeFigureOut">
              <a:rPr lang="es-MX" smtClean="0"/>
              <a:t>18/10/21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3108AB-15FB-6147-A1DD-720240A9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CA28E4-0B01-514F-8E68-B5FC012F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0708-E1EF-5048-A23F-3E89B6910D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588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2EB73-31DB-1D40-8C13-49535BFF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488C9D-2B0F-C241-BE2C-55931C7EC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4C0305-EFBB-3546-B40E-421C6920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EE7-3999-634F-AA59-3BC781E351CA}" type="datetimeFigureOut">
              <a:rPr lang="es-MX" smtClean="0"/>
              <a:t>18/10/21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F713A5-61FA-D245-9E54-88F496A1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E524F2-EE59-9243-8A93-FE6C9B5E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0708-E1EF-5048-A23F-3E89B6910D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41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E12D0-9C31-DF40-AAAF-6D898C6E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A83DAF-112F-A347-8655-F8D0FB6F3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BBBD50-0801-EF45-AA17-C40AB961D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F84204-6A47-CE44-9E13-F53D4179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EE7-3999-634F-AA59-3BC781E351CA}" type="datetimeFigureOut">
              <a:rPr lang="es-MX" smtClean="0"/>
              <a:t>18/10/21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248511-34DA-7849-959E-F3FEE414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0D35BD-055B-FD41-8764-FC85977B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0708-E1EF-5048-A23F-3E89B6910D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00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E4E9B-7A55-BC41-8F4F-807A6F60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856AD1-6EDA-284B-B08A-A63752DDD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278A1B-19FE-E04F-A8D4-88587BE67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AB588D-1C75-D84C-9875-9A7B5810E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81FBC2-4A23-E041-AE52-E21C8480C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DEA614C-FEC9-884C-965C-17F7F609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EE7-3999-634F-AA59-3BC781E351CA}" type="datetimeFigureOut">
              <a:rPr lang="es-MX" smtClean="0"/>
              <a:t>18/10/21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7BB477-86AD-B944-96BD-A37A91A0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EBAD4A-31B4-DA40-8C9F-EAB8A6EE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0708-E1EF-5048-A23F-3E89B6910D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418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16B82-92C6-8A49-9E17-BA95CDDF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8B33D-29C2-BB44-B77D-38DFA6BA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EE7-3999-634F-AA59-3BC781E351CA}" type="datetimeFigureOut">
              <a:rPr lang="es-MX" smtClean="0"/>
              <a:t>18/10/21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35535A-4E5B-7942-B74B-C0BBF3BA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69D380-3971-384E-9738-62D01131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0708-E1EF-5048-A23F-3E89B6910D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110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D9A8E1-3CB6-C541-A6B1-EF946D82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EE7-3999-634F-AA59-3BC781E351CA}" type="datetimeFigureOut">
              <a:rPr lang="es-MX" smtClean="0"/>
              <a:t>18/10/21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364F53-DF80-F24B-88EE-855C3657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CBABB6-05B6-0740-B217-E7846CAB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0708-E1EF-5048-A23F-3E89B6910D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886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EE08A-DFC5-5D4D-9372-4651DEA6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D62172-2AFF-0A42-8F3A-81B1FED7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71B069-120B-D040-AA77-EB469D77D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8EB81B-3667-EA46-BCE2-9C78FF05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EE7-3999-634F-AA59-3BC781E351CA}" type="datetimeFigureOut">
              <a:rPr lang="es-MX" smtClean="0"/>
              <a:t>18/10/21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DBA09-BBAF-334D-B282-14C7A827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7FB344-BD78-4740-912F-D779A039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0708-E1EF-5048-A23F-3E89B6910D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462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BC8A4-98F8-0B4E-B8FB-2C93A333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6B9D4D-956F-D942-8D39-D84C5652C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B1B743-FDCE-3349-96B2-F9AE632D3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3171E1-D257-A24F-B4E9-0B4DFD99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EE7-3999-634F-AA59-3BC781E351CA}" type="datetimeFigureOut">
              <a:rPr lang="es-MX" smtClean="0"/>
              <a:t>18/10/21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A95CE7-7FA3-7742-B421-BBE3E618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C22990-08E9-194B-BF1F-CE87A0A1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0708-E1EF-5048-A23F-3E89B6910D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901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AAE6859-A0AD-1242-9FC7-1E643055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07F11F-3865-6849-A76B-914A48C9D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1C0ACA-A0B6-AF4B-A1EA-5EF345EDB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4AEE7-3999-634F-AA59-3BC781E351CA}" type="datetimeFigureOut">
              <a:rPr lang="es-MX" smtClean="0"/>
              <a:t>18/10/21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0250D8-B2F3-5C48-AE2B-D3AA66CA8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D984C6-3D65-5C46-9A00-887AC05A3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B0708-E1EF-5048-A23F-3E89B6910D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52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6574EC-CE57-0541-9E0C-B6EC0BB85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426" y="1316375"/>
            <a:ext cx="8890009" cy="3769822"/>
          </a:xfrm>
        </p:spPr>
        <p:txBody>
          <a:bodyPr anchor="ctr">
            <a:normAutofit/>
          </a:bodyPr>
          <a:lstStyle/>
          <a:p>
            <a:r>
              <a:rPr lang="es-MX" sz="6600" dirty="0">
                <a:solidFill>
                  <a:srgbClr val="FFFFFF"/>
                </a:solidFill>
              </a:rPr>
              <a:t>Resúmenes</a:t>
            </a:r>
          </a:p>
        </p:txBody>
      </p:sp>
    </p:spTree>
    <p:extLst>
      <p:ext uri="{BB962C8B-B14F-4D97-AF65-F5344CB8AC3E}">
        <p14:creationId xmlns:p14="http://schemas.microsoft.com/office/powerpoint/2010/main" val="2498458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B31D4-F68D-1D4A-9A7F-253047A4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Llamando a una función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57D59A-84AC-D948-A038-FAE8B1C5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400" dirty="0">
                <a:solidFill>
                  <a:srgbClr val="FF0000"/>
                </a:solidFill>
                <a:latin typeface="Chalkboard" panose="03050602040202020205" pitchFamily="66" charset="77"/>
              </a:rPr>
              <a:t>nombre_de_la_funcion(*argumentos_opcionales*)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dirty="0"/>
              <a:t>Ejemplo:</a:t>
            </a:r>
          </a:p>
          <a:p>
            <a:pPr marL="914400" lvl="2" indent="0">
              <a:buNone/>
            </a:pPr>
            <a:r>
              <a:rPr lang="es-MX" sz="2400" dirty="0">
                <a:latin typeface="Chalkboard" panose="03050602040202020205" pitchFamily="66" charset="77"/>
              </a:rPr>
              <a:t>distancia = DistanciaEntreDosPuntos(3,4,5,2)</a:t>
            </a:r>
          </a:p>
          <a:p>
            <a:pPr marL="914400" lvl="2" indent="0">
              <a:buNone/>
            </a:pPr>
            <a:r>
              <a:rPr lang="es-MX" sz="2400" dirty="0">
                <a:latin typeface="Chalkboard" panose="03050602040202020205" pitchFamily="66" charset="77"/>
              </a:rPr>
              <a:t>print(distancia)</a:t>
            </a:r>
            <a:endParaRPr lang="es-MX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116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644205-5DB5-3E44-B4AB-9DDF4A48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Matrices</a:t>
            </a:r>
          </a:p>
        </p:txBody>
      </p:sp>
      <p:pic>
        <p:nvPicPr>
          <p:cNvPr id="1026" name="Picture 2" descr="Matriz: Multiplicación – GeoGebra">
            <a:extLst>
              <a:ext uri="{FF2B5EF4-FFF2-40B4-BE49-F238E27FC236}">
                <a16:creationId xmlns:a16="http://schemas.microsoft.com/office/drawing/2014/main" id="{2164395E-DB98-094D-A0E8-9956CBF48E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490493"/>
            <a:ext cx="6780700" cy="387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68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5A7AA3-8265-F14A-A44A-CFEDD58CD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Comandos útiles en Jupyter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DFE1376B-3F46-F145-82A2-0F72798BB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225" y="896111"/>
            <a:ext cx="6222119" cy="44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67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414B008-7C05-7748-9175-EE8BDA55F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20" y="643467"/>
            <a:ext cx="10037959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1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C43D04-2A49-F647-A23F-4DE71FC7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Ciclos y recursión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Sentencias repetitivas o bucles | Java">
            <a:extLst>
              <a:ext uri="{FF2B5EF4-FFF2-40B4-BE49-F238E27FC236}">
                <a16:creationId xmlns:a16="http://schemas.microsoft.com/office/drawing/2014/main" id="{426CA9FD-F33C-BA49-A70D-8DBB44E80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7882" y="467208"/>
            <a:ext cx="4894839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156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94C52E-0DC2-7C4A-99B8-068BBC2A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Diferencias entre ciclos y recursión.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C758DA4-C99C-2A4F-B81D-26E2B7AAE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8" y="2455503"/>
            <a:ext cx="11834512" cy="26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7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872E1-61E1-7E48-B44F-FADD893E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 de variables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8ECB6CB-7954-6A49-9329-384955DC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773057"/>
              </p:ext>
            </p:extLst>
          </p:nvPr>
        </p:nvGraphicFramePr>
        <p:xfrm>
          <a:off x="4777316" y="1992698"/>
          <a:ext cx="6780701" cy="2870276"/>
        </p:xfrm>
        <a:graphic>
          <a:graphicData uri="http://schemas.openxmlformats.org/drawingml/2006/table">
            <a:tbl>
              <a:tblPr/>
              <a:tblGrid>
                <a:gridCol w="999425">
                  <a:extLst>
                    <a:ext uri="{9D8B030D-6E8A-4147-A177-3AD203B41FA5}">
                      <a16:colId xmlns:a16="http://schemas.microsoft.com/office/drawing/2014/main" val="3462789522"/>
                    </a:ext>
                  </a:extLst>
                </a:gridCol>
                <a:gridCol w="1419623">
                  <a:extLst>
                    <a:ext uri="{9D8B030D-6E8A-4147-A177-3AD203B41FA5}">
                      <a16:colId xmlns:a16="http://schemas.microsoft.com/office/drawing/2014/main" val="3662393632"/>
                    </a:ext>
                  </a:extLst>
                </a:gridCol>
                <a:gridCol w="1813962">
                  <a:extLst>
                    <a:ext uri="{9D8B030D-6E8A-4147-A177-3AD203B41FA5}">
                      <a16:colId xmlns:a16="http://schemas.microsoft.com/office/drawing/2014/main" val="3999222332"/>
                    </a:ext>
                  </a:extLst>
                </a:gridCol>
                <a:gridCol w="2547691">
                  <a:extLst>
                    <a:ext uri="{9D8B030D-6E8A-4147-A177-3AD203B41FA5}">
                      <a16:colId xmlns:a16="http://schemas.microsoft.com/office/drawing/2014/main" val="3552386048"/>
                    </a:ext>
                  </a:extLst>
                </a:gridCol>
              </a:tblGrid>
              <a:tr h="633012">
                <a:tc gridSpan="4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Tipos de variables</a:t>
                      </a:r>
                      <a:endParaRPr lang="es-MX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180" marR="186180" marT="93090" marB="9309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830291"/>
                  </a:ext>
                </a:extLst>
              </a:tr>
              <a:tr h="46622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Inglés</a:t>
                      </a:r>
                      <a:endParaRPr lang="es-MX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94" marR="19394" marT="19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Español</a:t>
                      </a:r>
                      <a:endParaRPr lang="es-MX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94" marR="19394" marT="19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Ejemplo</a:t>
                      </a:r>
                      <a:endParaRPr lang="es-MX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94" marR="19394" marT="19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Observación</a:t>
                      </a:r>
                      <a:endParaRPr lang="es-MX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94" marR="19394" marT="19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087569"/>
                  </a:ext>
                </a:extLst>
              </a:tr>
              <a:tr h="46622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  <a:endParaRPr lang="es-MX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94" marR="19394" marT="19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Entero</a:t>
                      </a:r>
                      <a:endParaRPr lang="es-MX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94" marR="19394" marT="19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s-MX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94" marR="19394" marT="19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Número entero</a:t>
                      </a:r>
                      <a:endParaRPr lang="es-MX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94" marR="19394" marT="19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000765"/>
                  </a:ext>
                </a:extLst>
              </a:tr>
              <a:tr h="83858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  <a:endParaRPr lang="es-MX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94" marR="19394" marT="19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punto flotante</a:t>
                      </a:r>
                      <a:endParaRPr lang="es-MX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94" marR="19394" marT="19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3.1416</a:t>
                      </a:r>
                      <a:endParaRPr lang="es-MX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94" marR="19394" marT="19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Número con parte fraccionaria</a:t>
                      </a:r>
                      <a:endParaRPr lang="es-MX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94" marR="19394" marT="19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802038"/>
                  </a:ext>
                </a:extLst>
              </a:tr>
              <a:tr h="46622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  <a:endParaRPr lang="es-MX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94" marR="19394" marT="19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Cadena</a:t>
                      </a:r>
                      <a:endParaRPr lang="es-MX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94" marR="19394" marT="19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"disponible"</a:t>
                      </a:r>
                      <a:endParaRPr lang="es-MX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94" marR="19394" marT="19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Carácter o cadena</a:t>
                      </a:r>
                      <a:endParaRPr lang="es-MX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94" marR="19394" marT="19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477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85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A20398-84E3-CC43-9C9B-6487AEBD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Tipos de errores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9DEFF54-E048-8046-A545-3EEFB6924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963943"/>
              </p:ext>
            </p:extLst>
          </p:nvPr>
        </p:nvGraphicFramePr>
        <p:xfrm>
          <a:off x="1051413" y="2112579"/>
          <a:ext cx="10113117" cy="4192806"/>
        </p:xfrm>
        <a:graphic>
          <a:graphicData uri="http://schemas.openxmlformats.org/drawingml/2006/table">
            <a:tbl>
              <a:tblPr/>
              <a:tblGrid>
                <a:gridCol w="2092653">
                  <a:extLst>
                    <a:ext uri="{9D8B030D-6E8A-4147-A177-3AD203B41FA5}">
                      <a16:colId xmlns:a16="http://schemas.microsoft.com/office/drawing/2014/main" val="280637164"/>
                    </a:ext>
                  </a:extLst>
                </a:gridCol>
                <a:gridCol w="4345762">
                  <a:extLst>
                    <a:ext uri="{9D8B030D-6E8A-4147-A177-3AD203B41FA5}">
                      <a16:colId xmlns:a16="http://schemas.microsoft.com/office/drawing/2014/main" val="2561771828"/>
                    </a:ext>
                  </a:extLst>
                </a:gridCol>
                <a:gridCol w="3674702">
                  <a:extLst>
                    <a:ext uri="{9D8B030D-6E8A-4147-A177-3AD203B41FA5}">
                      <a16:colId xmlns:a16="http://schemas.microsoft.com/office/drawing/2014/main" val="2553770603"/>
                    </a:ext>
                  </a:extLst>
                </a:gridCol>
              </a:tblGrid>
              <a:tr h="734191">
                <a:tc gridSpan="3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Tipos de errores</a:t>
                      </a:r>
                      <a:endParaRPr lang="es-MX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5938" marR="215938" marT="107969" marB="10796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732204"/>
                  </a:ext>
                </a:extLst>
              </a:tr>
              <a:tr h="54074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Nombre</a:t>
                      </a:r>
                      <a:endParaRPr lang="es-MX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94" marR="22494" marT="22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Ejemplo</a:t>
                      </a:r>
                      <a:endParaRPr lang="es-MX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94" marR="22494" marT="22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Observación</a:t>
                      </a:r>
                      <a:endParaRPr lang="es-MX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94" marR="22494" marT="22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432561"/>
                  </a:ext>
                </a:extLst>
              </a:tr>
              <a:tr h="97262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Syntax Error</a:t>
                      </a:r>
                      <a:endParaRPr lang="es-MX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94" marR="22494" marT="22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+ 8 )</a:t>
                      </a:r>
                      <a:endParaRPr lang="es-MX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94" marR="22494" marT="22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 de sintaxis del lenguaje</a:t>
                      </a:r>
                      <a:endParaRPr lang="es-MX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94" marR="22494" marT="22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61557"/>
                  </a:ext>
                </a:extLst>
              </a:tr>
              <a:tr h="97262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Runtime Error</a:t>
                      </a:r>
                      <a:endParaRPr lang="es-MX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94" marR="22494" marT="22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94" marR="22494" marT="22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 en tiempo de ejecución</a:t>
                      </a:r>
                      <a:endParaRPr lang="es-MX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94" marR="22494" marT="22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853513"/>
                  </a:ext>
                </a:extLst>
              </a:tr>
              <a:tr h="97262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Semantic Error</a:t>
                      </a:r>
                      <a:endParaRPr lang="es-MX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94" marR="22494" marT="22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Resultado positivo, en lugar de cero.</a:t>
                      </a:r>
                      <a:endParaRPr lang="es-MX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94" marR="22494" marT="22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Resultado no esperado</a:t>
                      </a:r>
                      <a:endParaRPr lang="es-MX" sz="4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94" marR="22494" marT="22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36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39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59262-FB05-C145-99B7-7ECDDD0B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Sintaxis en Python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736E305-029F-2C41-AFD9-5D5E29AD8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632014"/>
              </p:ext>
            </p:extLst>
          </p:nvPr>
        </p:nvGraphicFramePr>
        <p:xfrm>
          <a:off x="4777316" y="1003249"/>
          <a:ext cx="6780701" cy="4849180"/>
        </p:xfrm>
        <a:graphic>
          <a:graphicData uri="http://schemas.openxmlformats.org/drawingml/2006/table">
            <a:tbl>
              <a:tblPr firstRow="1" bandRow="1"/>
              <a:tblGrid>
                <a:gridCol w="1161801">
                  <a:extLst>
                    <a:ext uri="{9D8B030D-6E8A-4147-A177-3AD203B41FA5}">
                      <a16:colId xmlns:a16="http://schemas.microsoft.com/office/drawing/2014/main" val="3345990440"/>
                    </a:ext>
                  </a:extLst>
                </a:gridCol>
                <a:gridCol w="3366310">
                  <a:extLst>
                    <a:ext uri="{9D8B030D-6E8A-4147-A177-3AD203B41FA5}">
                      <a16:colId xmlns:a16="http://schemas.microsoft.com/office/drawing/2014/main" val="1600518537"/>
                    </a:ext>
                  </a:extLst>
                </a:gridCol>
                <a:gridCol w="2252590">
                  <a:extLst>
                    <a:ext uri="{9D8B030D-6E8A-4147-A177-3AD203B41FA5}">
                      <a16:colId xmlns:a16="http://schemas.microsoft.com/office/drawing/2014/main" val="859752192"/>
                    </a:ext>
                  </a:extLst>
                </a:gridCol>
              </a:tblGrid>
              <a:tr h="541756">
                <a:tc gridSpan="3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Sintaxis en Python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35" marR="167635" marT="83817" marB="8381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74426"/>
                  </a:ext>
                </a:extLst>
              </a:tr>
              <a:tr h="39158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Símbolo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Significado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Ejemplo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63979"/>
                  </a:ext>
                </a:extLst>
              </a:tr>
              <a:tr h="39158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comentario una línea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#comentario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177161"/>
                  </a:ext>
                </a:extLst>
              </a:tr>
              <a:tr h="39158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''' 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comentario varias líneas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''' comentario '''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371934"/>
                  </a:ext>
                </a:extLst>
              </a:tr>
              <a:tr h="39158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suma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+ 8 = 11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218285"/>
                  </a:ext>
                </a:extLst>
              </a:tr>
              <a:tr h="39158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resta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7 - 2 = 5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560402"/>
                  </a:ext>
                </a:extLst>
              </a:tr>
              <a:tr h="39158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multiplicación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* 8 = 32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683491"/>
                  </a:ext>
                </a:extLst>
              </a:tr>
              <a:tr h="39158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división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/ 2 = 12.0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666067"/>
                  </a:ext>
                </a:extLst>
              </a:tr>
              <a:tr h="39158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división entera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// 2 = 12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207266"/>
                  </a:ext>
                </a:extLst>
              </a:tr>
              <a:tr h="39158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exponenciación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2**5 = 32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050137"/>
                  </a:ext>
                </a:extLst>
              </a:tr>
              <a:tr h="39158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módulo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8%3 = 2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221323"/>
                  </a:ext>
                </a:extLst>
              </a:tr>
              <a:tr h="39158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escribir números separados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2_354_842</a:t>
                      </a:r>
                      <a:endParaRPr lang="es-MX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2" marR="17462" marT="17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163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79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659A0-5109-484A-929D-C4AC6E06F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Funciones más comunes en Python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E6CD4C5-3487-5F43-9C88-85DCDCAEB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203611"/>
              </p:ext>
            </p:extLst>
          </p:nvPr>
        </p:nvGraphicFramePr>
        <p:xfrm>
          <a:off x="838200" y="2439799"/>
          <a:ext cx="10515600" cy="3288756"/>
        </p:xfrm>
        <a:graphic>
          <a:graphicData uri="http://schemas.openxmlformats.org/drawingml/2006/table">
            <a:tbl>
              <a:tblPr firstRow="1" bandRow="1"/>
              <a:tblGrid>
                <a:gridCol w="2074298">
                  <a:extLst>
                    <a:ext uri="{9D8B030D-6E8A-4147-A177-3AD203B41FA5}">
                      <a16:colId xmlns:a16="http://schemas.microsoft.com/office/drawing/2014/main" val="192529872"/>
                    </a:ext>
                  </a:extLst>
                </a:gridCol>
                <a:gridCol w="5136421">
                  <a:extLst>
                    <a:ext uri="{9D8B030D-6E8A-4147-A177-3AD203B41FA5}">
                      <a16:colId xmlns:a16="http://schemas.microsoft.com/office/drawing/2014/main" val="2045375994"/>
                    </a:ext>
                  </a:extLst>
                </a:gridCol>
                <a:gridCol w="3304881">
                  <a:extLst>
                    <a:ext uri="{9D8B030D-6E8A-4147-A177-3AD203B41FA5}">
                      <a16:colId xmlns:a16="http://schemas.microsoft.com/office/drawing/2014/main" val="844549882"/>
                    </a:ext>
                  </a:extLst>
                </a:gridCol>
              </a:tblGrid>
              <a:tr h="619872">
                <a:tc gridSpan="3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Funciones en Python</a:t>
                      </a:r>
                      <a:endParaRPr lang="es-MX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5415" marR="195415" marT="97707" marB="9770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89007"/>
                  </a:ext>
                </a:extLst>
              </a:tr>
              <a:tr h="44481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Función</a:t>
                      </a:r>
                      <a:endParaRPr lang="es-MX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56" marR="20356" marT="203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Significado</a:t>
                      </a:r>
                      <a:endParaRPr lang="es-MX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56" marR="20356" marT="203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Ejemplo</a:t>
                      </a:r>
                      <a:endParaRPr lang="es-MX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56" marR="20356" marT="203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92160"/>
                  </a:ext>
                </a:extLst>
              </a:tr>
              <a:tr h="44481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print()</a:t>
                      </a:r>
                      <a:endParaRPr lang="es-MX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56" marR="20356" marT="203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imprime en consola un resultado</a:t>
                      </a:r>
                      <a:endParaRPr lang="es-MX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56" marR="20356" marT="203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print("hola") = hola</a:t>
                      </a:r>
                      <a:endParaRPr lang="es-MX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56" marR="20356" marT="203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064878"/>
                  </a:ext>
                </a:extLst>
              </a:tr>
              <a:tr h="44481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type()</a:t>
                      </a:r>
                      <a:endParaRPr lang="es-MX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56" marR="20356" marT="203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muestra el tipo de una variable</a:t>
                      </a:r>
                      <a:endParaRPr lang="es-MX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56" marR="20356" marT="203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type(14)='int'</a:t>
                      </a:r>
                      <a:endParaRPr lang="es-MX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56" marR="20356" marT="203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52378"/>
                  </a:ext>
                </a:extLst>
              </a:tr>
              <a:tr h="44481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int()</a:t>
                      </a:r>
                      <a:endParaRPr lang="es-MX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56" marR="20356" marT="203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conversión una variable a entero</a:t>
                      </a:r>
                      <a:endParaRPr lang="es-MX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56" marR="20356" marT="203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int(3.999) = 3</a:t>
                      </a:r>
                      <a:endParaRPr lang="es-MX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56" marR="20356" marT="203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472387"/>
                  </a:ext>
                </a:extLst>
              </a:tr>
              <a:tr h="44481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float()</a:t>
                      </a:r>
                      <a:endParaRPr lang="es-MX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56" marR="20356" marT="203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conversion una variable a float</a:t>
                      </a:r>
                      <a:endParaRPr lang="es-MX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56" marR="20356" marT="203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float(3) = 3.0</a:t>
                      </a:r>
                      <a:endParaRPr lang="es-MX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56" marR="20356" marT="203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175162"/>
                  </a:ext>
                </a:extLst>
              </a:tr>
              <a:tr h="44481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str()</a:t>
                      </a:r>
                      <a:endParaRPr lang="es-MX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56" marR="20356" marT="203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conversion una variable a str</a:t>
                      </a:r>
                      <a:endParaRPr lang="es-MX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56" marR="20356" marT="203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str(3) = '3'</a:t>
                      </a:r>
                      <a:endParaRPr lang="es-MX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56" marR="20356" marT="203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812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59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B51F94-5DB3-EE46-AE13-68EBCFD5D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93461"/>
            <a:ext cx="10905066" cy="447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5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B204B31-E79E-8741-9063-AF9B1C97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FUNCIONES</a:t>
            </a:r>
          </a:p>
        </p:txBody>
      </p:sp>
      <p:pic>
        <p:nvPicPr>
          <p:cNvPr id="4" name="Picture 2" descr="Función (matemática) - Wikipedia, la enciclopedia libre">
            <a:extLst>
              <a:ext uri="{FF2B5EF4-FFF2-40B4-BE49-F238E27FC236}">
                <a16:creationId xmlns:a16="http://schemas.microsoft.com/office/drawing/2014/main" id="{058E73BF-17BE-7745-9031-4FF133747C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" r="-1" b="-1"/>
          <a:stretch/>
        </p:blipFill>
        <p:spPr bwMode="auto">
          <a:xfrm>
            <a:off x="6971004" y="743798"/>
            <a:ext cx="3845873" cy="536264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1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A94C4-C9EA-B644-9323-FC465797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53" y="214866"/>
            <a:ext cx="10967977" cy="1325563"/>
          </a:xfrm>
        </p:spPr>
        <p:txBody>
          <a:bodyPr>
            <a:normAutofit/>
          </a:bodyPr>
          <a:lstStyle/>
          <a:p>
            <a:r>
              <a:rPr lang="es-MX" dirty="0"/>
              <a:t>Nombre, argumento y resultado de una función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080DE8-DF96-CA4C-9C39-276E60FD1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/>
              <a:t>Math.pow(2,5) = 32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EEC0262-BC59-4745-9587-261A82EF6712}"/>
              </a:ext>
            </a:extLst>
          </p:cNvPr>
          <p:cNvSpPr txBox="1"/>
          <p:nvPr/>
        </p:nvSpPr>
        <p:spPr>
          <a:xfrm>
            <a:off x="838200" y="4540650"/>
            <a:ext cx="3340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rgbClr val="0070C0"/>
                </a:solidFill>
              </a:rPr>
              <a:t>Nombre de la función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D51E24F-AD76-564D-9B9E-B49ECD20F0D2}"/>
              </a:ext>
            </a:extLst>
          </p:cNvPr>
          <p:cNvSpPr txBox="1"/>
          <p:nvPr/>
        </p:nvSpPr>
        <p:spPr>
          <a:xfrm>
            <a:off x="4823541" y="3473623"/>
            <a:ext cx="3133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rgbClr val="FFC000"/>
                </a:solidFill>
              </a:rPr>
              <a:t>Argumentos de la función</a:t>
            </a:r>
          </a:p>
        </p:txBody>
      </p:sp>
      <p:sp>
        <p:nvSpPr>
          <p:cNvPr id="12" name="Flecha derecha 11">
            <a:extLst>
              <a:ext uri="{FF2B5EF4-FFF2-40B4-BE49-F238E27FC236}">
                <a16:creationId xmlns:a16="http://schemas.microsoft.com/office/drawing/2014/main" id="{752BE19E-7BA6-7844-A5D6-1F5F06D26AA6}"/>
              </a:ext>
            </a:extLst>
          </p:cNvPr>
          <p:cNvSpPr/>
          <p:nvPr/>
        </p:nvSpPr>
        <p:spPr>
          <a:xfrm>
            <a:off x="4847237" y="1917577"/>
            <a:ext cx="1899188" cy="30094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derecha 12">
            <a:extLst>
              <a:ext uri="{FF2B5EF4-FFF2-40B4-BE49-F238E27FC236}">
                <a16:creationId xmlns:a16="http://schemas.microsoft.com/office/drawing/2014/main" id="{432E17AD-6B1D-E343-B134-B4F8F0A21816}"/>
              </a:ext>
            </a:extLst>
          </p:cNvPr>
          <p:cNvSpPr/>
          <p:nvPr/>
        </p:nvSpPr>
        <p:spPr>
          <a:xfrm rot="5400000">
            <a:off x="1143979" y="3231740"/>
            <a:ext cx="1562582" cy="300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lecha derecha 13">
            <a:extLst>
              <a:ext uri="{FF2B5EF4-FFF2-40B4-BE49-F238E27FC236}">
                <a16:creationId xmlns:a16="http://schemas.microsoft.com/office/drawing/2014/main" id="{5E9D1B30-CF20-9E41-881C-9223D5991EE7}"/>
              </a:ext>
            </a:extLst>
          </p:cNvPr>
          <p:cNvSpPr/>
          <p:nvPr/>
        </p:nvSpPr>
        <p:spPr>
          <a:xfrm rot="1929360">
            <a:off x="3056670" y="2823035"/>
            <a:ext cx="2054114" cy="30094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CEB959B-7420-3C41-BAF4-61D5F1294CDB}"/>
              </a:ext>
            </a:extLst>
          </p:cNvPr>
          <p:cNvSpPr txBox="1"/>
          <p:nvPr/>
        </p:nvSpPr>
        <p:spPr>
          <a:xfrm>
            <a:off x="6849163" y="1453393"/>
            <a:ext cx="345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rgbClr val="00B050"/>
                </a:solidFill>
              </a:rPr>
              <a:t>Resultado de la función</a:t>
            </a:r>
          </a:p>
        </p:txBody>
      </p:sp>
    </p:spTree>
    <p:extLst>
      <p:ext uri="{BB962C8B-B14F-4D97-AF65-F5344CB8AC3E}">
        <p14:creationId xmlns:p14="http://schemas.microsoft.com/office/powerpoint/2010/main" val="104003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E3304-55B1-3D40-980F-8B6A467A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Creación de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3FEBB4-AC3A-6744-B575-09864F411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>
                <a:solidFill>
                  <a:srgbClr val="FF0000"/>
                </a:solidFill>
                <a:latin typeface="Chalkboard" panose="03050602040202020205" pitchFamily="66" charset="77"/>
              </a:rPr>
              <a:t>def nombre_de_la_funcion(*argumentos_opcionales*):</a:t>
            </a:r>
          </a:p>
          <a:p>
            <a:pPr marL="457200" lvl="1" indent="0">
              <a:buNone/>
            </a:pPr>
            <a:r>
              <a:rPr lang="es-MX" dirty="0">
                <a:solidFill>
                  <a:srgbClr val="FF0000"/>
                </a:solidFill>
                <a:latin typeface="Chalkboard" panose="03050602040202020205" pitchFamily="66" charset="77"/>
              </a:rPr>
              <a:t>#Código de la función</a:t>
            </a:r>
          </a:p>
          <a:p>
            <a:pPr marL="457200" lvl="1" indent="0">
              <a:buNone/>
            </a:pPr>
            <a:r>
              <a:rPr lang="es-MX" dirty="0">
                <a:solidFill>
                  <a:srgbClr val="FF0000"/>
                </a:solidFill>
                <a:latin typeface="Chalkboard" panose="03050602040202020205" pitchFamily="66" charset="77"/>
              </a:rPr>
              <a:t>#return o print</a:t>
            </a:r>
          </a:p>
          <a:p>
            <a:endParaRPr lang="es-MX" sz="2400" dirty="0"/>
          </a:p>
          <a:p>
            <a:pPr marL="457200" lvl="1" indent="0">
              <a:buNone/>
            </a:pPr>
            <a:r>
              <a:rPr lang="es-MX" dirty="0"/>
              <a:t>Ejemplo: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def distanciaEntreDosPuntos(x1,y1,x2,y2):</a:t>
            </a:r>
          </a:p>
          <a:p>
            <a:pPr marL="0" indent="0">
              <a:buNone/>
            </a:pPr>
            <a:r>
              <a:rPr lang="es-MX" sz="2400" dirty="0">
                <a:latin typeface="Chalkboard" panose="03050602040202020205" pitchFamily="66" charset="77"/>
              </a:rPr>
              <a:t>	distancia = sqrt(pow(x2-x1,2) + pow(y2-y1,2))</a:t>
            </a:r>
          </a:p>
          <a:p>
            <a:pPr marL="0" indent="0">
              <a:buNone/>
            </a:pPr>
            <a:r>
              <a:rPr lang="es-MX" sz="2400" dirty="0">
                <a:latin typeface="Chalkboard" panose="03050602040202020205" pitchFamily="66" charset="77"/>
              </a:rPr>
              <a:t>	print(distancia)</a:t>
            </a:r>
          </a:p>
        </p:txBody>
      </p:sp>
    </p:spTree>
    <p:extLst>
      <p:ext uri="{BB962C8B-B14F-4D97-AF65-F5344CB8AC3E}">
        <p14:creationId xmlns:p14="http://schemas.microsoft.com/office/powerpoint/2010/main" val="2378472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356</Words>
  <Application>Microsoft Macintosh PowerPoint</Application>
  <PresentationFormat>Panorámica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Chalkboard</vt:lpstr>
      <vt:lpstr>Tema de Office</vt:lpstr>
      <vt:lpstr>Resúmenes</vt:lpstr>
      <vt:lpstr>Tipos de variables</vt:lpstr>
      <vt:lpstr>Tipos de errores</vt:lpstr>
      <vt:lpstr>Sintaxis en Python</vt:lpstr>
      <vt:lpstr>Funciones más comunes en Python</vt:lpstr>
      <vt:lpstr>Presentación de PowerPoint</vt:lpstr>
      <vt:lpstr>FUNCIONES</vt:lpstr>
      <vt:lpstr>Nombre, argumento y resultado de una función</vt:lpstr>
      <vt:lpstr>Creación de funciones</vt:lpstr>
      <vt:lpstr>Llamando a una función</vt:lpstr>
      <vt:lpstr>Matrices</vt:lpstr>
      <vt:lpstr>Comandos útiles en Jupyter</vt:lpstr>
      <vt:lpstr>Presentación de PowerPoint</vt:lpstr>
      <vt:lpstr>Ciclos y recursión </vt:lpstr>
      <vt:lpstr>Diferencias entre ciclos y recursión.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Resúmenes</dc:title>
  <dc:creator>Juan Carlos Ramirez Cabrera</dc:creator>
  <cp:lastModifiedBy>Juan Carlos Ramirez Cabrera</cp:lastModifiedBy>
  <cp:revision>6</cp:revision>
  <dcterms:created xsi:type="dcterms:W3CDTF">2021-09-29T03:28:10Z</dcterms:created>
  <dcterms:modified xsi:type="dcterms:W3CDTF">2021-10-18T22:50:01Z</dcterms:modified>
</cp:coreProperties>
</file>