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7"/>
    <p:restoredTop sz="97872"/>
  </p:normalViewPr>
  <p:slideViewPr>
    <p:cSldViewPr snapToGrid="0" snapToObjects="1">
      <p:cViewPr varScale="1">
        <p:scale>
          <a:sx n="227" d="100"/>
          <a:sy n="227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5C42A-FC4E-BC4B-A5FC-05F4CC0F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33A0C-F314-714C-B3A1-B56C6D1B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173B-FF83-934A-BDED-158B75BD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FCEC5-C886-EC4E-92CD-F431A1B2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3B4AE4-BD7A-7442-89B2-155BFC63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9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9EA1-53D9-0E49-ACB2-B495BDDB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ADD3C8-CABF-AF46-BA5C-F7CD1163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B700C-3907-D641-84A3-D0CD9A91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76F88-E212-B64E-8493-DF6F65DB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A18F5-224E-4A4A-92F3-6C29FE54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6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E64D06-007B-7042-A4BC-F9B14860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8A875E-08E5-9E40-AB92-D6462E3CB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B327C-E79E-934F-AD28-E1D46AB5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B04FD-2F2E-6744-BCF2-BE2FEB0A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9A9E9-9DD5-FF4B-B9FB-F6D85404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1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DCA9-3B0D-8547-9688-FD9066E5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8624-C1BA-AB46-9308-6C1ADD27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20AD3-A65D-534D-8DEA-FB453F9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7630A-7A0F-1044-AA83-C7F68794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B136C-806C-2F4D-87C6-34904131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4CD0-139F-0143-A761-3E91F15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8F035-7D13-7E41-AF83-C9DEE06D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09992-FC06-A14E-AB9C-B2085B6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B4B2D-3DE1-8344-A0E7-5D78A8AF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B2BF7-F867-DB42-A840-DFDB705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3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0B602-EBA1-7140-85F0-861900F0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DA01E-38CC-1949-8DE6-B07ED3E3D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95E216-BA61-734A-B623-70D1B5C6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DEB236-4337-8E4F-94E6-A9B8FC1E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38303-9B37-B342-B867-64205498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6C8D4C-33A8-D844-ACBC-955B6B44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64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1848F-D738-A04A-A619-21DB548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4299A-D79F-F243-8FE7-712EFB11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4EB7F6-0839-1348-BA41-790687B8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6EB733-082E-774E-A91A-F3DEDF439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2AA82-1EC6-A043-9B2C-0C95653E6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43DE97-DC46-0944-97D5-46C40B1D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C568A4-95AF-6C42-A4B4-8FFAE4F2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4C44B9-31FB-4C47-898A-84E1F7F0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08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EBAB-7C2F-CE4E-948D-D0F0F9E9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F57500-17D8-BE4B-B4F3-EEDC31EA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94A36C-3AEB-7046-BF89-D2908505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F770DE-3077-3A4A-8783-E2D63CD1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2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4A4EC9-261C-EA4E-82C0-CAC72BCA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D9387C-E325-934A-8DA4-0C242F02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A261BC-6D45-5F40-BEFC-BC59A588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0934-8A81-0D47-B2C0-63026D89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63690-9268-D641-9E10-790518D7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B8600-62B2-F945-B634-14048A02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4C4885-27BE-B045-AFCF-29FDDBEB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AFAF1-C85F-3347-B4CE-2528330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95B0AF-DF14-CA4B-8D64-CE52F1E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06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D7B26-4F86-8D48-8E09-ABECAE4F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8306F8-0E96-044B-B0F7-2966B3DA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F97240-C716-D64F-8ACC-583B4738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6BE84-0609-A145-87A5-659DF52D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BAF56-F959-734D-A183-408CF626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B2B40-B0A9-064A-97EB-E34565DD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59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01583C-3180-744C-868D-66DD04DD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8A02A9-DC1E-D64B-B66C-E4DCA2D0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ECED4-3234-0942-8C72-DF7521DD6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1B3A-D101-5240-BCCF-6EE2EED0C63D}" type="datetimeFigureOut">
              <a:rPr lang="es-MX" smtClean="0"/>
              <a:t>20/01/22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4D2FC-6015-7F49-8024-6136E177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72E62-DCB2-064F-8E44-946FB2FE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D1A5-1089-BF4F-89E9-DE3CDDA524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8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FA7C4-61DD-5642-83BD-251F664F2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Variables, expresiones y sentencias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B8EB1-3534-4947-B8AA-05D1F9C6E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1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4BA70-361F-434B-BBA8-C80C2334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y sentencias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32EC8-E7B5-7647-AC9E-20FC4C3E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</a:t>
            </a:r>
            <a:r>
              <a:rPr lang="es-MX" b="1" dirty="0"/>
              <a:t>expresion</a:t>
            </a:r>
            <a:r>
              <a:rPr lang="es-MX" dirty="0"/>
              <a:t> es una combinación de valores, variables y operadores. </a:t>
            </a:r>
          </a:p>
          <a:p>
            <a:r>
              <a:rPr lang="es-MX" dirty="0"/>
              <a:t>Ejemplos: 13, a, a * 3</a:t>
            </a:r>
          </a:p>
          <a:p>
            <a:r>
              <a:rPr lang="es-MX" dirty="0"/>
              <a:t>Una </a:t>
            </a:r>
            <a:r>
              <a:rPr lang="es-MX" b="1" dirty="0"/>
              <a:t>sentencia</a:t>
            </a:r>
            <a:r>
              <a:rPr lang="es-MX" dirty="0"/>
              <a:t> es una porción de código que Python puede ejecutar.</a:t>
            </a:r>
          </a:p>
          <a:p>
            <a:r>
              <a:rPr lang="es-MX" dirty="0"/>
              <a:t>Ejemplos: a = 3, print(2).</a:t>
            </a:r>
          </a:p>
          <a:p>
            <a:r>
              <a:rPr lang="es-MX" dirty="0"/>
              <a:t>La diferencia entre una expresión y una sentencia es que la expresión tiene un valor y el otro no.</a:t>
            </a:r>
          </a:p>
        </p:txBody>
      </p:sp>
    </p:spTree>
    <p:extLst>
      <p:ext uri="{BB962C8B-B14F-4D97-AF65-F5344CB8AC3E}">
        <p14:creationId xmlns:p14="http://schemas.microsoft.com/office/powerpoint/2010/main" val="144843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7F23-5650-C64B-8A63-DA4D2400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Orden de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B2A45-0C59-3F45-A241-A426E532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más de un operador aparece en una expresión, el order de evaluación depende de las reglas de precedencia. Python sigue las reglas convencionales de las matemáticas: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Paréntesis.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Exponenciación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Multiplicación y división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Suma y resta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192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4F6C-91F5-EE4E-B82C-1BF57C56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Paréntesis y exponenciación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A8462-7AB5-3847-8FF3-3EC77E7C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Paréntesis tiene la mayor precedencia y se puede uitilizar para forzar a una expresión para ser evaluada como quieras. </a:t>
            </a:r>
          </a:p>
          <a:p>
            <a:pPr lvl="1"/>
            <a:r>
              <a:rPr lang="es-MX" dirty="0"/>
              <a:t>Ejemplo: (2 + 3) * 4 ≠ 2 + 3 * 4</a:t>
            </a:r>
          </a:p>
          <a:p>
            <a:pPr lvl="1"/>
            <a:r>
              <a:rPr lang="es-MX" dirty="0"/>
              <a:t>También se puede utilizar paréntesis para hacer que la expresión sea más fácil de leer:  (celcius * 9/5) + 32</a:t>
            </a:r>
          </a:p>
          <a:p>
            <a:r>
              <a:rPr lang="es-MX" dirty="0"/>
              <a:t>Exponenciación tiene la siguiente precedencia. Por lo tanto, 3**2 + 1 = 10 y 2 ** 5 - 8 = 24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407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ECD4-2E77-2640-903C-A7359FA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Multiplicación, división, suma y resta.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36C36-8CA3-5249-91B2-04A777F1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multiplicación y división siguen en el orden de precedencia y tiene prioridad sobre la suma y la resta. </a:t>
            </a:r>
          </a:p>
          <a:p>
            <a:r>
              <a:rPr lang="es-MX" dirty="0"/>
              <a:t>La suma y la respta tienen el mismo orden de precedencia.</a:t>
            </a:r>
          </a:p>
          <a:p>
            <a:pPr lvl="1"/>
            <a:r>
              <a:rPr lang="es-MX" dirty="0"/>
              <a:t>Ejemplos:</a:t>
            </a:r>
          </a:p>
          <a:p>
            <a:pPr lvl="2"/>
            <a:r>
              <a:rPr lang="es-MX" dirty="0"/>
              <a:t>3*4+2 = 14</a:t>
            </a:r>
          </a:p>
          <a:p>
            <a:pPr lvl="2"/>
            <a:r>
              <a:rPr lang="es-MX" dirty="0"/>
              <a:t>8 / 4 - 2 = 0</a:t>
            </a:r>
          </a:p>
          <a:p>
            <a:pPr lvl="2"/>
            <a:r>
              <a:rPr lang="es-MX" dirty="0"/>
              <a:t>2 + 4 – 8 + 5 = 3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20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ED07-77BA-384A-ABB2-1AE824D8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en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0B27E-D8FE-DF49-87FD-26B8CF4E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Concatenación</a:t>
            </a:r>
            <a:r>
              <a:rPr lang="es-MX" dirty="0"/>
              <a:t>. El operador + no suma dos cadenas, sino que “concatena” dos cadenas. Es decir, une dos cadenas.</a:t>
            </a:r>
          </a:p>
          <a:p>
            <a:pPr lvl="1"/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s = “hola”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s2 = “mundo”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s3 = s + s2 </a:t>
            </a:r>
            <a:r>
              <a:rPr lang="es-MX" dirty="0">
                <a:latin typeface="Chalkboard" panose="03050602040202020205" pitchFamily="66" charset="77"/>
                <a:sym typeface="Wingdings" pitchFamily="2" charset="2"/>
              </a:rPr>
              <a:t> “holamundo”</a:t>
            </a:r>
            <a:r>
              <a:rPr lang="es-MX" dirty="0">
                <a:latin typeface="Chalkboard" panose="03050602040202020205" pitchFamily="66" charset="77"/>
              </a:rPr>
              <a:t> </a:t>
            </a:r>
          </a:p>
          <a:p>
            <a:r>
              <a:rPr lang="es-MX" b="1" dirty="0"/>
              <a:t>Repetición</a:t>
            </a:r>
            <a:r>
              <a:rPr lang="es-MX" dirty="0"/>
              <a:t>. El operador * no multiplica a las cadenas, sino que realiza una operación de repetición sobre la cadena.</a:t>
            </a:r>
          </a:p>
          <a:p>
            <a:pPr lvl="1"/>
            <a:r>
              <a:rPr lang="es-MX" dirty="0"/>
              <a:t>Ejemplo: “hola”*3 </a:t>
            </a:r>
            <a:r>
              <a:rPr lang="es-MX" dirty="0">
                <a:sym typeface="Wingdings" pitchFamily="2" charset="2"/>
              </a:rPr>
              <a:t> holaholahola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23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FB453-7B8F-CC40-B57C-F8EE34E2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6D0AB-A638-C245-BB26-B193FE38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buena práctica añadir notas o comentarios a nuestro código para explicar qué está haciendo nuestro programa.</a:t>
            </a:r>
          </a:p>
          <a:p>
            <a:r>
              <a:rPr lang="es-MX" dirty="0"/>
              <a:t>Un comentario en Python inicia con el símbolo “#”</a:t>
            </a:r>
          </a:p>
          <a:p>
            <a:r>
              <a:rPr lang="es-MX" dirty="0"/>
              <a:t>Un comentario de varias líneas se hace con 3 apóstrofes de apertura y 3 para cerrar (‘’’)</a:t>
            </a:r>
          </a:p>
          <a:p>
            <a:pPr lvl="1"/>
            <a:r>
              <a:rPr lang="es-MX" dirty="0"/>
              <a:t>Ejemplo:</a:t>
            </a:r>
          </a:p>
          <a:p>
            <a:pPr marL="914400" lvl="2" indent="0">
              <a:buNone/>
            </a:pPr>
            <a:r>
              <a:rPr lang="es-MX" dirty="0">
                <a:latin typeface="Chalkboard" panose="03050602040202020205" pitchFamily="66" charset="77"/>
              </a:rPr>
              <a:t># Este es un comentario</a:t>
            </a:r>
          </a:p>
          <a:p>
            <a:pPr marL="914400" lvl="2" indent="0">
              <a:buNone/>
            </a:pPr>
            <a:r>
              <a:rPr lang="es-MX" dirty="0">
                <a:latin typeface="Chalkboard" panose="03050602040202020205" pitchFamily="66" charset="77"/>
              </a:rPr>
              <a:t>‘’’</a:t>
            </a:r>
          </a:p>
          <a:p>
            <a:pPr marL="1371600" lvl="3" indent="0">
              <a:buNone/>
            </a:pPr>
            <a:r>
              <a:rPr lang="es-MX" dirty="0">
                <a:latin typeface="Chalkboard" panose="03050602040202020205" pitchFamily="66" charset="77"/>
              </a:rPr>
              <a:t>Línea 1</a:t>
            </a:r>
          </a:p>
          <a:p>
            <a:pPr marL="1371600" lvl="3" indent="0">
              <a:buNone/>
            </a:pPr>
            <a:r>
              <a:rPr lang="es-MX" dirty="0">
                <a:latin typeface="Chalkboard" panose="03050602040202020205" pitchFamily="66" charset="77"/>
              </a:rPr>
              <a:t>Linea 2</a:t>
            </a:r>
          </a:p>
          <a:p>
            <a:pPr marL="914400" lvl="2" indent="0">
              <a:buNone/>
            </a:pPr>
            <a:r>
              <a:rPr lang="es-MX" dirty="0">
                <a:latin typeface="Chalkboard" panose="03050602040202020205" pitchFamily="66" charset="77"/>
              </a:rPr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15219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898FA-9895-E840-A782-D5D1B33F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FDDF1-E9DF-2D43-91EC-025CE64A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b="1" dirty="0"/>
              <a:t>valor </a:t>
            </a:r>
            <a:r>
              <a:rPr lang="es-MX" dirty="0"/>
              <a:t>es una de las cosas básicas con las que trabaja un programa como una letra o un número.</a:t>
            </a:r>
          </a:p>
          <a:p>
            <a:r>
              <a:rPr lang="es-MX" dirty="0"/>
              <a:t>Por ejemplo: 2, “Hola, mundo”, 14.7.</a:t>
            </a:r>
          </a:p>
        </p:txBody>
      </p:sp>
    </p:spTree>
    <p:extLst>
      <p:ext uri="{BB962C8B-B14F-4D97-AF65-F5344CB8AC3E}">
        <p14:creationId xmlns:p14="http://schemas.microsoft.com/office/powerpoint/2010/main" val="13748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E0F7F-C1B9-4B4D-92BD-C7D1F51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4B587-7AC8-8B4C-B621-885E1C68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s-MX" b="1" dirty="0"/>
              <a:t>Entero</a:t>
            </a:r>
            <a:r>
              <a:rPr lang="es-MX" dirty="0"/>
              <a:t>: Un tipo de valor que representa números enteros.</a:t>
            </a:r>
          </a:p>
          <a:p>
            <a:r>
              <a:rPr lang="es-MX" b="1" dirty="0"/>
              <a:t>De punto flotante </a:t>
            </a:r>
            <a:r>
              <a:rPr lang="es-MX" dirty="0"/>
              <a:t>(“floating-point”): Un tipo de valor que representa números con su parte fraccionaria.</a:t>
            </a:r>
          </a:p>
          <a:p>
            <a:r>
              <a:rPr lang="es-MX" b="1" dirty="0"/>
              <a:t>Cadenas</a:t>
            </a:r>
            <a:r>
              <a:rPr lang="es-MX" dirty="0"/>
              <a:t> (”String”): Tipo de valor que representa una secuencia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34024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BBEF1-6C85-C442-ACC4-30FBB17A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Conocer tipo de una variable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A5181-6CDC-4F44-B38A-CF956CBC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&gt;&gt;&gt; type &lt;valor&gt;</a:t>
            </a:r>
          </a:p>
          <a:p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/>
              <a:t>&gt;&gt;&gt; type (‘Hola, mundo”)</a:t>
            </a:r>
          </a:p>
          <a:p>
            <a:pPr marL="457200" lvl="1" indent="0">
              <a:buNone/>
            </a:pPr>
            <a:r>
              <a:rPr lang="es-MX" dirty="0"/>
              <a:t>&gt;&gt;&gt; type (13.4)</a:t>
            </a:r>
          </a:p>
          <a:p>
            <a:pPr marL="457200" lvl="1" indent="0">
              <a:buNone/>
            </a:pPr>
            <a:r>
              <a:rPr lang="es-MX" dirty="0"/>
              <a:t>&gt;&gt;&gt; type (17)</a:t>
            </a:r>
          </a:p>
        </p:txBody>
      </p:sp>
    </p:spTree>
    <p:extLst>
      <p:ext uri="{BB962C8B-B14F-4D97-AF65-F5344CB8AC3E}">
        <p14:creationId xmlns:p14="http://schemas.microsoft.com/office/powerpoint/2010/main" val="27878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85BDC-07D3-8B40-BB4C-B88F8112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de números muy grandes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51FB6-D21F-E045-9490-58BB4344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Python, si queremos escribir números muy grandes podríamos pensar en separar los números con comas (2,354,200). Sin embargo, esto no nos dará el resultado que queremos.</a:t>
            </a:r>
          </a:p>
          <a:p>
            <a:r>
              <a:rPr lang="es-MX" dirty="0"/>
              <a:t>Para realizar, podemos separarlos con guión bajo (“_”)</a:t>
            </a:r>
          </a:p>
        </p:txBody>
      </p:sp>
    </p:spTree>
    <p:extLst>
      <p:ext uri="{BB962C8B-B14F-4D97-AF65-F5344CB8AC3E}">
        <p14:creationId xmlns:p14="http://schemas.microsoft.com/office/powerpoint/2010/main" val="7942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B9938-C0B7-7C41-8908-1545F6D0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0A694-FB9C-D54C-A646-4AD0AE23D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asignación se refiere a la creación de una nueva variable y darle cierto valor.</a:t>
            </a:r>
          </a:p>
          <a:p>
            <a:r>
              <a:rPr lang="es-MX" dirty="0"/>
              <a:t>Ejemplo: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Chalkboard" panose="03050602040202020205" pitchFamily="66" charset="77"/>
              </a:rPr>
              <a:t>saludo = “Bienvenido a clases”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Chalkboard" panose="03050602040202020205" pitchFamily="66" charset="77"/>
              </a:rPr>
              <a:t>n = 14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latin typeface="Chalkboard" panose="03050602040202020205" pitchFamily="66" charset="77"/>
              </a:rPr>
              <a:t>division = 14.7</a:t>
            </a:r>
          </a:p>
        </p:txBody>
      </p:sp>
    </p:spTree>
    <p:extLst>
      <p:ext uri="{BB962C8B-B14F-4D97-AF65-F5344CB8AC3E}">
        <p14:creationId xmlns:p14="http://schemas.microsoft.com/office/powerpoint/2010/main" val="4218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AE299-84C9-F741-9EE4-44956129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Nombres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EFA04-20CB-6744-886F-A0C11EFC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recomendable utilizar variables que tengan un significado para la acción que estamos realizando.</a:t>
            </a:r>
          </a:p>
          <a:p>
            <a:r>
              <a:rPr lang="es-MX" dirty="0"/>
              <a:t>Los nombres de las variables pueden ser tan largos como se desee, pueden contener números y letras, pero deben </a:t>
            </a:r>
            <a:r>
              <a:rPr lang="es-MX" b="1" dirty="0"/>
              <a:t>comenzar con una letra.</a:t>
            </a:r>
          </a:p>
          <a:p>
            <a:r>
              <a:rPr lang="es-MX" dirty="0"/>
              <a:t>Ejemplos de un mal nombre de una variable: a, b, xy, 123, xy#.</a:t>
            </a:r>
          </a:p>
          <a:p>
            <a:r>
              <a:rPr lang="es-MX" dirty="0"/>
              <a:t>Ejemplos de un buen nombre de una variable: sumaTotal, promedio, numbreUsuario, tipo_de_coche etc.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36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96E29F-5FFF-3C4E-B00E-B44080EA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MX" sz="4800"/>
              <a:t>Palabras reservadas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C8273-F33D-C849-BAB0-2E7C2919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s-MX" sz="2200" dirty="0"/>
              <a:t>En Python existen palabras reservadas del lenguaje, las cuales no pueden ser utilizadas como variables.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289ED4-8443-D64E-AA65-6FA845EF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46326"/>
            <a:ext cx="10917936" cy="38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D8735-E1C2-9D4B-989F-FC1F996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y operandos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CEDFB-1425-AE4A-9005-21F13515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Símbolos especiales que representan cálculos tales como suma, resta, multiplicación, división, etc. </a:t>
            </a:r>
          </a:p>
          <a:p>
            <a:r>
              <a:rPr lang="es-ES" dirty="0"/>
              <a:t>Los valores a los que se aplica el operador se denominan operandos.</a:t>
            </a:r>
          </a:p>
          <a:p>
            <a:r>
              <a:rPr lang="es-ES" dirty="0"/>
              <a:t>Operadores</a:t>
            </a:r>
          </a:p>
          <a:p>
            <a:r>
              <a:rPr lang="es-MX" dirty="0"/>
              <a:t>+ Suma</a:t>
            </a:r>
          </a:p>
          <a:p>
            <a:r>
              <a:rPr lang="es-MX" dirty="0"/>
              <a:t>- Resta</a:t>
            </a:r>
          </a:p>
          <a:p>
            <a:r>
              <a:rPr lang="es-MX" dirty="0"/>
              <a:t>* Multiplicación</a:t>
            </a:r>
          </a:p>
          <a:p>
            <a:r>
              <a:rPr lang="es-MX" dirty="0"/>
              <a:t>/ División</a:t>
            </a:r>
          </a:p>
          <a:p>
            <a:r>
              <a:rPr lang="es-MX" dirty="0"/>
              <a:t>// Disivión entera</a:t>
            </a:r>
          </a:p>
          <a:p>
            <a:r>
              <a:rPr lang="es-MX" dirty="0"/>
              <a:t>% Modulo</a:t>
            </a:r>
          </a:p>
          <a:p>
            <a:r>
              <a:rPr lang="es-MX" dirty="0"/>
              <a:t>** Exponenciación</a:t>
            </a:r>
          </a:p>
        </p:txBody>
      </p:sp>
    </p:spTree>
    <p:extLst>
      <p:ext uri="{BB962C8B-B14F-4D97-AF65-F5344CB8AC3E}">
        <p14:creationId xmlns:p14="http://schemas.microsoft.com/office/powerpoint/2010/main" val="3698235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744</Words>
  <Application>Microsoft Macintosh PowerPoint</Application>
  <PresentationFormat>Panorámica</PresentationFormat>
  <Paragraphs>83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Chalkboard</vt:lpstr>
      <vt:lpstr>Tema de Office</vt:lpstr>
      <vt:lpstr>Variables, expresiones y sentencias</vt:lpstr>
      <vt:lpstr>Valores y tipos</vt:lpstr>
      <vt:lpstr>Tipos de variables</vt:lpstr>
      <vt:lpstr>Conocer tipo de una variable en Python</vt:lpstr>
      <vt:lpstr>Sintaxis de números muy grandes</vt:lpstr>
      <vt:lpstr>Asignación de variables</vt:lpstr>
      <vt:lpstr>Nombres de variables</vt:lpstr>
      <vt:lpstr>Palabras reservadas</vt:lpstr>
      <vt:lpstr>Operadores y operandos</vt:lpstr>
      <vt:lpstr>Expresiones y sentencias</vt:lpstr>
      <vt:lpstr>Orden de operaciones</vt:lpstr>
      <vt:lpstr>Paréntesis y exponenciación</vt:lpstr>
      <vt:lpstr>Multiplicación, división, suma y resta.</vt:lpstr>
      <vt:lpstr>Operaciones en cadenas</vt:lpstr>
      <vt:lpstr>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expresiones y sentencias</dc:title>
  <dc:creator>Juan Carlos Ramirez Cabrera</dc:creator>
  <cp:lastModifiedBy>Juan Carlos Ramirez Cabrera</cp:lastModifiedBy>
  <cp:revision>2</cp:revision>
  <dcterms:created xsi:type="dcterms:W3CDTF">2021-09-27T16:02:29Z</dcterms:created>
  <dcterms:modified xsi:type="dcterms:W3CDTF">2022-01-22T01:02:55Z</dcterms:modified>
</cp:coreProperties>
</file>