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74" r:id="rId15"/>
    <p:sldId id="277" r:id="rId16"/>
    <p:sldId id="275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8"/>
    <p:restoredTop sz="94681"/>
  </p:normalViewPr>
  <p:slideViewPr>
    <p:cSldViewPr snapToGrid="0" snapToObjects="1">
      <p:cViewPr varScale="1">
        <p:scale>
          <a:sx n="215" d="100"/>
          <a:sy n="215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21B02-1F0B-4243-B4B3-CE1A3E972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DBBB6-A8B9-3E4A-B5D9-81B18B83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E5386-CB2B-EA49-934F-DB2E4293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E8D2A-77DA-0B41-82D7-B38E51AA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197A9-A7E3-CA43-BFAC-7DEEC672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4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C3F68-E5A8-2D4B-99EE-C0734D52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120D2F-4457-B44A-A094-AD286C53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B0574-F321-4947-8634-D80AE1FC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8BA3F-526F-E147-A855-C9B326EB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9D6FD-7CC2-ED42-B8F0-3B88D184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8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52E9AF-4268-5E45-B22A-C0EA08129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777812-866E-5845-92F1-BDF84169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1F5B0-C69A-6948-A9AC-F381713E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BAE86-701A-6F49-B174-0815506A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E7A5-4065-AB46-93C3-4639B1CF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95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DEEC7-8EFB-344B-98E6-CA011514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4A175-8FA4-BD49-85A3-7F16CAAB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AB3F6-1513-7D48-86F0-217F8A54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B3C81-2AB2-BD43-BE8C-22C43A39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CADB0-E0B2-FB42-B945-4B245411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1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50011-B26E-9E4B-9CC9-74FAAFF2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EBFB83-4BEC-8F4F-B3DE-35A32293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9BD82-D7DD-8647-8F29-B4320A6C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CBFC5-3DDE-5941-974D-B5101905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A0127-847A-3D43-86FA-012B392A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3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A3B1F-7055-FA40-98B2-E37F8E7B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70CCB-C3BF-E048-A1CC-FFEED2F2A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600B56-2D99-D445-A962-DF6FB43E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3E604-76F5-084F-A5A0-7F777F9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5931-8F69-2B4F-AB60-D00A5859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62802-DB98-E44C-A8EF-F33E6146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46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9081C-EB6B-F240-8ED8-9A98F74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5E1D7D-BA65-3F48-A4CB-0AD30FCFC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305CA-4600-F341-A35C-42EB8E19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7CBD1D-8F7F-0F4D-945A-0914B7402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83E43D-5FA6-694F-9313-7C3CABDB6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B26175-CF99-4C4F-8E80-C196A9A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F9BE99-E373-E047-A73A-B46FA03B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600E8A-B1BD-784F-8EBA-659AF2DC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9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60678-22FC-4B43-BD34-D6BC8E64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2F386B-21A2-714A-A466-98FD1AC7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2E2928-F16F-574F-B21A-04F77DB4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CE7917-5ABE-FC49-8A32-3E7ED327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F35E6A-DAD0-F242-9479-0E96576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1A348B-1802-2A4D-9D1F-67F703E3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7876D7-DD1F-C443-B725-9183B36F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14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A3B76-33E7-454C-B264-2DAD243F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57F35-AC85-454A-8131-EC15D967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6CD4AC-CF66-6441-875B-C73671C4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5E28ED-FD3D-BB41-B318-E933D806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D53F12-0158-D44F-82D6-92088AD5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4ACF8-D8F8-6B49-8D45-E56D086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34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BA3E7-0663-034A-86C2-9B346C3B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993383-3C3C-B84D-A157-9C1B1FD95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D420EF-D97D-7043-B413-79545C4B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B6890-4E1E-4540-94CD-D80B317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240466-7F72-7D4C-AE5B-08B4D3DE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0DB8F-2765-1745-B394-5108ADB6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9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B3F37-C178-B24D-8B57-40D8B10E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6067B-7BCF-C34F-A5EA-8AB6C24D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B5B2A-5B2D-F344-8D21-6163C49ED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23E3-F412-A541-9FD9-D0D99F783CB9}" type="datetimeFigureOut">
              <a:rPr lang="es-MX" smtClean="0"/>
              <a:t>04/04/22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69B1C-C46E-BD4E-BC3E-655330B10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F39BB-8A7F-C14B-82DC-10CCE135E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EC92-1079-044E-8B23-7547A9661D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14F3-0CA6-5644-B940-425FD5789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9AB3F-02DA-3F4A-B180-02FAB8FAE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79C63C-0513-644F-A3F3-06DD792995ED}"/>
              </a:ext>
            </a:extLst>
          </p:cNvPr>
          <p:cNvSpPr txBox="1"/>
          <p:nvPr/>
        </p:nvSpPr>
        <p:spPr>
          <a:xfrm>
            <a:off x="1549730" y="6121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35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EC28F-7E01-6B4D-8BEB-EA363BB4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3.6 Creando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3903F-87DC-F145-8804-CE9C9BE7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Para definir una nueva función, se tiene que seguir la siguiente sintaxis: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sz="2400" dirty="0">
                <a:solidFill>
                  <a:srgbClr val="FF0000"/>
                </a:solidFill>
                <a:latin typeface="Chalkboard" panose="03050602040202020205" pitchFamily="66" charset="77"/>
              </a:rPr>
              <a:t>def nombre_de_la_funcion(*argumentos_opcionales*):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#Código de la función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#return o print</a:t>
            </a:r>
          </a:p>
          <a:p>
            <a:pPr marL="457200" lvl="1" indent="0">
              <a:buNone/>
            </a:pPr>
            <a:endParaRPr lang="es-MX" dirty="0">
              <a:latin typeface="Chalkboard" panose="03050602040202020205" pitchFamily="66" charset="77"/>
            </a:endParaRP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def celcius_a_fahrenheit(gradosCelsius):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	fahrenheit = (9/5 * gradosCelisus) + 32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	return (fahrenheit)</a:t>
            </a:r>
          </a:p>
          <a:p>
            <a:pPr marL="457200" lvl="1" indent="0">
              <a:buNone/>
            </a:pPr>
            <a:endParaRPr lang="es-MX" dirty="0">
              <a:latin typeface="Chalkboard" panose="03050602040202020205" pitchFamily="66" charset="77"/>
            </a:endParaRPr>
          </a:p>
          <a:p>
            <a:pPr marL="457200" lvl="1" indent="0">
              <a:buNone/>
            </a:pPr>
            <a:endParaRPr lang="es-MX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136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F7DE0-953A-DC46-A39B-3E15DD61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3.7. Llamando a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98333-AE6F-C340-90C1-4FF95701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Para ”llamar” a una función debes escribir el nombre de la función sin la palabra reservada “def” y con la cantidad exacta de argumentos solicitados.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nombre_de_la_funcion(*argumento(s)*)</a:t>
            </a:r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celcius_a_fahrenheit(38)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84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E89A5-1CB3-224C-974F-89EF0011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3.7.1 Llamando a funciones dentro de otra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47D54-9CAE-8B41-8652-196C742C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vez que has creado una función, puedes ”llamar” a la función desde otra función.</a:t>
            </a:r>
          </a:p>
          <a:p>
            <a:endParaRPr lang="es-MX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def imprimir_temperatura():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celsiusTijuana = 28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print(celcius_a_fahrenheit(celsiusTijuana))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959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2CC5-A123-7B4A-A80D-17B9C667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3.8 Variables y parámetros locales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17CC5-82F3-0849-986C-703629E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creamos una función, las variables creadas y los parámetros utilizados son </a:t>
            </a:r>
            <a:r>
              <a:rPr lang="es-MX" b="1" dirty="0"/>
              <a:t>locales. </a:t>
            </a:r>
            <a:r>
              <a:rPr lang="es-MX" dirty="0"/>
              <a:t>Es decir, sólo existen dentro de la función.</a:t>
            </a:r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def concatenar_strings(str1, str2):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	str3 = str1 + str2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	print(str)	</a:t>
            </a:r>
          </a:p>
          <a:p>
            <a:pPr marL="457200" lvl="1" indent="0">
              <a:buNone/>
            </a:pPr>
            <a:endParaRPr lang="es-MX" b="1" dirty="0">
              <a:latin typeface="Chalkboard" panose="03050602040202020205" pitchFamily="66" charset="77"/>
            </a:endParaRPr>
          </a:p>
          <a:p>
            <a:pPr marL="457200" lvl="1" indent="0">
              <a:buNone/>
            </a:pPr>
            <a:endParaRPr lang="es-MX" b="1" dirty="0">
              <a:latin typeface="Chalkboard" panose="03050602040202020205" pitchFamily="66" charset="77"/>
            </a:endParaRPr>
          </a:p>
          <a:p>
            <a:pPr marL="457200" lvl="1" indent="0">
              <a:buNone/>
            </a:pPr>
            <a:r>
              <a:rPr lang="es-MX" dirty="0"/>
              <a:t>¿Qué pasa si intentamos utilizar la variable str3?</a:t>
            </a:r>
            <a:r>
              <a:rPr lang="es-MX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686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107DB-8B7B-8E47-9E1C-6B8E4C1E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3.9 Funciones nulas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CEE77-50E2-3C47-A25D-80CEDA8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Algunas funciones devuelven valores y podríamos utilizarlos y asignarlos a una variable. Por ejemplo, </a:t>
            </a:r>
          </a:p>
          <a:p>
            <a:pPr marL="0" indent="0" algn="just">
              <a:buNone/>
            </a:pPr>
            <a:r>
              <a:rPr lang="es-MX" dirty="0"/>
              <a:t>	</a:t>
            </a:r>
            <a:r>
              <a:rPr lang="es-MX" dirty="0">
                <a:latin typeface="Chalkboard" panose="03050602040202020205" pitchFamily="66" charset="77"/>
              </a:rPr>
              <a:t>x = math.cos(π/2).</a:t>
            </a:r>
          </a:p>
          <a:p>
            <a:pPr algn="just"/>
            <a:r>
              <a:rPr lang="es-MX" dirty="0"/>
              <a:t>Otras funciones no devuelven un valor en pantalla o tienen otro efecto, pero no regresan un valor. Y si queremos asignar el resultado a una variable, obtenemos un valor especial llamado </a:t>
            </a:r>
            <a:r>
              <a:rPr lang="es-MX" dirty="0">
                <a:latin typeface="Chalkboard" panose="03050602040202020205" pitchFamily="66" charset="77"/>
              </a:rPr>
              <a:t>‘None’</a:t>
            </a:r>
          </a:p>
          <a:p>
            <a:pPr marL="0" indent="0" algn="just">
              <a:buNone/>
            </a:pPr>
            <a:r>
              <a:rPr lang="es-MX" dirty="0">
                <a:latin typeface="Chalkboard" panose="03050602040202020205" pitchFamily="66" charset="77"/>
              </a:rPr>
              <a:t>	saludo = print_saludos(‘Juan’)</a:t>
            </a:r>
          </a:p>
          <a:p>
            <a:pPr marL="0" indent="0" algn="just">
              <a:buNone/>
            </a:pPr>
            <a:r>
              <a:rPr lang="es-MX" dirty="0">
                <a:latin typeface="Chalkboard" panose="03050602040202020205" pitchFamily="66" charset="77"/>
              </a:rPr>
              <a:t>	print(saludo)</a:t>
            </a:r>
          </a:p>
        </p:txBody>
      </p:sp>
    </p:spTree>
    <p:extLst>
      <p:ext uri="{BB962C8B-B14F-4D97-AF65-F5344CB8AC3E}">
        <p14:creationId xmlns:p14="http://schemas.microsoft.com/office/powerpoint/2010/main" val="172592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0AFFA-E8BC-1344-859B-10D0F6A3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3.10. ¿Por qué utilizar funciones?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5E243-A332-2F4E-B597-D1C63476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Cuando creamos una función, tenemos la posibilidad de </a:t>
            </a:r>
            <a:r>
              <a:rPr lang="es-MX" sz="2000" b="1" dirty="0"/>
              <a:t>agrupar</a:t>
            </a:r>
            <a:r>
              <a:rPr lang="es-MX" sz="2000" dirty="0"/>
              <a:t> varias instrucciones y ponerles un nombre, lo cual hace nuestro programa más fácil de leer, y de encontrar errores (”debug”)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Las funciones hacen el código más compacto al </a:t>
            </a:r>
            <a:r>
              <a:rPr lang="es-MX" sz="2000" b="1" dirty="0"/>
              <a:t>eleminar código repetitivo</a:t>
            </a:r>
            <a:r>
              <a:rPr lang="es-MX" sz="2000" dirty="0"/>
              <a:t>. Si quieres hacer cambios, sólo lo tendrías que hacer en una función.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Funciones bien diseñadas son muy útiles, pues una vez creadas, se pueden </a:t>
            </a:r>
            <a:r>
              <a:rPr lang="es-MX" sz="2000" b="1" dirty="0"/>
              <a:t>reutilizar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97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C4254-1A50-9549-AE3F-EAF0BB4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3.11 Importando con ‘from’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099E7-15EC-2B4C-A6DC-99DDC3FA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import math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 pi</a:t>
            </a:r>
          </a:p>
          <a:p>
            <a:endParaRPr lang="es-MX" dirty="0"/>
          </a:p>
          <a:p>
            <a:r>
              <a:rPr lang="es-MX" dirty="0"/>
              <a:t>Alternativa, podemos importar un objeto de un modulo como a continuación:</a:t>
            </a:r>
          </a:p>
          <a:p>
            <a:endParaRPr lang="es-MX" dirty="0"/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from math import pi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 pi</a:t>
            </a:r>
          </a:p>
          <a:p>
            <a:endParaRPr lang="es-MX" dirty="0">
              <a:latin typeface="Chalkboard" panose="03050602040202020205" pitchFamily="66" charset="77"/>
            </a:endParaRPr>
          </a:p>
          <a:p>
            <a:r>
              <a:rPr lang="es-MX" dirty="0"/>
              <a:t>Podemos utilizar el poder estrella para importar </a:t>
            </a:r>
            <a:r>
              <a:rPr lang="es-MX" b="1" dirty="0"/>
              <a:t>todo</a:t>
            </a:r>
            <a:r>
              <a:rPr lang="es-MX" dirty="0"/>
              <a:t> del modulo</a:t>
            </a:r>
          </a:p>
          <a:p>
            <a:endParaRPr lang="es-MX" dirty="0"/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from math import *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cos(pi)</a:t>
            </a:r>
          </a:p>
        </p:txBody>
      </p:sp>
    </p:spTree>
    <p:extLst>
      <p:ext uri="{BB962C8B-B14F-4D97-AF65-F5344CB8AC3E}">
        <p14:creationId xmlns:p14="http://schemas.microsoft.com/office/powerpoint/2010/main" val="196198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A94C4-C9EA-B644-9323-FC465797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214866"/>
            <a:ext cx="10967977" cy="1325563"/>
          </a:xfrm>
        </p:spPr>
        <p:txBody>
          <a:bodyPr>
            <a:normAutofit/>
          </a:bodyPr>
          <a:lstStyle/>
          <a:p>
            <a:r>
              <a:rPr lang="es-MX" dirty="0"/>
              <a:t>Nombre, argumento y resultado de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80DE8-DF96-CA4C-9C39-276E60FD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Math.pow(2,5) = 32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EC0262-BC59-4745-9587-261A82EF6712}"/>
              </a:ext>
            </a:extLst>
          </p:cNvPr>
          <p:cNvSpPr txBox="1"/>
          <p:nvPr/>
        </p:nvSpPr>
        <p:spPr>
          <a:xfrm>
            <a:off x="1810509" y="4001294"/>
            <a:ext cx="134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0070C0"/>
                </a:solidFill>
              </a:rPr>
              <a:t>Name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51E24F-AD76-564D-9B9E-B49ECD20F0D2}"/>
              </a:ext>
            </a:extLst>
          </p:cNvPr>
          <p:cNvSpPr txBox="1"/>
          <p:nvPr/>
        </p:nvSpPr>
        <p:spPr>
          <a:xfrm>
            <a:off x="5029056" y="3354963"/>
            <a:ext cx="222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FFC000"/>
                </a:solidFill>
              </a:rPr>
              <a:t>Arguments</a:t>
            </a:r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752BE19E-7BA6-7844-A5D6-1F5F06D26AA6}"/>
              </a:ext>
            </a:extLst>
          </p:cNvPr>
          <p:cNvSpPr/>
          <p:nvPr/>
        </p:nvSpPr>
        <p:spPr>
          <a:xfrm>
            <a:off x="4847237" y="1917577"/>
            <a:ext cx="1899188" cy="3009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432E17AD-6B1D-E343-B134-B4F8F0A21816}"/>
              </a:ext>
            </a:extLst>
          </p:cNvPr>
          <p:cNvSpPr/>
          <p:nvPr/>
        </p:nvSpPr>
        <p:spPr>
          <a:xfrm rot="5400000">
            <a:off x="1699679" y="3022033"/>
            <a:ext cx="1562582" cy="300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5E9D1B30-CF20-9E41-881C-9223D5991EE7}"/>
              </a:ext>
            </a:extLst>
          </p:cNvPr>
          <p:cNvSpPr/>
          <p:nvPr/>
        </p:nvSpPr>
        <p:spPr>
          <a:xfrm rot="1929360">
            <a:off x="3139797" y="2822806"/>
            <a:ext cx="2054114" cy="3009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CEB959B-7420-3C41-BAF4-61D5F1294CDB}"/>
              </a:ext>
            </a:extLst>
          </p:cNvPr>
          <p:cNvSpPr txBox="1"/>
          <p:nvPr/>
        </p:nvSpPr>
        <p:spPr>
          <a:xfrm>
            <a:off x="6861039" y="1744882"/>
            <a:ext cx="255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00B050"/>
                </a:solidFill>
              </a:rPr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104003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3304-55B1-3D40-980F-8B6A467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FEBB4-AC3A-6744-B575-09864F41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solidFill>
                  <a:srgbClr val="FF0000"/>
                </a:solidFill>
                <a:latin typeface="Chalkboard" panose="03050602040202020205" pitchFamily="66" charset="77"/>
              </a:rPr>
              <a:t>def nombre_de_la_funcion(*argumentos_opcionales*):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#Código de la función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#return o print</a:t>
            </a:r>
          </a:p>
          <a:p>
            <a:endParaRPr lang="es-MX" sz="2400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def distanciaEntreDosPuntos(x1,y1,x2,y2):</a:t>
            </a:r>
          </a:p>
          <a:p>
            <a:pPr marL="0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	distancia = sqrt(pow(x2-x1,2) + pow(y2-y1,2))</a:t>
            </a:r>
          </a:p>
          <a:p>
            <a:pPr marL="0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	print(distancia)</a:t>
            </a:r>
          </a:p>
        </p:txBody>
      </p:sp>
    </p:spTree>
    <p:extLst>
      <p:ext uri="{BB962C8B-B14F-4D97-AF65-F5344CB8AC3E}">
        <p14:creationId xmlns:p14="http://schemas.microsoft.com/office/powerpoint/2010/main" val="237847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31D4-F68D-1D4A-9A7F-253047A4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Llamando a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7D59A-84AC-D948-A038-FAE8B1C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400" dirty="0">
                <a:solidFill>
                  <a:srgbClr val="FF0000"/>
                </a:solidFill>
                <a:latin typeface="Chalkboard" panose="03050602040202020205" pitchFamily="66" charset="77"/>
              </a:rPr>
              <a:t>nombre_de_la_funcion(*argumentos_opcionales*)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distancia = DistanciaEntreDosPuntos(3,4,5,2)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print(distancia)</a:t>
            </a:r>
            <a:endParaRPr lang="es-MX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116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96B00-12A4-E044-A56E-7F6AB653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F2283-B4F0-A14B-B5FC-578E98A2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programación, se le llama </a:t>
            </a:r>
            <a:r>
              <a:rPr lang="es-MX" b="1" dirty="0"/>
              <a:t>función</a:t>
            </a:r>
            <a:r>
              <a:rPr lang="es-MX" dirty="0"/>
              <a:t> a la secuencia de instrucciones que ejecuta un programa.</a:t>
            </a:r>
          </a:p>
          <a:p>
            <a:pPr algn="just"/>
            <a:r>
              <a:rPr lang="es-MX" dirty="0"/>
              <a:t>Cuando defines una función, especificas el nombre de la función y la secuencia de instrucciones.</a:t>
            </a:r>
          </a:p>
          <a:p>
            <a:pPr algn="just"/>
            <a:r>
              <a:rPr lang="es-MX" dirty="0"/>
              <a:t>Posteriormente, puedes “llamar” a una función por su nombre.</a:t>
            </a:r>
          </a:p>
          <a:p>
            <a:pPr marL="457200" lvl="1" indent="0" algn="just">
              <a:buNone/>
            </a:pPr>
            <a:r>
              <a:rPr lang="es-MX" dirty="0"/>
              <a:t>Ejemplo:</a:t>
            </a:r>
          </a:p>
          <a:p>
            <a:pPr marL="914400" lvl="2" indent="0" algn="just">
              <a:buNone/>
            </a:pPr>
            <a:r>
              <a:rPr lang="es-MX" dirty="0">
                <a:latin typeface="Chalkboard" panose="03050602040202020205" pitchFamily="66" charset="77"/>
              </a:rPr>
              <a:t>type(32) </a:t>
            </a:r>
            <a:r>
              <a:rPr lang="es-MX" dirty="0">
                <a:latin typeface="Chalkboard" panose="03050602040202020205" pitchFamily="66" charset="77"/>
                <a:sym typeface="Wingdings" pitchFamily="2" charset="2"/>
              </a:rPr>
              <a:t> &lt;type ‘int’&gt;</a:t>
            </a:r>
          </a:p>
          <a:p>
            <a:pPr marL="914400" lvl="2" indent="0" algn="just">
              <a:buNone/>
            </a:pPr>
            <a:r>
              <a:rPr lang="es-MX" dirty="0">
                <a:latin typeface="Chalkboard" panose="03050602040202020205" pitchFamily="66" charset="77"/>
                <a:sym typeface="Wingdings" pitchFamily="2" charset="2"/>
              </a:rPr>
              <a:t>print(‘Hola’)  Hola</a:t>
            </a:r>
          </a:p>
          <a:p>
            <a:pPr marL="914400" lvl="2" indent="0" algn="just">
              <a:buNone/>
            </a:pPr>
            <a:endParaRPr lang="es-MX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942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933F-7E89-6D42-912F-2C0EC7D6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3.2 Nombre, argumento y resultado de una función.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EDEBF-490B-B747-9679-66B5DAF2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>
                <a:latin typeface="Chalkboard" panose="03050602040202020205" pitchFamily="66" charset="77"/>
              </a:rPr>
              <a:t>type(32) </a:t>
            </a:r>
            <a:r>
              <a:rPr lang="es-MX" dirty="0">
                <a:latin typeface="Chalkboard" panose="03050602040202020205" pitchFamily="66" charset="77"/>
                <a:sym typeface="Wingdings" pitchFamily="2" charset="2"/>
              </a:rPr>
              <a:t> &lt;type ‘int’&gt;</a:t>
            </a:r>
          </a:p>
          <a:p>
            <a:pPr marL="0" indent="0">
              <a:buNone/>
            </a:pPr>
            <a:endParaRPr lang="es-MX" dirty="0">
              <a:latin typeface="Chalkboard" panose="03050602040202020205" pitchFamily="66" charset="77"/>
              <a:sym typeface="Wingdings" pitchFamily="2" charset="2"/>
            </a:endParaRPr>
          </a:p>
          <a:p>
            <a:r>
              <a:rPr lang="es-MX" dirty="0"/>
              <a:t>Type es el </a:t>
            </a:r>
            <a:r>
              <a:rPr lang="es-MX" b="1" dirty="0"/>
              <a:t>nombre</a:t>
            </a:r>
            <a:r>
              <a:rPr lang="es-MX" dirty="0"/>
              <a:t> de la función.</a:t>
            </a:r>
          </a:p>
          <a:p>
            <a:r>
              <a:rPr lang="es-MX" dirty="0"/>
              <a:t>La expresión adentro del paréntesis se le llama </a:t>
            </a:r>
            <a:r>
              <a:rPr lang="es-MX" b="1" dirty="0"/>
              <a:t>argumento </a:t>
            </a:r>
            <a:r>
              <a:rPr lang="es-MX" dirty="0"/>
              <a:t>de la función.</a:t>
            </a:r>
          </a:p>
          <a:p>
            <a:r>
              <a:rPr lang="es-MX" b="1" dirty="0"/>
              <a:t>Resultado</a:t>
            </a:r>
            <a:r>
              <a:rPr lang="es-MX" dirty="0"/>
              <a:t> de la función es el tipo del argumento.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Pregunta: ¿Cuál es el nombre, argumento y resultado de la siguiente expresión?</a:t>
            </a:r>
          </a:p>
          <a:p>
            <a:pPr marL="0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print(“hola, mundo!”)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19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F9E7D-11CF-C541-9ED3-492209F9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3.3. Funciones de conversión de 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7A1B4-284F-474C-86B6-2BDA3DFE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Python provee funciones ya construidas que convierten cualquier valor de un tipo a otro.</a:t>
            </a:r>
          </a:p>
          <a:p>
            <a:r>
              <a:rPr lang="es-MX" b="1" dirty="0"/>
              <a:t>La función </a:t>
            </a:r>
            <a:r>
              <a:rPr lang="es-MX" b="1" dirty="0">
                <a:latin typeface="Chalkboard" panose="03050602040202020205" pitchFamily="66" charset="77"/>
              </a:rPr>
              <a:t>int()</a:t>
            </a:r>
            <a:r>
              <a:rPr lang="es-MX" b="1" dirty="0"/>
              <a:t> </a:t>
            </a:r>
            <a:r>
              <a:rPr lang="es-MX" dirty="0"/>
              <a:t>toma cualquier valor y lo convierte en entero, si puede, o se queja de lo contrario.</a:t>
            </a:r>
          </a:p>
          <a:p>
            <a:pPr marL="457200" lvl="1" indent="0">
              <a:buNone/>
            </a:pPr>
            <a:r>
              <a:rPr lang="es-MX" dirty="0"/>
              <a:t>Ejemplos: 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int(‘32’)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int(34.3)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int(3.9999)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int(‘Hello’)</a:t>
            </a:r>
          </a:p>
        </p:txBody>
      </p:sp>
    </p:spTree>
    <p:extLst>
      <p:ext uri="{BB962C8B-B14F-4D97-AF65-F5344CB8AC3E}">
        <p14:creationId xmlns:p14="http://schemas.microsoft.com/office/powerpoint/2010/main" val="59069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228DC-5206-224C-A125-E47186DC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3.3.1. Conversiones de tipo: float() y str()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D2A59-8914-4D45-9571-EDB3C685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latin typeface="Chalkboard" panose="03050602040202020205" pitchFamily="66" charset="77"/>
              </a:rPr>
              <a:t>float()</a:t>
            </a:r>
            <a:r>
              <a:rPr lang="es-MX" b="1" dirty="0"/>
              <a:t> </a:t>
            </a:r>
            <a:r>
              <a:rPr lang="es-MX" dirty="0"/>
              <a:t>convierte enteros y cadenas en números de punto flotante.</a:t>
            </a:r>
          </a:p>
          <a:p>
            <a:r>
              <a:rPr lang="es-MX" b="1" dirty="0">
                <a:latin typeface="Chalkboard" panose="03050602040202020205" pitchFamily="66" charset="77"/>
              </a:rPr>
              <a:t>str()</a:t>
            </a:r>
            <a:r>
              <a:rPr lang="es-MX" dirty="0"/>
              <a:t> convierte su argumento a cadena</a:t>
            </a:r>
          </a:p>
          <a:p>
            <a:pPr marL="0" indent="0">
              <a:buNone/>
            </a:pPr>
            <a:r>
              <a:rPr lang="es-MX" dirty="0"/>
              <a:t>	Ejemplos: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>
                <a:latin typeface="Chalkboard" panose="03050602040202020205" pitchFamily="66" charset="77"/>
              </a:rPr>
              <a:t>float(22)</a:t>
            </a:r>
          </a:p>
          <a:p>
            <a:pPr marL="0" indent="0">
              <a:buNone/>
            </a:pPr>
            <a:r>
              <a:rPr lang="es-MX" dirty="0">
                <a:latin typeface="Chalkboard" panose="03050602040202020205" pitchFamily="66" charset="77"/>
              </a:rPr>
              <a:t>	float(‘3.1416’)</a:t>
            </a:r>
          </a:p>
          <a:p>
            <a:pPr marL="0" indent="0">
              <a:buNone/>
            </a:pPr>
            <a:r>
              <a:rPr lang="es-MX" dirty="0">
                <a:latin typeface="Chalkboard" panose="03050602040202020205" pitchFamily="66" charset="77"/>
              </a:rPr>
              <a:t>	str(28)</a:t>
            </a:r>
          </a:p>
          <a:p>
            <a:pPr marL="0" indent="0">
              <a:buNone/>
            </a:pPr>
            <a:r>
              <a:rPr lang="es-MX" dirty="0">
                <a:latin typeface="Chalkboard" panose="03050602040202020205" pitchFamily="66" charset="77"/>
              </a:rPr>
              <a:t>	str(3.146)</a:t>
            </a:r>
          </a:p>
        </p:txBody>
      </p:sp>
    </p:spTree>
    <p:extLst>
      <p:ext uri="{BB962C8B-B14F-4D97-AF65-F5344CB8AC3E}">
        <p14:creationId xmlns:p14="http://schemas.microsoft.com/office/powerpoint/2010/main" val="228534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13219-8280-4D40-9AA3-8C6CB9F3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3.4. Funciones 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F8EAA-35B0-9B46-AE46-6513F276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Python tiene un módulo que provee la mayoria de las funciones matemáticas más comunes. Un </a:t>
            </a:r>
            <a:r>
              <a:rPr lang="es-MX" b="1" dirty="0"/>
              <a:t>módulo</a:t>
            </a:r>
            <a:r>
              <a:rPr lang="es-MX" dirty="0"/>
              <a:t> es un archivo que contiene una colection de funciones relacionadas.</a:t>
            </a:r>
          </a:p>
          <a:p>
            <a:pPr algn="just"/>
            <a:r>
              <a:rPr lang="es-MX" dirty="0"/>
              <a:t>Para acceder a una de las funciones, se tiene que especificar el nombre del módulo y el nombre de la función, separados por un punto. A este formato se le conoce como “</a:t>
            </a:r>
            <a:r>
              <a:rPr lang="es-MX" b="1" dirty="0"/>
              <a:t>dot notation</a:t>
            </a:r>
            <a:r>
              <a:rPr lang="es-MX" dirty="0"/>
              <a:t>”.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>
                <a:latin typeface="Chalkboard" panose="03050602040202020205" pitchFamily="66" charset="77"/>
              </a:rPr>
              <a:t>import math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grados = 135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radianes = math.pi * grados / 180</a:t>
            </a:r>
          </a:p>
        </p:txBody>
      </p:sp>
    </p:spTree>
    <p:extLst>
      <p:ext uri="{BB962C8B-B14F-4D97-AF65-F5344CB8AC3E}">
        <p14:creationId xmlns:p14="http://schemas.microsoft.com/office/powerpoint/2010/main" val="159327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DC837-9C16-F54B-A5E7-0B261C17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Funciones matemáticas en Python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AB45E93-63A0-594C-96AA-6DD22CFCF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38628"/>
              </p:ext>
            </p:extLst>
          </p:nvPr>
        </p:nvGraphicFramePr>
        <p:xfrm>
          <a:off x="744109" y="1675227"/>
          <a:ext cx="10703783" cy="4394203"/>
        </p:xfrm>
        <a:graphic>
          <a:graphicData uri="http://schemas.openxmlformats.org/drawingml/2006/table">
            <a:tbl>
              <a:tblPr firstRow="1" bandRow="1"/>
              <a:tblGrid>
                <a:gridCol w="2091082">
                  <a:extLst>
                    <a:ext uri="{9D8B030D-6E8A-4147-A177-3AD203B41FA5}">
                      <a16:colId xmlns:a16="http://schemas.microsoft.com/office/drawing/2014/main" val="1059348959"/>
                    </a:ext>
                  </a:extLst>
                </a:gridCol>
                <a:gridCol w="4771743">
                  <a:extLst>
                    <a:ext uri="{9D8B030D-6E8A-4147-A177-3AD203B41FA5}">
                      <a16:colId xmlns:a16="http://schemas.microsoft.com/office/drawing/2014/main" val="932172332"/>
                    </a:ext>
                  </a:extLst>
                </a:gridCol>
                <a:gridCol w="3840958">
                  <a:extLst>
                    <a:ext uri="{9D8B030D-6E8A-4147-A177-3AD203B41FA5}">
                      <a16:colId xmlns:a16="http://schemas.microsoft.com/office/drawing/2014/main" val="4236750270"/>
                    </a:ext>
                  </a:extLst>
                </a:gridCol>
              </a:tblGrid>
              <a:tr h="488378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Funciones en Python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8803" marR="148803" marT="74401" marB="7440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43028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Función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Significado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Ejemplo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38136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print()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imprime en consola un resultado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print("hola") = hola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75592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type()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muestra el tipo de una variable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type(14)='int'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50270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math.sin()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Calcular el seno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math.sin(</a:t>
                      </a:r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π/2) = 1</a:t>
                      </a:r>
                      <a:endParaRPr lang="el-GR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539900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math.cos()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Calcular el coseno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math.cos(</a:t>
                      </a:r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π) = -1</a:t>
                      </a:r>
                      <a:endParaRPr lang="el-GR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29248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math.pi()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</a:t>
                      </a:r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</a:t>
                      </a:r>
                      <a:endParaRPr lang="el-GR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math.pi = 3.14159…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834219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math.exp()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Euler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math.exp(1) = 2.7182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323630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math.log10()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Logaritmo base 10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math.log10(1000) = 3.0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7436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math.log()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Logaritmo natural o neperiano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math.log(1) = 0.0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72514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math.sqrt()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Raiz cuadrada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math.sqrt(64) = 8.0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37185"/>
                  </a:ext>
                </a:extLst>
              </a:tr>
              <a:tr h="3550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math.pow()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Exponenciación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math.pow(2,5) = 32.0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00" marR="15500" marT="155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24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9B78C-77C3-1043-9F87-6DCB43D2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</a:rPr>
              <a:t>3.4.1. Argumentos de una función.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5061D-A7AB-9149-977F-2C3266F2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5015373" cy="554604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Los argumentos de una función los podemos ver como los </a:t>
            </a:r>
            <a:r>
              <a:rPr lang="es-MX" sz="2000" b="1" dirty="0"/>
              <a:t>valores de entrada </a:t>
            </a:r>
            <a:r>
              <a:rPr lang="es-MX" sz="2000" dirty="0"/>
              <a:t>de una función en matemáticas.</a:t>
            </a:r>
          </a:p>
          <a:p>
            <a:pPr algn="just">
              <a:lnSpc>
                <a:spcPct val="150000"/>
              </a:lnSpc>
            </a:pPr>
            <a:r>
              <a:rPr lang="es-MX" sz="2000" dirty="0"/>
              <a:t>Una función puede tener cero, uno, dos o más argumentos y varía dependiendo la función.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MX" sz="2000" dirty="0"/>
              <a:t>       Ejemplos: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MX" sz="1600" dirty="0">
                <a:latin typeface="Chalkboard" panose="03050602040202020205" pitchFamily="66" charset="77"/>
              </a:rPr>
              <a:t>math.pi #(cero agumentos)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MX" sz="1600" dirty="0">
                <a:latin typeface="Chalkboard" panose="03050602040202020205" pitchFamily="66" charset="77"/>
              </a:rPr>
              <a:t>math.exp(1) #(un argumento)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s-MX" sz="1600" dirty="0">
                <a:latin typeface="Chalkboard" panose="03050602040202020205" pitchFamily="66" charset="77"/>
              </a:rPr>
              <a:t>math.pow(2,5) #(dos argumentos)</a:t>
            </a:r>
          </a:p>
        </p:txBody>
      </p:sp>
      <p:pic>
        <p:nvPicPr>
          <p:cNvPr id="2050" name="Picture 2" descr="Función (matemática) - Wikipedia, la enciclopedia libre">
            <a:extLst>
              <a:ext uri="{FF2B5EF4-FFF2-40B4-BE49-F238E27FC236}">
                <a16:creationId xmlns:a16="http://schemas.microsoft.com/office/drawing/2014/main" id="{B07191D0-EBB9-C043-B7C3-2E14C16B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r="-1" b="-1"/>
          <a:stretch/>
        </p:blipFill>
        <p:spPr bwMode="auto">
          <a:xfrm>
            <a:off x="9909240" y="2067359"/>
            <a:ext cx="1967571" cy="27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3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0004A-0A9F-984F-A325-F056AD37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3.5 Composiciónes de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BE7B0-333B-D241-B4C8-FF9AFB11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En Python, podemos utilizar el resultado de una función como argumento de otra función y así hacer </a:t>
            </a:r>
            <a:r>
              <a:rPr lang="es-MX" b="1" dirty="0"/>
              <a:t>composición</a:t>
            </a:r>
            <a:r>
              <a:rPr lang="es-MX" dirty="0"/>
              <a:t> de funciones.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>
                <a:latin typeface="Chalkboard" panose="03050602040202020205" pitchFamily="66" charset="77"/>
              </a:rPr>
              <a:t>print(math.pi * grados / 180)</a:t>
            </a:r>
          </a:p>
          <a:p>
            <a:pPr marL="0" indent="0">
              <a:buNone/>
            </a:pPr>
            <a:endParaRPr lang="es-MX" dirty="0">
              <a:latin typeface="Chalkboard" panose="03050602040202020205" pitchFamily="66" charset="77"/>
            </a:endParaRPr>
          </a:p>
          <a:p>
            <a:r>
              <a:rPr lang="es-MX" dirty="0"/>
              <a:t>Inclusive pudes hacer composición de más de dos funciones.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	</a:t>
            </a:r>
            <a:r>
              <a:rPr lang="es-MX" dirty="0">
                <a:latin typeface="Chalkboard" panose="03050602040202020205" pitchFamily="66" charset="77"/>
              </a:rPr>
              <a:t>print(math.sin(math.pi / 2))</a:t>
            </a:r>
          </a:p>
          <a:p>
            <a:endParaRPr lang="es-MX" dirty="0">
              <a:latin typeface="Chalkboard" panose="03050602040202020205" pitchFamily="66" charset="77"/>
            </a:endParaRPr>
          </a:p>
          <a:p>
            <a:r>
              <a:rPr lang="es-MX" dirty="0"/>
              <a:t>¿Cuántos argumentos tiene la función print?</a:t>
            </a:r>
          </a:p>
          <a:p>
            <a:r>
              <a:rPr lang="es-MX" dirty="0"/>
              <a:t>¿Y la función math.sin?</a:t>
            </a:r>
          </a:p>
        </p:txBody>
      </p:sp>
    </p:spTree>
    <p:extLst>
      <p:ext uri="{BB962C8B-B14F-4D97-AF65-F5344CB8AC3E}">
        <p14:creationId xmlns:p14="http://schemas.microsoft.com/office/powerpoint/2010/main" val="3611749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1201</Words>
  <Application>Microsoft Macintosh PowerPoint</Application>
  <PresentationFormat>Panorámica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Chalkboard</vt:lpstr>
      <vt:lpstr>Tema de Office</vt:lpstr>
      <vt:lpstr>Funciones</vt:lpstr>
      <vt:lpstr>3.1 Función</vt:lpstr>
      <vt:lpstr>3.2 Nombre, argumento y resultado de una función.</vt:lpstr>
      <vt:lpstr>3.3. Funciones de conversión de tipo</vt:lpstr>
      <vt:lpstr>3.3.1. Conversiones de tipo: float() y str()</vt:lpstr>
      <vt:lpstr>3.4. Funciones matemáticas</vt:lpstr>
      <vt:lpstr>Funciones matemáticas en Python</vt:lpstr>
      <vt:lpstr>3.4.1. Argumentos de una función.</vt:lpstr>
      <vt:lpstr>3.5 Composiciónes de funciones</vt:lpstr>
      <vt:lpstr>3.6 Creando funciones</vt:lpstr>
      <vt:lpstr>3.7. Llamando a una función</vt:lpstr>
      <vt:lpstr>3.7.1 Llamando a funciones dentro de otra función</vt:lpstr>
      <vt:lpstr>3.8 Variables y parámetros locales</vt:lpstr>
      <vt:lpstr>3.9 Funciones nulas</vt:lpstr>
      <vt:lpstr>3.10. ¿Por qué utilizar funciones?</vt:lpstr>
      <vt:lpstr>3.11 Importando con ‘from’</vt:lpstr>
      <vt:lpstr>Nombre, argumento y resultado de una función</vt:lpstr>
      <vt:lpstr>Creación de funciones</vt:lpstr>
      <vt:lpstr>Llamando a una función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Juan Carlos Ramirez Cabrera</dc:creator>
  <cp:lastModifiedBy>Juan Carlos Ramirez Cabrera</cp:lastModifiedBy>
  <cp:revision>14</cp:revision>
  <dcterms:created xsi:type="dcterms:W3CDTF">2021-09-29T03:36:58Z</dcterms:created>
  <dcterms:modified xsi:type="dcterms:W3CDTF">2022-04-04T22:59:23Z</dcterms:modified>
</cp:coreProperties>
</file>