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2" r:id="rId6"/>
    <p:sldId id="260" r:id="rId7"/>
    <p:sldId id="264" r:id="rId8"/>
    <p:sldId id="261" r:id="rId9"/>
    <p:sldId id="263" r:id="rId10"/>
    <p:sldId id="278" r:id="rId11"/>
    <p:sldId id="279" r:id="rId12"/>
    <p:sldId id="265" r:id="rId13"/>
    <p:sldId id="266" r:id="rId14"/>
    <p:sldId id="280" r:id="rId15"/>
    <p:sldId id="267" r:id="rId16"/>
    <p:sldId id="268" r:id="rId17"/>
    <p:sldId id="269" r:id="rId18"/>
    <p:sldId id="281" r:id="rId19"/>
    <p:sldId id="270" r:id="rId20"/>
    <p:sldId id="271" r:id="rId21"/>
    <p:sldId id="274" r:id="rId22"/>
    <p:sldId id="275" r:id="rId23"/>
    <p:sldId id="276" r:id="rId24"/>
    <p:sldId id="277" r:id="rId25"/>
    <p:sldId id="282" r:id="rId26"/>
    <p:sldId id="283" r:id="rId27"/>
    <p:sldId id="273" r:id="rId28"/>
    <p:sldId id="284" r:id="rId29"/>
    <p:sldId id="287" r:id="rId30"/>
    <p:sldId id="288" r:id="rId31"/>
    <p:sldId id="272" r:id="rId32"/>
    <p:sldId id="285" r:id="rId33"/>
    <p:sldId id="286" r:id="rId3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08"/>
    <p:restoredTop sz="94681"/>
  </p:normalViewPr>
  <p:slideViewPr>
    <p:cSldViewPr snapToGrid="0" snapToObjects="1">
      <p:cViewPr varScale="1">
        <p:scale>
          <a:sx n="77" d="100"/>
          <a:sy n="77" d="100"/>
        </p:scale>
        <p:origin x="216" y="3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DDE444-4A1F-C945-B0C6-FCAE74C5734B}" type="datetimeFigureOut">
              <a:rPr lang="es-MX" smtClean="0"/>
              <a:t>10/10/21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8CC1E5-A9F7-814F-9287-1B6DAB0655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3379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8CC1E5-A9F7-814F-9287-1B6DAB0655DA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6289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8CC1E5-A9F7-814F-9287-1B6DAB0655DA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6891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8CC1E5-A9F7-814F-9287-1B6DAB0655DA}" type="slidenum">
              <a:rPr lang="es-MX" smtClean="0"/>
              <a:t>27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7841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EDFC4D-5DAA-5942-981F-D62C3641E4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FF193A-DFC4-D54B-9D23-A09DC3BC0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E86FEE-D17E-C94F-B3D3-C7CB1C232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B74C-928A-A64B-91A5-A43E2ED1EE54}" type="datetimeFigureOut">
              <a:rPr lang="es-MX" smtClean="0"/>
              <a:t>10/10/21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1E46F0-B4AC-DD48-A08C-8FF0CEB3A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AEAF30-6801-B142-AC37-AFB0ACBB7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0746-8832-EB41-A0FB-113329130D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045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03EC84-E7E8-E44D-BFDF-EF9117946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8E7B140-6A5F-2240-8010-FEE7F3F3C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0A8AA1-C6B1-B94A-A610-07EC9C1CD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B74C-928A-A64B-91A5-A43E2ED1EE54}" type="datetimeFigureOut">
              <a:rPr lang="es-MX" smtClean="0"/>
              <a:t>10/10/21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2EEC0A-9321-EB4F-9E09-F931C2638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1121FC-1500-0749-BFEF-0B031606D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0746-8832-EB41-A0FB-113329130D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4382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6EA125E-63E6-4A45-AF8C-5E68B113A7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8E5BD34-E62C-A34B-97FD-CAB84CC1F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7BF593-42B3-084E-B573-1DEA270A5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B74C-928A-A64B-91A5-A43E2ED1EE54}" type="datetimeFigureOut">
              <a:rPr lang="es-MX" smtClean="0"/>
              <a:t>10/10/21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23B9CB-24B5-A64D-83C9-1A823D1DE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749A7F-9F49-B048-9427-074735F4A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0746-8832-EB41-A0FB-113329130D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5498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15D236-EA3B-9649-866E-320E357F5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3A94B8-9738-A84E-AF45-267DA03C8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02AA38-2D8E-054B-B909-E42B364D7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B74C-928A-A64B-91A5-A43E2ED1EE54}" type="datetimeFigureOut">
              <a:rPr lang="es-MX" smtClean="0"/>
              <a:t>10/10/21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DC057B-C6EA-EA43-8E84-5D50EF367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560D09-4618-C54F-9310-8F7CD995D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0746-8832-EB41-A0FB-113329130D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2048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E1C69-4D4E-DC47-8515-92A9FC2FB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A6392B-07B2-1B4A-9255-DDA952380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C57B60-8906-754F-BF8F-48DD88742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B74C-928A-A64B-91A5-A43E2ED1EE54}" type="datetimeFigureOut">
              <a:rPr lang="es-MX" smtClean="0"/>
              <a:t>10/10/21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E2A9FA-2596-1146-BA22-C9085F0AF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426CA0-3DB8-D442-8862-9C42835FC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0746-8832-EB41-A0FB-113329130D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1716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28E3B0-F886-EB4A-BEBE-747EC879B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E1AB89-F7C5-954E-A636-A28C9263CE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BE4385-852C-5F46-A534-F9EDBCF8F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F320E30-036F-9C42-B528-81AFF29D4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B74C-928A-A64B-91A5-A43E2ED1EE54}" type="datetimeFigureOut">
              <a:rPr lang="es-MX" smtClean="0"/>
              <a:t>10/10/21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8A1E008-5A3F-5B41-8860-A0E856604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FC90AFD-1474-524C-83DF-BDF8796F0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0746-8832-EB41-A0FB-113329130D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4129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DD47E3-6CFA-4E47-89C0-E6042079B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314B4C-BAEF-264D-BFE1-CFD72241A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D674B35-F15F-584A-915A-7DCEF7372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1148C96-4495-2041-AC35-F045F940B8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F662152-7ACA-1441-B73D-99ECBD62B0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64C4242-99CA-564B-A526-2A6204716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B74C-928A-A64B-91A5-A43E2ED1EE54}" type="datetimeFigureOut">
              <a:rPr lang="es-MX" smtClean="0"/>
              <a:t>10/10/21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4228E82-2038-EA42-BC19-D77302803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10269C0-7DF9-3D41-BF73-636A75C86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0746-8832-EB41-A0FB-113329130D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1645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176EC2-FF24-464A-A6A9-A4B434BA7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2CA5961-375B-A54B-8C8D-6BA3D3B60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B74C-928A-A64B-91A5-A43E2ED1EE54}" type="datetimeFigureOut">
              <a:rPr lang="es-MX" smtClean="0"/>
              <a:t>10/10/21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5738F6E-39A1-BF41-8F51-3425B3BF1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D3C539F-F304-534C-A795-F66D3F5EE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0746-8832-EB41-A0FB-113329130D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6267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8B8AA96-5C22-C14F-A72F-A671DD975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B74C-928A-A64B-91A5-A43E2ED1EE54}" type="datetimeFigureOut">
              <a:rPr lang="es-MX" smtClean="0"/>
              <a:t>10/10/21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E8F06E1-E07E-8A48-AA42-F82911CD4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E0203E-7E6A-0A41-9A2B-EDF360405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0746-8832-EB41-A0FB-113329130D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787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1AEE3B-6AA3-814C-92B7-4E5C2E81B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CEBE69-B2C1-EC45-9260-B415BFD31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9B17DE8-6A87-3245-AA0D-70D2C5821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E2A2529-0F71-694F-AB06-FA0B25648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B74C-928A-A64B-91A5-A43E2ED1EE54}" type="datetimeFigureOut">
              <a:rPr lang="es-MX" smtClean="0"/>
              <a:t>10/10/21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08DFDBD-0A86-9242-A2E7-0ABB95CF0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C4D67B-81BE-3F49-9AC9-0DB80E79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0746-8832-EB41-A0FB-113329130D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3720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3FC07-B1D2-0943-9F19-8D36E1667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9E640EA-101D-3D4A-9D87-49DD0B4219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A7F3788-4C34-294A-BD85-3355113BD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13B0A00-62EF-674D-BF11-D5F437A2C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B74C-928A-A64B-91A5-A43E2ED1EE54}" type="datetimeFigureOut">
              <a:rPr lang="es-MX" smtClean="0"/>
              <a:t>10/10/21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973F47-1873-9A4D-B1FA-A6B6C2A58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231FFB-0B8B-054F-915D-DB9A74EE6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0746-8832-EB41-A0FB-113329130D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3493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38C9831-0ADF-2847-9530-BA0B4B58F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F464AD-97C5-B649-98DF-E0DB67B17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BBFFF6-32BE-E94F-A9EF-FA59E138A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FB74C-928A-A64B-91A5-A43E2ED1EE54}" type="datetimeFigureOut">
              <a:rPr lang="es-MX" smtClean="0"/>
              <a:t>10/10/21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D35B97-35CE-C940-A0A5-4434696EF1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D4692F-EE59-C342-9DBE-1CFBA9295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D0746-8832-EB41-A0FB-113329130D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4429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úmeros de plástico de juguete">
            <a:extLst>
              <a:ext uri="{FF2B5EF4-FFF2-40B4-BE49-F238E27FC236}">
                <a16:creationId xmlns:a16="http://schemas.microsoft.com/office/drawing/2014/main" id="{8854B08F-E39C-44BB-9E4E-EC023F1F7B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10143" b="5588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51ED901-9509-3F42-911A-A2F6D880BA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1" y="2000404"/>
            <a:ext cx="8652938" cy="2857191"/>
          </a:xfrm>
        </p:spPr>
        <p:txBody>
          <a:bodyPr anchor="ctr">
            <a:normAutofit/>
          </a:bodyPr>
          <a:lstStyle/>
          <a:p>
            <a:r>
              <a:rPr lang="es-MX" sz="8000" dirty="0"/>
              <a:t>Álgebra de Matrices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26172111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F44690-93CF-3C45-BBFE-36B7676EA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s-MX" sz="4000">
                <a:solidFill>
                  <a:srgbClr val="FFFFFF"/>
                </a:solidFill>
              </a:rPr>
              <a:t>2.1. Suma de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DC29173-8576-A447-8798-E0427081F0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599" y="2318197"/>
                <a:ext cx="9724031" cy="3683358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es-MX" sz="2000"/>
                  <a:t>Sean </a:t>
                </a:r>
                <a14:m>
                  <m:oMath xmlns:m="http://schemas.openxmlformats.org/officeDocument/2006/math">
                    <m:r>
                      <a:rPr lang="es-MX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MX" sz="2000" i="1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MX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s-MX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s-MX" sz="2000"/>
                  <a:t> y </a:t>
                </a:r>
                <a14:m>
                  <m:oMath xmlns:m="http://schemas.openxmlformats.org/officeDocument/2006/math">
                    <m:r>
                      <a:rPr lang="es-MX" sz="20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MX" sz="2000" i="1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MX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s-MX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s-MX" sz="2000"/>
                  <a:t> matrices de orden de </a:t>
                </a:r>
                <a14:m>
                  <m:oMath xmlns:m="http://schemas.openxmlformats.org/officeDocument/2006/math">
                    <m:r>
                      <a:rPr lang="es-MX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MX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sz="2000" b="0" i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s-MX" sz="2000"/>
                  <a:t>El resultado 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000" b="0" i="0">
                        <a:latin typeface="Cambria Math" panose="02040503050406030204" pitchFamily="18" charset="0"/>
                      </a:rPr>
                      <m:t>C</m:t>
                    </m:r>
                    <m:r>
                      <a:rPr lang="es-ES" sz="2000" b="0" i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s-MX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sz="2000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2000" b="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MX" sz="2000"/>
                  <a:t>, donde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000" b="0" i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s-MX" sz="2000"/>
                  <a:t> es de orden </a:t>
                </a:r>
                <a14:m>
                  <m:oMath xmlns:m="http://schemas.openxmlformats.org/officeDocument/2006/math">
                    <m:r>
                      <a:rPr lang="es-MX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MX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MX" sz="2000"/>
                  <a:t> y tiene la siguiente forma:</a:t>
                </a:r>
              </a:p>
              <a:p>
                <a:pPr marL="0" indent="0">
                  <a:buNone/>
                </a:pPr>
                <a:endParaRPr lang="es-MX" sz="20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s-MX" sz="200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sz="2000" b="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s-ES" sz="2000" b="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b="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s-ES" sz="2000" b="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sz="2000" b="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s-ES" sz="2000" b="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b="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s-ES" sz="2000" b="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MX" sz="20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sz="2000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s-ES" sz="2000" b="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s-ES" sz="2000" b="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b="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s-ES" sz="2000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s-ES" sz="2000" b="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sz="2000" b="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s-ES" sz="2000" b="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b="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s-ES" sz="2000" b="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sz="2000" b="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s-ES" sz="2000" b="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b="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s-ES" sz="2000" b="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MX" sz="20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sz="2000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s-ES" sz="2000" b="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s-ES" sz="2000" b="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b="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s-ES" sz="2000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s-ES" sz="2000" b="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s-MX" sz="2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s-MX" sz="2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s-MX" sz="20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s-MX" sz="2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sz="2000" b="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s-ES" sz="2000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s-ES" sz="2000" b="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b="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s-ES" sz="2000" b="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s-ES" sz="2000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sz="2000" b="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s-ES" sz="2000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s-ES" sz="2000" b="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b="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s-ES" sz="2000" b="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s-ES" sz="2000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MX" sz="20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sz="2000" b="0" i="1"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b>
                                </m:sSub>
                                <m:r>
                                  <a:rPr lang="es-ES" sz="2000" b="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b="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s-ES" sz="2000" b="0" i="1"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MX" sz="2000"/>
              </a:p>
              <a:p>
                <a:endParaRPr lang="es-MX" sz="200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DC29173-8576-A447-8798-E0427081F0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2318197"/>
                <a:ext cx="9724031" cy="3683358"/>
              </a:xfrm>
              <a:blipFill>
                <a:blip r:embed="rId2"/>
                <a:stretch>
                  <a:fillRect l="-65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948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0A3587-AB9D-3E44-ADFF-99C93592D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s-MX" sz="4000">
                <a:solidFill>
                  <a:srgbClr val="FFFFFF"/>
                </a:solidFill>
              </a:rPr>
              <a:t>2.2 Resta de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E82FA92-631A-B24C-A1CC-42941EDAE0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599" y="2318197"/>
                <a:ext cx="9724031" cy="3683358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es-MX" sz="2000"/>
                  <a:t>De forma análoga, sean </a:t>
                </a:r>
                <a14:m>
                  <m:oMath xmlns:m="http://schemas.openxmlformats.org/officeDocument/2006/math">
                    <m:r>
                      <a:rPr lang="es-MX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MX" sz="2000" i="1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MX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s-MX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s-MX" sz="2000"/>
                  <a:t> y </a:t>
                </a:r>
                <a14:m>
                  <m:oMath xmlns:m="http://schemas.openxmlformats.org/officeDocument/2006/math">
                    <m:r>
                      <a:rPr lang="es-MX" sz="20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MX" sz="2000" i="1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MX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s-MX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s-MX" sz="2000"/>
                  <a:t> matrices de orden de </a:t>
                </a:r>
                <a14:m>
                  <m:oMath xmlns:m="http://schemas.openxmlformats.org/officeDocument/2006/math">
                    <m:r>
                      <a:rPr lang="es-MX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MX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sz="2000" b="0" i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s-MX" sz="2000"/>
                  <a:t>El resultado 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000" b="0" i="0">
                        <a:latin typeface="Cambria Math" panose="02040503050406030204" pitchFamily="18" charset="0"/>
                      </a:rPr>
                      <m:t>C</m:t>
                    </m:r>
                    <m:r>
                      <a:rPr lang="es-ES" sz="2000" b="0" i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s-MX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sz="2000" b="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ES" sz="2000" b="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MX" sz="2000"/>
                  <a:t>, donde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000" b="0" i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s-MX" sz="2000"/>
                  <a:t> es de orden </a:t>
                </a:r>
                <a14:m>
                  <m:oMath xmlns:m="http://schemas.openxmlformats.org/officeDocument/2006/math">
                    <m:r>
                      <a:rPr lang="es-MX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MX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MX" sz="2000"/>
                  <a:t> y tiene la siguiente forma:</a:t>
                </a:r>
              </a:p>
              <a:p>
                <a:pPr marL="0" indent="0">
                  <a:buNone/>
                </a:pPr>
                <a:endParaRPr lang="es-MX" sz="2000"/>
              </a:p>
              <a:p>
                <a14:m>
                  <m:oMath xmlns:m="http://schemas.openxmlformats.org/officeDocument/2006/math">
                    <m:r>
                      <a:rPr lang="es-ES" sz="2000" b="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s-MX" sz="20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s-MX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sz="2000" b="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s-ES" sz="20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b="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s-ES" sz="2000" b="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sz="2000" b="0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s-ES" sz="20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b="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s-ES" sz="2000" b="0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s-MX" sz="20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sz="20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ES" sz="2000" b="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s-ES" sz="20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b="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s-ES" sz="20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ES" sz="2000" b="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sz="2000" b="0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s-ES" sz="20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b="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s-ES" sz="2000" b="0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sz="2000" b="0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es-ES" sz="20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b="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s-ES" sz="2000" b="0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s-MX" sz="20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sz="20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ES" sz="2000" b="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s-ES" sz="20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b="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s-ES" sz="20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ES" sz="2000" b="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s-MX" sz="20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s-MX" sz="20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s-MX" sz="2000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s-MX" sz="20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sz="2000" b="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s-ES" sz="20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ES" sz="20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b="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s-ES" sz="2000" b="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s-ES" sz="20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sz="2000" b="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s-ES" sz="20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ES" sz="20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b="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s-ES" sz="2000" b="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s-ES" sz="20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s-MX" sz="20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sz="2000" b="0" i="1">
                                      <a:latin typeface="Cambria Math" panose="02040503050406030204" pitchFamily="18" charset="0"/>
                                    </a:rPr>
                                    <m:t>𝑚𝑛</m:t>
                                  </m:r>
                                </m:sub>
                              </m:sSub>
                              <m:r>
                                <a:rPr lang="es-ES" sz="20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b="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s-ES" sz="2000" b="0" i="1">
                                      <a:latin typeface="Cambria Math" panose="02040503050406030204" pitchFamily="18" charset="0"/>
                                    </a:rPr>
                                    <m:t>𝑚𝑛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s-MX" sz="200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E82FA92-631A-B24C-A1CC-42941EDAE0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2318197"/>
                <a:ext cx="9724031" cy="3683358"/>
              </a:xfrm>
              <a:blipFill>
                <a:blip r:embed="rId2"/>
                <a:stretch>
                  <a:fillRect l="-65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0868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3B515B-8747-A242-84D3-14B8BFD26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99360D2-42DA-CF43-9268-466FDA3EE7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s-MX" dirty="0"/>
                  <a:t>Realizar las siguientes operaciones:</a:t>
                </a:r>
              </a:p>
              <a:p>
                <a:pPr marL="0" indent="0">
                  <a:buNone/>
                </a:pPr>
                <a:r>
                  <a:rPr lang="es-MX" dirty="0"/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−8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17</m:t>
                              </m:r>
                            </m:e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MX" dirty="0"/>
                  <a:t>  B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−8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MX" dirty="0"/>
                  <a:t> C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eqArr>
                              <m:eqArr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eqArr>
                          </m:e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es-MX" dirty="0"/>
              </a:p>
              <a:p>
                <a:pPr marL="0" indent="0">
                  <a:buNone/>
                </a:pPr>
                <a:endParaRPr lang="es-MX" dirty="0"/>
              </a:p>
              <a:p>
                <a:pPr marL="0" indent="0">
                  <a:buNone/>
                </a:pPr>
                <a:r>
                  <a:rPr lang="es-MX" dirty="0"/>
                  <a:t>A + B = </a:t>
                </a:r>
              </a:p>
              <a:p>
                <a:pPr marL="0" indent="0">
                  <a:buNone/>
                </a:pPr>
                <a:r>
                  <a:rPr lang="es-MX" dirty="0"/>
                  <a:t>A – B =</a:t>
                </a:r>
              </a:p>
              <a:p>
                <a:pPr marL="0" indent="0">
                  <a:buNone/>
                </a:pPr>
                <a:r>
                  <a:rPr lang="es-MX" dirty="0"/>
                  <a:t>A + C = 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99360D2-42DA-CF43-9268-466FDA3EE7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2639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2201EF-F563-EF40-8C1F-1740A43E8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s-MX" sz="4000">
                <a:solidFill>
                  <a:srgbClr val="FFFFFF"/>
                </a:solidFill>
              </a:rPr>
              <a:t>3. Escalares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0BAA332-608B-6D48-A126-4E52926C23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599" y="2318197"/>
                <a:ext cx="9724031" cy="3683358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es-MX" sz="2000"/>
                  <a:t>Cuando trabajamos con matrices, los números reales se les conoce como </a:t>
                </a:r>
                <a:r>
                  <a:rPr lang="es-MX" sz="2000" b="1"/>
                  <a:t>escalares</a:t>
                </a:r>
                <a:r>
                  <a:rPr lang="es-MX" sz="2000"/>
                  <a:t>. El producto del número real </a:t>
                </a:r>
                <a14:m>
                  <m:oMath xmlns:m="http://schemas.openxmlformats.org/officeDocument/2006/math">
                    <m:r>
                      <a:rPr lang="es-ES" sz="2000" b="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MX" sz="2000" i="1"/>
                  <a:t> </a:t>
                </a:r>
                <a:r>
                  <a:rPr lang="es-MX" sz="2000"/>
                  <a:t>y la matriz </a:t>
                </a:r>
                <a14:m>
                  <m:oMath xmlns:m="http://schemas.openxmlformats.org/officeDocument/2006/math">
                    <m:r>
                      <a:rPr lang="es-MX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MX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MX" sz="20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s-ES" sz="2000" b="0" i="1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s-ES" sz="20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000" b="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ES" sz="20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0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0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000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sz="2000" b="0" i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MX" sz="2000"/>
                  <a:t>es la matriz de tamaño </a:t>
                </a:r>
                <a14:m>
                  <m:oMath xmlns:m="http://schemas.openxmlformats.org/officeDocument/2006/math">
                    <m:r>
                      <a:rPr lang="es-ES" sz="2000" b="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ES" sz="20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0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0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000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sz="2000" b="0" i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s-MX" sz="2000"/>
              </a:p>
              <a:p>
                <a:pPr marL="0" indent="0">
                  <a:buNone/>
                </a:pPr>
                <a:endParaRPr lang="es-ES" sz="2000" b="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>
                          <a:latin typeface="Cambria Math" panose="02040503050406030204" pitchFamily="18" charset="0"/>
                        </a:rPr>
                        <m:t>𝑘𝐴</m:t>
                      </m:r>
                      <m:r>
                        <a:rPr lang="es-ES" sz="2000" b="0" i="1"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s-ES" sz="2000" b="0" i="1"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s-MX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MX" sz="20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s-ES" sz="2000" b="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s-MX" sz="2000"/>
              </a:p>
              <a:p>
                <a:endParaRPr lang="es-MX" sz="2000"/>
              </a:p>
              <a:p>
                <a:r>
                  <a:rPr lang="es-MX" sz="2000"/>
                  <a:t>La matriz </a:t>
                </a:r>
                <a14:m>
                  <m:oMath xmlns:m="http://schemas.openxmlformats.org/officeDocument/2006/math">
                    <m:r>
                      <a:rPr lang="es-ES" sz="2000" b="0" i="1">
                        <a:latin typeface="Cambria Math" panose="02040503050406030204" pitchFamily="18" charset="0"/>
                      </a:rPr>
                      <m:t>𝑘𝐴</m:t>
                    </m:r>
                    <m:r>
                      <a:rPr lang="es-ES" sz="2000" b="0" i="1">
                        <a:latin typeface="Cambria Math" panose="02040503050406030204" pitchFamily="18" charset="0"/>
                      </a:rPr>
                      <m:t>=[</m:t>
                    </m:r>
                    <m:r>
                      <a:rPr lang="es-ES" sz="2000" b="0" i="1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MX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s-ES" sz="2000" b="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s-MX" sz="2000"/>
                  <a:t> es un </a:t>
                </a:r>
                <a:r>
                  <a:rPr lang="es-MX" sz="2000" b="1"/>
                  <a:t>múltiplo escalar de A.</a:t>
                </a:r>
                <a:endParaRPr lang="es-MX" sz="2000"/>
              </a:p>
              <a:p>
                <a:endParaRPr lang="es-MX" sz="200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0BAA332-608B-6D48-A126-4E52926C23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2318197"/>
                <a:ext cx="9724031" cy="3683358"/>
              </a:xfrm>
              <a:blipFill>
                <a:blip r:embed="rId2"/>
                <a:stretch>
                  <a:fillRect l="-65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442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0C46E8-BD2B-FF4B-8B6C-59EB81EC9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s-MX" sz="4000">
                <a:solidFill>
                  <a:srgbClr val="FFFFFF"/>
                </a:solidFill>
              </a:rPr>
              <a:t>3.1 Multipliación por un escalar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0791F97-4040-EB42-AF7F-5EB0515633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599" y="2318197"/>
                <a:ext cx="9724031" cy="3683358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es-MX" sz="2000"/>
                  <a:t>Sea </a:t>
                </a:r>
                <a14:m>
                  <m:oMath xmlns:m="http://schemas.openxmlformats.org/officeDocument/2006/math">
                    <m:r>
                      <a:rPr lang="es-MX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MX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MX" sz="20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s-ES" sz="20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000" b="0" i="1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s-ES" sz="20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000" b="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ES" sz="20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0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0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000" b="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MX" sz="2000"/>
                  <a:t> y el escalar </a:t>
                </a:r>
                <a14:m>
                  <m:oMath xmlns:m="http://schemas.openxmlformats.org/officeDocument/2006/math">
                    <m:r>
                      <a:rPr lang="es-ES" sz="2000" b="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MX" sz="2000" i="1"/>
                  <a:t> </a:t>
                </a:r>
                <a:r>
                  <a:rPr lang="es-MX" sz="2000"/>
                  <a:t>matriz</a:t>
                </a:r>
                <a14:m>
                  <m:oMath xmlns:m="http://schemas.openxmlformats.org/officeDocument/2006/math">
                    <m:r>
                      <a:rPr lang="es-ES" sz="2000" b="0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000" b="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MX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MX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b="0" i="1">
                            <a:latin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lang="es-MX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MX" sz="20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s-ES" sz="2000" b="0" i="1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s-ES" sz="20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000" b="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ES" sz="20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0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0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000" b="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ES" sz="2000" b="0" i="1">
                    <a:latin typeface="Cambria Math" panose="02040503050406030204" pitchFamily="18" charset="0"/>
                  </a:rPr>
                  <a:t> </a:t>
                </a:r>
                <a:r>
                  <a:rPr lang="es-ES" sz="2000">
                    <a:latin typeface="Cambria Math" panose="02040503050406030204" pitchFamily="18" charset="0"/>
                  </a:rPr>
                  <a:t>y se ve de la siguiente forma </a:t>
                </a:r>
                <a:endParaRPr lang="es-ES" sz="2000" b="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s-ES" sz="2000" b="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s-ES" sz="2000" b="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MX" sz="20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MX" sz="200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b="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sz="2000" b="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b="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sz="2000" b="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MX" sz="20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b="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sz="2000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s-ES" sz="2000" b="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b="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sz="2000" b="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b="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sz="2000" b="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MX" sz="20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s-ES" sz="2000" b="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sSub>
                                  <m:sSubPr>
                                    <m:ctrlP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sz="2000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s-ES" sz="2000" b="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s-MX" sz="2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s-MX" sz="2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s-MX" sz="20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s-MX" sz="2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b="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sz="2000" b="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s-ES" sz="2000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b="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sz="2000" b="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s-ES" sz="2000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MX" sz="20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b="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sz="2000" b="0" i="1"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MX" sz="200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0791F97-4040-EB42-AF7F-5EB0515633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2318197"/>
                <a:ext cx="9724031" cy="3683358"/>
              </a:xfrm>
              <a:blipFill>
                <a:blip r:embed="rId2"/>
                <a:stretch>
                  <a:fillRect l="-65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1700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9BBC6A-0FC6-3643-BD14-547B9E928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4.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515B1E4-90F0-6D4D-91E4-679ACA7701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s-MX" dirty="0"/>
                  <a:t>Sea 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MX" dirty="0"/>
                  <a:t> y</a:t>
                </a:r>
                <a14:m>
                  <m:oMath xmlns:m="http://schemas.openxmlformats.org/officeDocument/2006/math">
                    <m:r>
                      <a:rPr lang="es-E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=3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s-MX" dirty="0"/>
                  <a:t>Determine la matriz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𝑘𝐴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s-MX" dirty="0"/>
              </a:p>
              <a:p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515B1E4-90F0-6D4D-91E4-679ACA7701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87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4584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2885EB8-4999-8D40-A632-9050193F7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s-MX" sz="4000">
                <a:solidFill>
                  <a:srgbClr val="FFFFFF"/>
                </a:solidFill>
              </a:rPr>
              <a:t>4. Multiplicación de matrices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DCE6D2-E73A-8143-BAFF-7AF2734A9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MX" sz="2000"/>
              <a:t>Para formar el producto </a:t>
            </a:r>
            <a:r>
              <a:rPr lang="es-MX" sz="2000" i="1"/>
              <a:t>AB</a:t>
            </a:r>
            <a:r>
              <a:rPr lang="es-MX" sz="2000"/>
              <a:t> de dos matrices, el número de columnas de la matriz A (matriz de la izquierda) </a:t>
            </a:r>
            <a:r>
              <a:rPr lang="es-MX" sz="2000" b="1"/>
              <a:t>debe ser igual</a:t>
            </a:r>
            <a:r>
              <a:rPr lang="es-MX" sz="2000"/>
              <a:t> que el número de renglones de la matriz B (matriz de la derecha).</a:t>
            </a:r>
          </a:p>
          <a:p>
            <a:pPr marL="0" indent="0">
              <a:buNone/>
            </a:pPr>
            <a:r>
              <a:rPr lang="es-MX" sz="2000"/>
              <a:t>Es decir, cualquier renglón de </a:t>
            </a:r>
            <a:r>
              <a:rPr lang="es-MX" sz="2000" i="1"/>
              <a:t>A</a:t>
            </a:r>
            <a:r>
              <a:rPr lang="es-MX" sz="2000"/>
              <a:t> tiene el mismo número de entradas que cualquier columna de B. </a:t>
            </a:r>
          </a:p>
          <a:p>
            <a:pPr marL="0" indent="0">
              <a:buNone/>
            </a:pPr>
            <a:r>
              <a:rPr lang="es-MX" sz="2000"/>
              <a:t>Cada entrada del producto se puede obtener sumando los productos de las entradas de un renglón de A por las correspondientes entradas de una columna de B.</a:t>
            </a:r>
          </a:p>
        </p:txBody>
      </p:sp>
    </p:spTree>
    <p:extLst>
      <p:ext uri="{BB962C8B-B14F-4D97-AF65-F5344CB8AC3E}">
        <p14:creationId xmlns:p14="http://schemas.microsoft.com/office/powerpoint/2010/main" val="1213748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EF511E-9477-4946-96F0-0386BC8AB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MX" sz="4300">
                <a:solidFill>
                  <a:srgbClr val="FFFFFF"/>
                </a:solidFill>
              </a:rPr>
              <a:t>4.1 Definición de multiplicación de matrices.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C6C9D92-9662-2F43-AA58-F45980D2BA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438400"/>
                <a:ext cx="10515600" cy="373856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MX" sz="2400" dirty="0">
                    <a:solidFill>
                      <a:srgbClr val="FF0000"/>
                    </a:solidFill>
                  </a:rPr>
                  <a:t>Definición 2. Multiplicación de matrices.</a:t>
                </a:r>
              </a:p>
              <a:p>
                <a:pPr marL="0" indent="0">
                  <a:buNone/>
                </a:pPr>
                <a:r>
                  <a:rPr lang="es-MX" sz="2400" dirty="0"/>
                  <a:t>Sean </a:t>
                </a:r>
                <a14:m>
                  <m:oMath xmlns:m="http://schemas.openxmlformats.org/officeDocument/2006/math">
                    <m:r>
                      <a:rPr lang="es-MX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MX" sz="2400" i="1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s-MX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MX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s-MX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s-MX" sz="2400" dirty="0"/>
                  <a:t> una matriz de </a:t>
                </a:r>
                <a14:m>
                  <m:oMath xmlns:m="http://schemas.openxmlformats.org/officeDocument/2006/math">
                    <m:r>
                      <a:rPr lang="es-MX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MX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400" b="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s-MX" sz="2400" dirty="0"/>
                  <a:t> y </a:t>
                </a:r>
                <a14:m>
                  <m:oMath xmlns:m="http://schemas.openxmlformats.org/officeDocument/2006/math">
                    <m:r>
                      <a:rPr lang="es-MX" sz="24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MX" sz="2400" i="1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s-MX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MX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s-MX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s-MX" sz="2400" dirty="0"/>
                  <a:t> una matriz de </a:t>
                </a:r>
                <a14:m>
                  <m:oMath xmlns:m="http://schemas.openxmlformats.org/officeDocument/2006/math">
                    <m:r>
                      <a:rPr lang="es-ES" sz="2400" b="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s-MX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s-MX" sz="2400" dirty="0"/>
              </a:p>
              <a:p>
                <a:pPr marL="0" indent="0">
                  <a:buNone/>
                </a:pPr>
                <a:r>
                  <a:rPr lang="es-MX" sz="2400" dirty="0"/>
                  <a:t>El </a:t>
                </a:r>
                <a:r>
                  <a:rPr lang="es-MX" sz="2400" b="1" dirty="0"/>
                  <a:t>producto </a:t>
                </a:r>
                <a14:m>
                  <m:oMath xmlns:m="http://schemas.openxmlformats.org/officeDocument/2006/math">
                    <m:r>
                      <a:rPr lang="es-ES" sz="2400" b="0" i="1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s-MX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MX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b="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es-MX" sz="2400" dirty="0"/>
                  <a:t>es la matriz de </a:t>
                </a:r>
                <a14:m>
                  <m:oMath xmlns:m="http://schemas.openxmlformats.org/officeDocument/2006/math">
                    <m:r>
                      <a:rPr lang="es-MX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MX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400" b="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MX" sz="2400" dirty="0"/>
                  <a:t>, donde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s-ES" sz="2400" b="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s-MX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24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MX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sz="2400" b="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MX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24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MX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sz="2400" b="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ES" sz="24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2400" i="1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s-ES" sz="2400" b="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2400" b="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es-MX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sz="2400" b="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s-MX" sz="2400" dirty="0"/>
              </a:p>
              <a:p>
                <a:pPr marL="0" indent="0">
                  <a:buNone/>
                </a:pPr>
                <a:endParaRPr lang="es-MX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s-MX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MX" sz="24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s-MX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s-MX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ES" sz="2400" b="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sz="2400" b="0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sz="2400" b="0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ES" sz="2400" b="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s-ES" sz="2400" b="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s-MX" sz="2400" dirty="0"/>
                  <a:t> </a:t>
                </a:r>
                <a14:m>
                  <m:oMath xmlns:m="http://schemas.openxmlformats.org/officeDocument/2006/math">
                    <m:r>
                      <a:rPr lang="es-ES" sz="2400" b="0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24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MX" sz="24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s-MX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s-MX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s-ES" sz="2400" b="0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s-ES" sz="2400" b="0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s-ES" sz="2400" b="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s-ES" sz="2400" b="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sz="2400" b="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s-MX" sz="2400" dirty="0"/>
              </a:p>
              <a:p>
                <a:pPr marL="0" indent="0">
                  <a:buNone/>
                </a:pPr>
                <a:endParaRPr lang="es-MX" sz="2400" dirty="0"/>
              </a:p>
              <a:p>
                <a:pPr marL="0" indent="0">
                  <a:buNone/>
                </a:pPr>
                <a:endParaRPr lang="es-MX" sz="2400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C6C9D92-9662-2F43-AA58-F45980D2BA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438400"/>
                <a:ext cx="10515600" cy="3738562"/>
              </a:xfrm>
              <a:blipFill>
                <a:blip r:embed="rId2"/>
                <a:stretch>
                  <a:fillRect l="-965" t="-203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1931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F0DD91-25E4-F247-A838-D4A3982EF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s-MX" sz="4000">
                <a:solidFill>
                  <a:srgbClr val="FFFFFF"/>
                </a:solidFill>
              </a:rPr>
              <a:t>4.2 Multiplicación de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EEA497BD-B40A-9244-8256-584DAEC92B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4648" y="2379346"/>
                <a:ext cx="9724031" cy="3683358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es-MX" sz="2000" dirty="0"/>
                  <a:t>Sean </a:t>
                </a:r>
                <a14:m>
                  <m:oMath xmlns:m="http://schemas.openxmlformats.org/officeDocument/2006/math">
                    <m:r>
                      <a:rPr lang="es-MX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sz="2000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s-MX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s-MX" sz="20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ES" sz="2000" b="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sz="20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sz="2000" b="0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s-MX" sz="20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ES" sz="2000" b="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s-MX" sz="20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s-MX" sz="20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s-MX" sz="2000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s-MX" sz="20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s-MX" sz="20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s-ES" sz="2000" b="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s-ES" sz="2000" b="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s-ES" sz="2000" i="1" dirty="0">
                    <a:latin typeface="Cambria Math" panose="02040503050406030204" pitchFamily="18" charset="0"/>
                  </a:rPr>
                  <a:t> y  </a:t>
                </a:r>
                <a14:m>
                  <m:oMath xmlns:m="http://schemas.openxmlformats.org/officeDocument/2006/math">
                    <m:r>
                      <a:rPr lang="es-ES" sz="2000" b="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ES" sz="2000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s-MX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b="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b="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s-MX" sz="20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b="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ES" sz="2000" b="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b="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s-ES" sz="20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b="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s-ES" sz="2000" b="0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s-MX" sz="20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b="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ES" sz="2000" b="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s-MX" sz="20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s-MX" sz="20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s-MX" sz="2000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s-MX" sz="20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b="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s-ES" sz="2000" b="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b="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s-ES" sz="2000" b="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s-MX" sz="20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b="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s-ES" sz="2000" b="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s-E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s-E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s-E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0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MX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000" b="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ES" sz="20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b="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s-ES" sz="2000" b="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b="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ES" sz="2000" b="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s-ES" sz="2000" b="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sz="2000" b="0" i="1">
                                        <a:latin typeface="Cambria Math" panose="02040503050406030204" pitchFamily="18" charset="0"/>
                                      </a:rPr>
                                      <m:t>11 </m:t>
                                    </m:r>
                                  </m:sub>
                                </m:sSub>
                                <m:r>
                                  <a:rPr lang="es-ES" sz="2000" b="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b="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s-ES" sz="2000" b="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s-ES" sz="2000" b="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sz="2000" b="0" i="1">
                                        <a:latin typeface="Cambria Math" panose="02040503050406030204" pitchFamily="18" charset="0"/>
                                      </a:rPr>
                                      <m:t>12 </m:t>
                                    </m:r>
                                  </m:sub>
                                </m:sSub>
                                <m:r>
                                  <a:rPr lang="es-ES" sz="2000" b="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b="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s-ES" sz="2000" b="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s-ES" sz="2000" b="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MX" sz="20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  <m:sSub>
                                  <m:sSubPr>
                                    <m:ctrlP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sz="2000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s-ES" sz="2000" b="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s-ES" sz="2000" b="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  <m:r>
                                  <a:rPr lang="es-ES" sz="2000" b="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b="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s-ES" sz="2000" b="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s-ES" sz="2000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MX" sz="20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s-MX" sz="20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s-MX" sz="20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2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s-MX" sz="20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s-MX" sz="20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s-MX" sz="20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2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s-MX" sz="20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s-MX" sz="20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s-MX" sz="20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2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s-MX" sz="20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s-MX" sz="20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s-MX" sz="20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MX" sz="2000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EEA497BD-B40A-9244-8256-584DAEC92B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4648" y="2379346"/>
                <a:ext cx="9724031" cy="3683358"/>
              </a:xfrm>
              <a:blipFill>
                <a:blip r:embed="rId2"/>
                <a:stretch>
                  <a:fillRect l="-65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10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FCC0EDE-DAAD-0D43-B9E8-46A9B036A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s-MX" sz="4000">
                <a:solidFill>
                  <a:srgbClr val="FFFFFF"/>
                </a:solidFill>
              </a:rPr>
              <a:t>4.3. Ejemplo de multiplicación de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2F2CA4E-5657-FF48-A7C1-7CF89378B3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599" y="2318197"/>
                <a:ext cx="9724031" cy="3683358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es-MX" sz="2000"/>
                  <a:t>Sean las matrices </a:t>
                </a:r>
                <a14:m>
                  <m:oMath xmlns:m="http://schemas.openxmlformats.org/officeDocument/2006/math">
                    <m:r>
                      <a:rPr lang="es-MX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MX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MX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b="0" i="1">
                            <a:latin typeface="Cambria Math" panose="02040503050406030204" pitchFamily="18" charset="0"/>
                          </a:rPr>
                          <m:t>1  2  3</m:t>
                        </m:r>
                      </m:e>
                    </m:d>
                  </m:oMath>
                </a14:m>
                <a:r>
                  <a:rPr lang="es-MX" sz="2000">
                    <a:effectLst/>
                  </a:rPr>
                  <a:t> 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000" b="0" i="0">
                        <a:latin typeface="Cambria Math" panose="02040503050406030204" pitchFamily="18" charset="0"/>
                      </a:rPr>
                      <m:t>B</m:t>
                    </m:r>
                    <m:r>
                      <a:rPr lang="es-ES" sz="2000" b="0" i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s-MX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s-MX" sz="2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s-MX" sz="20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s-MX" sz="20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eqArr>
                      </m:e>
                    </m:d>
                  </m:oMath>
                </a14:m>
                <a:r>
                  <a:rPr lang="es-MX" sz="2000"/>
                  <a:t>. Determine la multiplicación </a:t>
                </a:r>
                <a:r>
                  <a:rPr lang="es-MX" sz="2000" i="1"/>
                  <a:t>AB y BA.</a:t>
                </a:r>
                <a:endParaRPr lang="es-MX" sz="2000"/>
              </a:p>
              <a:p>
                <a:endParaRPr lang="es-MX" sz="200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2F2CA4E-5657-FF48-A7C1-7CF89378B3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2318197"/>
                <a:ext cx="9724031" cy="3683358"/>
              </a:xfrm>
              <a:blipFill>
                <a:blip r:embed="rId2"/>
                <a:stretch>
                  <a:fillRect l="-65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584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CA3A0B-B638-CD42-8501-94C8A18BF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s-MX" sz="4000">
                <a:solidFill>
                  <a:srgbClr val="FFFFFF"/>
                </a:solidFill>
              </a:rPr>
              <a:t>1. Matrices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529F26-88F5-0945-862C-C118B2E20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s-MX" sz="2000"/>
              <a:t>Una </a:t>
            </a:r>
            <a:r>
              <a:rPr lang="es-MX" sz="2000" b="1"/>
              <a:t>matriz</a:t>
            </a:r>
            <a:r>
              <a:rPr lang="es-MX" sz="2000"/>
              <a:t> es un arreglo rectangular de números. Las matrices proporcionan una forma eficiente de resolver sistemas de ecuaciones lineales y registrar información. </a:t>
            </a:r>
          </a:p>
          <a:p>
            <a:endParaRPr lang="es-MX" sz="2000"/>
          </a:p>
          <a:p>
            <a:r>
              <a:rPr lang="es-MX" sz="2000"/>
              <a:t>Recordemos cómo se vería un ejemplo de sistema de ecuaciones lineales con dos variables </a:t>
            </a:r>
            <a:r>
              <a:rPr lang="es-MX" sz="2000" i="1"/>
              <a:t>x</a:t>
            </a:r>
            <a:r>
              <a:rPr lang="es-MX" sz="2000"/>
              <a:t>, y </a:t>
            </a:r>
            <a:r>
              <a:rPr lang="es-MX" sz="2000" i="1"/>
              <a:t>y:</a:t>
            </a:r>
          </a:p>
          <a:p>
            <a:pPr lvl="1"/>
            <a:r>
              <a:rPr lang="es-MX" sz="2000">
                <a:latin typeface="Chalkboard" panose="03050602040202020205" pitchFamily="66" charset="77"/>
              </a:rPr>
              <a:t>2x – y = 10</a:t>
            </a:r>
          </a:p>
          <a:p>
            <a:pPr lvl="1"/>
            <a:r>
              <a:rPr lang="es-MX" sz="2000">
                <a:latin typeface="Chalkboard" panose="03050602040202020205" pitchFamily="66" charset="77"/>
              </a:rPr>
              <a:t>3x + 2y = 1</a:t>
            </a:r>
          </a:p>
        </p:txBody>
      </p:sp>
    </p:spTree>
    <p:extLst>
      <p:ext uri="{BB962C8B-B14F-4D97-AF65-F5344CB8AC3E}">
        <p14:creationId xmlns:p14="http://schemas.microsoft.com/office/powerpoint/2010/main" val="1359132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AE968C-EDE7-B84F-8318-596FF58DC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94EC21E-0574-DF44-BC03-DA8542D476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/>
                  <a:t>Sean </a:t>
                </a:r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es-MX" dirty="0"/>
                  <a:t>, </a:t>
                </a:r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MX" dirty="0"/>
                  <a:t>, y </a:t>
                </a:r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MX" dirty="0"/>
              </a:p>
              <a:p>
                <a:endParaRPr lang="es-MX" dirty="0"/>
              </a:p>
              <a:p>
                <a:pPr marL="0" indent="0">
                  <a:buNone/>
                </a:pPr>
                <a:r>
                  <a:rPr lang="es-MX" dirty="0"/>
                  <a:t>Realizar las siguientes operaciones: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endParaRPr lang="es-ES" b="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𝐴𝐶</m:t>
                    </m:r>
                  </m:oMath>
                </a14:m>
                <a:endParaRPr lang="es-ES" b="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𝐵𝐶</m:t>
                    </m:r>
                  </m:oMath>
                </a14:m>
                <a:endParaRPr lang="es-ES" b="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𝐵𝐴</m:t>
                    </m:r>
                  </m:oMath>
                </a14:m>
                <a:endParaRPr lang="es-ES" b="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𝐶𝐵</m:t>
                    </m:r>
                  </m:oMath>
                </a14:m>
                <a:endParaRPr lang="es-ES" b="0" dirty="0"/>
              </a:p>
              <a:p>
                <a:pPr marL="0" indent="0">
                  <a:buNone/>
                </a:pPr>
                <a:endParaRPr lang="es-MX" dirty="0"/>
              </a:p>
              <a:p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94EC21E-0574-DF44-BC03-DA8542D476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91" b="-174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986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C91DA4D-F30D-134B-B951-5997AC181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s-MX" sz="4000">
                <a:solidFill>
                  <a:srgbClr val="FFFFFF"/>
                </a:solidFill>
              </a:rPr>
              <a:t>5. Matriz identidad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4F44CB0-78EF-B640-AD09-0635B85D8C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1554" y="2324705"/>
                <a:ext cx="9724031" cy="3683358"/>
              </a:xfrm>
            </p:spPr>
            <p:txBody>
              <a:bodyPr anchor="ctr">
                <a:normAutofit/>
              </a:bodyPr>
              <a:lstStyle/>
              <a:p>
                <a:r>
                  <a:rPr lang="es-MX" sz="2000" dirty="0"/>
                  <a:t>La matriz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s-MX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MX" sz="2000" dirty="0"/>
                  <a:t> y </a:t>
                </a:r>
                <a14:m>
                  <m:oMath xmlns:m="http://schemas.openxmlformats.org/officeDocument/2006/math">
                    <m:r>
                      <a:rPr lang="es-ES" sz="2000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sz="20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MX" sz="2000" dirty="0"/>
                  <a:t>, con unos en la diagonal principal (de arriba a la izquierda abajo a la derecha) y 0 en el resto de las entradas, se le conoce como la </a:t>
                </a:r>
                <a:r>
                  <a:rPr lang="es-MX" sz="2000" b="1" dirty="0"/>
                  <a:t>matriz identidad </a:t>
                </a:r>
                <a:r>
                  <a:rPr lang="es-MX" sz="2000" dirty="0"/>
                  <a:t>de orden </a:t>
                </a:r>
                <a14:m>
                  <m:oMath xmlns:m="http://schemas.openxmlformats.org/officeDocument/2006/math">
                    <m:r>
                      <a:rPr lang="es-ES" sz="2000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sz="20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MX" sz="2000" dirty="0"/>
                  <a:t>.</a:t>
                </a:r>
              </a:p>
              <a:p>
                <a:pPr marL="0" indent="0">
                  <a:buNone/>
                </a:pPr>
                <a:endParaRPr lang="es-MX" sz="20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MX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s-MX" sz="200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MX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MX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MX" sz="20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s-MX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MX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MX" sz="20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s-MX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2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s-MX" sz="2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s-MX" sz="20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s-MX" sz="2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MX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MX" sz="20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s-MX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MX" sz="2000" dirty="0"/>
              </a:p>
              <a:p>
                <a:endParaRPr lang="es-MX" sz="2000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4F44CB0-78EF-B640-AD09-0635B85D8C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1554" y="2324705"/>
                <a:ext cx="9724031" cy="3683358"/>
              </a:xfrm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51821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E954F9F-7E75-4044-A5B0-91D23BBDC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s-MX" sz="4000">
                <a:solidFill>
                  <a:srgbClr val="FFFFFF"/>
                </a:solidFill>
              </a:rPr>
              <a:t>5.1 Ejemplos matriz identidad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7B82710-5D06-8C47-898C-E1A03387ED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0765" y="2379346"/>
                <a:ext cx="9724031" cy="3683358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sz="200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MX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MX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sz="2000" b="0" i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MX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MX" sz="200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MX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MX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MX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sz="2000" b="0" i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MX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ES" sz="2000" b="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s-MX" sz="200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MX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MX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20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MX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MX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sz="20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MX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0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20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20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sz="20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MX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20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MX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MX" sz="2000" dirty="0"/>
              </a:p>
              <a:p>
                <a:endParaRPr lang="es-MX" sz="2000" dirty="0"/>
              </a:p>
              <a:p>
                <a:r>
                  <a:rPr lang="es-MX" sz="2000" dirty="0"/>
                  <a:t>Si </a:t>
                </a:r>
                <a14:m>
                  <m:oMath xmlns:m="http://schemas.openxmlformats.org/officeDocument/2006/math">
                    <m:r>
                      <a:rPr lang="es-MX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MX" sz="2000" i="1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MX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s-MX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s-MX" sz="2000" dirty="0"/>
                  <a:t> es cualquier matriz de </a:t>
                </a:r>
                <a14:m>
                  <m:oMath xmlns:m="http://schemas.openxmlformats.org/officeDocument/2006/math">
                    <m:r>
                      <a:rPr lang="es-ES" sz="2000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MX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sz="2000" b="0" i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s-MX" sz="2000" dirty="0"/>
                  <a:t>se puede probar que </a:t>
                </a:r>
              </a:p>
              <a:p>
                <a:pPr marL="0" indent="0">
                  <a:buNone/>
                </a:pPr>
                <a:endParaRPr lang="es-MX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000" i="1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s-MX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ES" sz="20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s-ES" sz="2000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ES" sz="20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s-ES" sz="2000" b="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ES" sz="20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b="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s-ES" sz="2000" b="0" dirty="0"/>
              </a:p>
              <a:p>
                <a:pPr marL="0" indent="0">
                  <a:buNone/>
                </a:pPr>
                <a:endParaRPr lang="es-ES" sz="2000" b="0" dirty="0"/>
              </a:p>
              <a:p>
                <a:pPr marL="0" indent="0">
                  <a:buNone/>
                </a:pPr>
                <a:r>
                  <a:rPr lang="es-MX" sz="2000" dirty="0"/>
                  <a:t>Esto 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s-ES" sz="2000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MX" sz="2000" dirty="0"/>
                  <a:t> es la </a:t>
                </a:r>
                <a:r>
                  <a:rPr lang="es-MX" sz="2000" b="1" dirty="0"/>
                  <a:t>matriz identidad </a:t>
                </a:r>
                <a:r>
                  <a:rPr lang="es-MX" sz="2000" dirty="0"/>
                  <a:t>para el conjunto de matrices </a:t>
                </a:r>
                <a14:m>
                  <m:oMath xmlns:m="http://schemas.openxmlformats.org/officeDocument/2006/math">
                    <m:r>
                      <a:rPr lang="es-ES" sz="2000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MX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MX" sz="2000" dirty="0"/>
                  <a:t> </a:t>
                </a:r>
              </a:p>
              <a:p>
                <a:endParaRPr lang="es-MX" sz="2000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7B82710-5D06-8C47-898C-E1A03387ED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0765" y="2379346"/>
                <a:ext cx="9724031" cy="3683358"/>
              </a:xfrm>
              <a:blipFill>
                <a:blip r:embed="rId2"/>
                <a:stretch>
                  <a:fillRect l="-653" t="-240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91727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FEAA1F-5932-A645-BBE8-6FF1CEB63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MX" sz="4600">
                <a:solidFill>
                  <a:srgbClr val="FFFFFF"/>
                </a:solidFill>
              </a:rPr>
              <a:t>6. Inversa de una matriz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90657AB-4FE0-4144-9119-E345A9EBB5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438400"/>
                <a:ext cx="10515600" cy="373856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MX" sz="2600" dirty="0">
                    <a:solidFill>
                      <a:srgbClr val="FF0000"/>
                    </a:solidFill>
                  </a:rPr>
                  <a:t>Definición 3. Inversa de una matriz cuadrada</a:t>
                </a:r>
              </a:p>
              <a:p>
                <a:pPr marL="0" indent="0">
                  <a:buNone/>
                </a:pPr>
                <a:r>
                  <a:rPr lang="es-MX" sz="2600" dirty="0"/>
                  <a:t>Sea </a:t>
                </a:r>
                <a14:m>
                  <m:oMath xmlns:m="http://schemas.openxmlformats.org/officeDocument/2006/math">
                    <m:r>
                      <a:rPr lang="es-MX" sz="26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MX" sz="2600" i="1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s-MX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MX" sz="26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s-MX" sz="2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s-MX" sz="2600" dirty="0"/>
                  <a:t> una matriz de </a:t>
                </a:r>
                <a14:m>
                  <m:oMath xmlns:m="http://schemas.openxmlformats.org/officeDocument/2006/math">
                    <m:r>
                      <a:rPr lang="es-ES" sz="26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sz="26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6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6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600" b="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MX" sz="2600" dirty="0"/>
                  <a:t>. Si existe una matriz </a:t>
                </a:r>
                <a14:m>
                  <m:oMath xmlns:m="http://schemas.openxmlformats.org/officeDocument/2006/math">
                    <m:r>
                      <a:rPr lang="es-ES" sz="2600" b="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MX" sz="2600" dirty="0"/>
                  <a:t> tal que </a:t>
                </a:r>
              </a:p>
              <a:p>
                <a:pPr marL="0" indent="0">
                  <a:buNone/>
                </a:pPr>
                <a:endParaRPr lang="es-ES" sz="26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6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ES" sz="26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ES" sz="26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6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ES" sz="2600" b="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ES" sz="2600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ES" sz="26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s-ES" sz="2600" b="0" dirty="0"/>
              </a:p>
              <a:p>
                <a:pPr marL="0" indent="0">
                  <a:buNone/>
                </a:pPr>
                <a:endParaRPr lang="es-ES" sz="2600" b="0" dirty="0"/>
              </a:p>
              <a:p>
                <a:pPr marL="0" indent="0">
                  <a:buNone/>
                </a:pPr>
                <a:r>
                  <a:rPr lang="es-MX" sz="2600" dirty="0"/>
                  <a:t>Entonces </a:t>
                </a:r>
                <a14:m>
                  <m:oMath xmlns:m="http://schemas.openxmlformats.org/officeDocument/2006/math">
                    <m:r>
                      <a:rPr lang="es-ES" sz="2600" b="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MX" sz="2600" dirty="0"/>
                  <a:t> es la inversa de A. Y lo podemos escribir como</a:t>
                </a:r>
                <a14:m>
                  <m:oMath xmlns:m="http://schemas.openxmlformats.org/officeDocument/2006/math">
                    <m:r>
                      <a:rPr lang="es-ES" sz="2600" b="0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ES" sz="2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MX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6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ES" sz="26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s-ES" sz="2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s-MX" sz="2600" dirty="0"/>
                  <a:t> (se lee como “A inversa”)</a:t>
                </a:r>
              </a:p>
              <a:p>
                <a:pPr marL="0" indent="0">
                  <a:buNone/>
                </a:pPr>
                <a:endParaRPr lang="es-MX" sz="2600" baseline="30000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90657AB-4FE0-4144-9119-E345A9EBB5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438400"/>
                <a:ext cx="10515600" cy="3738562"/>
              </a:xfrm>
              <a:blipFill>
                <a:blip r:embed="rId2"/>
                <a:stretch>
                  <a:fillRect l="-1086" t="-271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35724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4631B7-B91D-C042-90DE-CD0003126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s-MX" sz="4000">
                <a:solidFill>
                  <a:srgbClr val="FFFFFF"/>
                </a:solidFill>
              </a:rPr>
              <a:t>6.1 Matriz singular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CB56D348-4FE5-2549-9259-F8D0091648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48213" y="2223411"/>
                <a:ext cx="9724031" cy="3683358"/>
              </a:xfrm>
            </p:spPr>
            <p:txBody>
              <a:bodyPr anchor="ctr">
                <a:normAutofit/>
              </a:bodyPr>
              <a:lstStyle/>
              <a:p>
                <a:r>
                  <a:rPr lang="es-MX" sz="2000" dirty="0"/>
                  <a:t>No toda matriz cuadrada tiene una inversa. Si una matriz cuadrada </a:t>
                </a:r>
                <a14:m>
                  <m:oMath xmlns:m="http://schemas.openxmlformats.org/officeDocument/2006/math">
                    <m:r>
                      <a:rPr lang="es-MX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MX" sz="2000" dirty="0"/>
                  <a:t> tiene una inversa entonces </a:t>
                </a:r>
                <a14:m>
                  <m:oMath xmlns:m="http://schemas.openxmlformats.org/officeDocument/2006/math">
                    <m:r>
                      <a:rPr lang="es-MX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MX" sz="2000" dirty="0"/>
                  <a:t> es </a:t>
                </a:r>
                <a:r>
                  <a:rPr lang="es-MX" sz="2000" b="1" dirty="0"/>
                  <a:t>no singular</a:t>
                </a:r>
                <a:r>
                  <a:rPr lang="es-MX" sz="2000" dirty="0"/>
                  <a:t>. </a:t>
                </a:r>
              </a:p>
              <a:p>
                <a:r>
                  <a:rPr lang="es-MX" sz="2000" dirty="0"/>
                  <a:t>Si A no tiene inversa, entonces </a:t>
                </a:r>
                <a14:m>
                  <m:oMath xmlns:m="http://schemas.openxmlformats.org/officeDocument/2006/math">
                    <m:r>
                      <a:rPr lang="es-MX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MX" sz="2000" dirty="0"/>
                  <a:t> es </a:t>
                </a:r>
                <a:r>
                  <a:rPr lang="es-MX" sz="2000" b="1" dirty="0"/>
                  <a:t>singular.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CB56D348-4FE5-2549-9259-F8D0091648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8213" y="2223411"/>
                <a:ext cx="9724031" cy="3683358"/>
              </a:xfrm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88870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F9015734-DA2B-5D47-921C-2B0B2DC76BF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371599" y="294538"/>
                <a:ext cx="9895951" cy="1033669"/>
              </a:xfrm>
            </p:spPr>
            <p:txBody>
              <a:bodyPr>
                <a:normAutofit/>
              </a:bodyPr>
              <a:lstStyle/>
              <a:p>
                <a:r>
                  <a:rPr lang="es-MX" sz="4000">
                    <a:solidFill>
                      <a:srgbClr val="FFFFFF"/>
                    </a:solidFill>
                  </a:rPr>
                  <a:t>6.2 Inversa de una matriz de </a:t>
                </a:r>
                <a14:m>
                  <m:oMath xmlns:m="http://schemas.openxmlformats.org/officeDocument/2006/math">
                    <m:r>
                      <a:rPr lang="es-ES" sz="40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2 </m:t>
                    </m:r>
                    <m:r>
                      <a:rPr lang="es-ES" sz="40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40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2</m:t>
                    </m:r>
                  </m:oMath>
                </a14:m>
                <a:endParaRPr lang="es-MX" sz="400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F9015734-DA2B-5D47-921C-2B0B2DC76B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71599" y="294538"/>
                <a:ext cx="9895951" cy="1033669"/>
              </a:xfrm>
              <a:blipFill>
                <a:blip r:embed="rId2"/>
                <a:stretch>
                  <a:fillRect l="-2179" b="-731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84195C9-E7AA-AA4E-858B-F0F9D7882E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8101" y="2452012"/>
                <a:ext cx="9724031" cy="3683358"/>
              </a:xfrm>
            </p:spPr>
            <p:txBody>
              <a:bodyPr anchor="ctr">
                <a:normAutofit/>
              </a:bodyPr>
              <a:lstStyle/>
              <a:p>
                <a:r>
                  <a:rPr lang="es-MX" sz="2000" dirty="0"/>
                  <a:t>Si </a:t>
                </a:r>
                <a14:m>
                  <m:oMath xmlns:m="http://schemas.openxmlformats.org/officeDocument/2006/math">
                    <m:r>
                      <a:rPr lang="es-ES" sz="2000" i="1"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s-E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ES" sz="2000" i="1">
                        <a:latin typeface="Cambria Math" panose="02040503050406030204" pitchFamily="18" charset="0"/>
                      </a:rPr>
                      <m:t>𝑏𝑐</m:t>
                    </m:r>
                    <m:r>
                      <a:rPr lang="es-ES" sz="2000" i="1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s-MX" sz="2000" dirty="0"/>
                  <a:t>, entonces</a:t>
                </a:r>
              </a:p>
              <a:p>
                <a:pPr marL="0" indent="0">
                  <a:buNone/>
                </a:pPr>
                <a:endParaRPr lang="es-MX" sz="20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sz="20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MX" sz="2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MX" sz="20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s-ES" sz="2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s-ES" sz="2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sz="2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es-ES" sz="2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s-ES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s-ES" sz="20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MX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𝑎𝑑</m:t>
                          </m:r>
                          <m:r>
                            <a:rPr lang="es-ES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𝑏𝑐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s-MX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2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ES" sz="20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s-ES" sz="20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ES" sz="20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0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ES" sz="20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s-ES" sz="20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MX" sz="2000" dirty="0"/>
              </a:p>
              <a:p>
                <a:pPr marL="0" indent="0">
                  <a:buNone/>
                </a:pPr>
                <a:endParaRPr lang="es-MX" sz="2000" dirty="0"/>
              </a:p>
              <a:p>
                <a:pPr marL="0" indent="0">
                  <a:buNone/>
                </a:pPr>
                <a:r>
                  <a:rPr lang="es-MX" sz="2000" dirty="0"/>
                  <a:t>El número </a:t>
                </a:r>
                <a14:m>
                  <m:oMath xmlns:m="http://schemas.openxmlformats.org/officeDocument/2006/math">
                    <m:r>
                      <a:rPr lang="es-ES" sz="2000" i="1"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s-E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ES" sz="2000" i="1">
                        <a:latin typeface="Cambria Math" panose="02040503050406030204" pitchFamily="18" charset="0"/>
                      </a:rPr>
                      <m:t>𝑏𝑐</m:t>
                    </m:r>
                  </m:oMath>
                </a14:m>
                <a:r>
                  <a:rPr lang="es-MX" sz="2000" dirty="0"/>
                  <a:t> es el </a:t>
                </a:r>
                <a:r>
                  <a:rPr lang="es-MX" sz="2000" b="1" dirty="0"/>
                  <a:t>determinante</a:t>
                </a:r>
                <a:r>
                  <a:rPr lang="es-MX" sz="2000" dirty="0"/>
                  <a:t> de la matriz </a:t>
                </a:r>
                <a14:m>
                  <m:oMath xmlns:m="http://schemas.openxmlformats.org/officeDocument/2006/math">
                    <m:r>
                      <a:rPr lang="es-ES" sz="2000" b="0" i="1">
                        <a:latin typeface="Cambria Math" panose="02040503050406030204" pitchFamily="18" charset="0"/>
                      </a:rPr>
                      <m:t>2 </m:t>
                    </m:r>
                    <m:r>
                      <a:rPr lang="es-ES" sz="20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000" b="0" i="1">
                        <a:latin typeface="Cambria Math" panose="02040503050406030204" pitchFamily="18" charset="0"/>
                      </a:rPr>
                      <m:t> 2 </m:t>
                    </m:r>
                    <m:r>
                      <a:rPr lang="es-E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MX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MX" sz="2000" dirty="0"/>
                  <a:t> y se expresa como </a:t>
                </a:r>
              </a:p>
              <a:p>
                <a:pPr marL="0" indent="0">
                  <a:buNone/>
                </a:pPr>
                <a:endParaRPr lang="es-MX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MX" sz="20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200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s-ES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func>
                      <m:r>
                        <a:rPr lang="es-ES" sz="20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s-MX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2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ES" sz="20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s-ES" sz="20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0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s-ES" sz="20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sz="20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s-ES" sz="20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es-ES" sz="20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sz="20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𝑏𝑐</m:t>
                      </m:r>
                    </m:oMath>
                  </m:oMathPara>
                </a14:m>
                <a:endParaRPr lang="es-MX" sz="2000" dirty="0">
                  <a:solidFill>
                    <a:srgbClr val="00B0F0"/>
                  </a:solidFill>
                </a:endParaRPr>
              </a:p>
              <a:p>
                <a:pPr marL="0" indent="0">
                  <a:buNone/>
                </a:pPr>
                <a:endParaRPr lang="es-MX" sz="2000" dirty="0"/>
              </a:p>
              <a:p>
                <a:endParaRPr lang="es-MX" sz="2000" dirty="0"/>
              </a:p>
              <a:p>
                <a:endParaRPr lang="es-MX" sz="2000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84195C9-E7AA-AA4E-858B-F0F9D7882E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8101" y="2452012"/>
                <a:ext cx="9724031" cy="3683358"/>
              </a:xfrm>
              <a:blipFill>
                <a:blip r:embed="rId3"/>
                <a:stretch>
                  <a:fillRect l="-652" t="-1065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59487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30740E-20C0-FC48-89EA-2A5867A8F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6.3. Ejemplo de determinante de una matriz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D8AFEDB-C995-4F48-9A14-22A427AE7E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/>
                  <a:t>Sea </a:t>
                </a:r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MX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MX" dirty="0"/>
                  <a:t>. Determinar si la matriz tiene inversa. Si es así, encontrar su matriz inversa. 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D8AFEDB-C995-4F48-9A14-22A427AE7E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9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2892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8D1D2B4-5B41-5642-AF2B-59792617A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s-MX" sz="4000">
                <a:solidFill>
                  <a:schemeClr val="bg1"/>
                </a:solidFill>
              </a:rPr>
              <a:t>7. Propiedades de las matrices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07BC4D7-8A71-FD4F-ACB0-C22D400BF0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5548" y="2217343"/>
                <a:ext cx="9880893" cy="3959619"/>
              </a:xfrm>
            </p:spPr>
            <p:txBody>
              <a:bodyPr>
                <a:normAutofit/>
              </a:bodyPr>
              <a:lstStyle/>
              <a:p>
                <a:r>
                  <a:rPr lang="es-MX" sz="2000"/>
                  <a:t>Sean </a:t>
                </a:r>
                <a14:m>
                  <m:oMath xmlns:m="http://schemas.openxmlformats.org/officeDocument/2006/math">
                    <m:r>
                      <a:rPr lang="es-E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sz="2000" b="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sz="2000" b="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ES" sz="20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000" b="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20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000" b="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s-MX" sz="2000"/>
                  <a:t> matrices cuyos órdenes son tales que las sumas, diferencias y productos siguientes están definidos.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s-MX" sz="2000" b="1"/>
                  <a:t>Propiedad conmutativa.</a:t>
                </a:r>
              </a:p>
              <a:p>
                <a:pPr marL="457200" lvl="1" indent="0">
                  <a:buNone/>
                </a:pPr>
                <a:r>
                  <a:rPr lang="es-MX" sz="2000"/>
                  <a:t>Suma: </a:t>
                </a:r>
                <a14:m>
                  <m:oMath xmlns:m="http://schemas.openxmlformats.org/officeDocument/2006/math">
                    <m:r>
                      <a:rPr lang="es-E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sz="2000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2000" b="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ES" sz="20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000" b="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ES" sz="2000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2000" b="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s-MX" sz="2000"/>
              </a:p>
              <a:p>
                <a:pPr marL="457200" lvl="1" indent="0">
                  <a:buNone/>
                </a:pPr>
                <a:r>
                  <a:rPr lang="es-MX" sz="2000"/>
                  <a:t>Multiplicación: En general no se cumple</a:t>
                </a:r>
              </a:p>
              <a:p>
                <a:pPr marL="0" indent="0">
                  <a:buNone/>
                </a:pPr>
                <a:r>
                  <a:rPr lang="es-MX" sz="2000" b="1"/>
                  <a:t>2. Propiedad asociativa</a:t>
                </a:r>
              </a:p>
              <a:p>
                <a:pPr marL="457200" lvl="1" indent="0">
                  <a:buNone/>
                </a:pPr>
                <a:r>
                  <a:rPr lang="es-MX" sz="2000"/>
                  <a:t>Suma: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b="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ES" sz="2000" b="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ES" sz="2000" b="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s-ES" sz="2000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2000" b="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s-ES" sz="20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000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sz="2000" b="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s-ES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b="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s-ES" sz="2000" b="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ES" sz="2000" b="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s-ES" sz="2000" b="0"/>
              </a:p>
              <a:p>
                <a:pPr marL="457200" lvl="1" indent="0">
                  <a:buNone/>
                </a:pPr>
                <a:r>
                  <a:rPr lang="es-MX" sz="2000"/>
                  <a:t>Multiplicación: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b="0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d>
                    <m:r>
                      <a:rPr lang="es-ES" sz="2000" b="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s-ES" sz="20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000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sz="20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2000" b="0" i="1">
                        <a:latin typeface="Cambria Math" panose="02040503050406030204" pitchFamily="18" charset="0"/>
                      </a:rPr>
                      <m:t>𝐵𝐶</m:t>
                    </m:r>
                    <m:r>
                      <a:rPr lang="es-ES" sz="20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MX" sz="2000"/>
              </a:p>
              <a:p>
                <a:pPr marL="0" indent="0">
                  <a:buNone/>
                </a:pPr>
                <a:r>
                  <a:rPr lang="es-MX" sz="2000" b="1"/>
                  <a:t>3. Propiedad de la identidad</a:t>
                </a:r>
              </a:p>
              <a:p>
                <a:pPr marL="457200" lvl="1" indent="0">
                  <a:buNone/>
                </a:pPr>
                <a:r>
                  <a:rPr lang="es-MX" sz="2000"/>
                  <a:t>Suma: </a:t>
                </a:r>
                <a14:m>
                  <m:oMath xmlns:m="http://schemas.openxmlformats.org/officeDocument/2006/math">
                    <m:r>
                      <a:rPr lang="es-ES" sz="2000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sz="2000" b="0" i="1">
                        <a:latin typeface="Cambria Math" panose="02040503050406030204" pitchFamily="18" charset="0"/>
                      </a:rPr>
                      <m:t>+0=</m:t>
                    </m:r>
                    <m:r>
                      <a:rPr lang="es-ES" sz="2000" b="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s-ES" sz="2000" b="0"/>
              </a:p>
              <a:p>
                <a:pPr marL="457200" lvl="1" indent="0">
                  <a:buNone/>
                </a:pPr>
                <a:r>
                  <a:rPr lang="es-ES" sz="2000"/>
                  <a:t>Multiplicación: </a:t>
                </a:r>
                <a14:m>
                  <m:oMath xmlns:m="http://schemas.openxmlformats.org/officeDocument/2006/math">
                    <m:r>
                      <a:rPr lang="es-ES" sz="2000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sz="2000" b="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s-MX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ES" sz="2000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s-MX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ES" sz="2000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sz="20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000" b="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s-ES" sz="2000" b="0"/>
              </a:p>
              <a:p>
                <a:pPr marL="457200" lvl="1" indent="0">
                  <a:buNone/>
                </a:pPr>
                <a:endParaRPr lang="es-MX" sz="200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07BC4D7-8A71-FD4F-ACB0-C22D400BF0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5548" y="2217343"/>
                <a:ext cx="9880893" cy="3959619"/>
              </a:xfrm>
              <a:blipFill>
                <a:blip r:embed="rId3"/>
                <a:stretch>
                  <a:fillRect l="-771" t="-1917" b="-31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16786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38233A8-9E4B-674E-8BD7-5964039FD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s-MX" sz="4000">
                <a:solidFill>
                  <a:schemeClr val="bg1"/>
                </a:solidFill>
              </a:rPr>
              <a:t>7.1 Propiedad del inverso y distributiva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3C7D6F2-DC95-6947-A34B-A2682FC2E2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5548" y="2217343"/>
                <a:ext cx="9880893" cy="39596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ES" sz="2200" b="1"/>
                  <a:t>4. Propiedad del inverso.</a:t>
                </a:r>
              </a:p>
              <a:p>
                <a:pPr marL="457200" lvl="1" indent="0">
                  <a:buNone/>
                </a:pPr>
                <a:r>
                  <a:rPr lang="es-ES" sz="2200" b="0"/>
                  <a:t>Suma: </a:t>
                </a:r>
                <a14:m>
                  <m:oMath xmlns:m="http://schemas.openxmlformats.org/officeDocument/2006/math">
                    <m:r>
                      <a:rPr lang="es-ES" sz="2200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sz="2200" b="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s-ES" sz="2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200" b="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sz="2200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s-ES" sz="2200" b="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s-ES" sz="2200" b="0"/>
              </a:p>
              <a:p>
                <a:pPr marL="457200" lvl="1" indent="0">
                  <a:buNone/>
                </a:pPr>
                <a:r>
                  <a:rPr lang="es-ES" sz="2200"/>
                  <a:t>Multiplicación: </a:t>
                </a:r>
                <a14:m>
                  <m:oMath xmlns:m="http://schemas.openxmlformats.org/officeDocument/2006/math">
                    <m:r>
                      <a:rPr lang="es-ES" sz="2200" b="0" i="1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s-MX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2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ES" sz="22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s-ES" sz="22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s-ES" sz="2200" b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2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ES" sz="22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s-ES" sz="22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s-MX" sz="2200"/>
                  <a:t> A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2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s-MX" sz="2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ES" sz="2200" b="0"/>
                  <a:t>, |</a:t>
                </a:r>
                <a14:m>
                  <m:oMath xmlns:m="http://schemas.openxmlformats.org/officeDocument/2006/math">
                    <m:r>
                      <a:rPr lang="es-ES" sz="2200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sz="2200" b="0" i="1">
                        <a:latin typeface="Cambria Math" panose="02040503050406030204" pitchFamily="18" charset="0"/>
                      </a:rPr>
                      <m:t>|≠0</m:t>
                    </m:r>
                  </m:oMath>
                </a14:m>
                <a:endParaRPr lang="es-ES" sz="2200" b="0"/>
              </a:p>
              <a:p>
                <a:pPr marL="0" indent="0">
                  <a:buNone/>
                </a:pPr>
                <a:r>
                  <a:rPr lang="es-ES" sz="2200" b="1"/>
                  <a:t>5. Propiedad distributiva </a:t>
                </a:r>
              </a:p>
              <a:p>
                <a:pPr marL="457200" lvl="1" indent="0">
                  <a:buNone/>
                </a:pPr>
                <a:r>
                  <a:rPr lang="es-ES" sz="2200" b="0"/>
                  <a:t>	Multiplicación sobre la suma:</a:t>
                </a:r>
                <a:endParaRPr lang="es-ES" sz="2200"/>
              </a:p>
              <a:p>
                <a:pPr marL="914400" lvl="2" indent="0">
                  <a:buNone/>
                </a:pPr>
                <a:r>
                  <a:rPr lang="es-ES" sz="2200" b="0"/>
                  <a:t>	</a:t>
                </a:r>
                <a14:m>
                  <m:oMath xmlns:m="http://schemas.openxmlformats.org/officeDocument/2006/math">
                    <m:r>
                      <a:rPr lang="es-ES" sz="2200" b="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s-ES" sz="2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200" b="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s-ES" sz="2200" b="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ES" sz="2200" b="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s-ES" sz="22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200" b="0" i="1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s-ES" sz="2200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2200" b="0" i="1">
                        <a:latin typeface="Cambria Math" panose="02040503050406030204" pitchFamily="18" charset="0"/>
                      </a:rPr>
                      <m:t>𝐴𝐶</m:t>
                    </m:r>
                  </m:oMath>
                </a14:m>
                <a:endParaRPr lang="es-ES" sz="2200" b="0"/>
              </a:p>
              <a:p>
                <a:pPr marL="914400" lvl="2" indent="0">
                  <a:buNone/>
                </a:pPr>
                <a:r>
                  <a:rPr lang="es-MX" sz="2200"/>
                  <a:t>	(</a:t>
                </a:r>
                <a14:m>
                  <m:oMath xmlns:m="http://schemas.openxmlformats.org/officeDocument/2006/math">
                    <m:r>
                      <a:rPr lang="es-ES" sz="2200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sz="2200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2200" b="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ES" sz="2200" b="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s-ES" sz="2200" b="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s-ES" sz="22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200" b="0" i="1">
                        <a:latin typeface="Cambria Math" panose="02040503050406030204" pitchFamily="18" charset="0"/>
                      </a:rPr>
                      <m:t>𝐴𝐶</m:t>
                    </m:r>
                    <m:r>
                      <a:rPr lang="es-ES" sz="2200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2200" b="0" i="1">
                        <a:latin typeface="Cambria Math" panose="02040503050406030204" pitchFamily="18" charset="0"/>
                      </a:rPr>
                      <m:t>𝐵𝐶</m:t>
                    </m:r>
                  </m:oMath>
                </a14:m>
                <a:endParaRPr lang="es-MX" sz="2200"/>
              </a:p>
              <a:p>
                <a:pPr marL="0" indent="0">
                  <a:buNone/>
                </a:pPr>
                <a:r>
                  <a:rPr lang="es-ES" sz="2200" b="0"/>
                  <a:t>	</a:t>
                </a:r>
                <a:r>
                  <a:rPr lang="es-ES" sz="2200"/>
                  <a:t>Multiplicación sobre la resta:</a:t>
                </a:r>
              </a:p>
              <a:p>
                <a:pPr marL="914400" lvl="2" indent="0">
                  <a:buNone/>
                </a:pPr>
                <a:r>
                  <a:rPr lang="es-MX" sz="2200"/>
                  <a:t>	</a:t>
                </a:r>
                <a14:m>
                  <m:oMath xmlns:m="http://schemas.openxmlformats.org/officeDocument/2006/math">
                    <m:r>
                      <a:rPr lang="es-ES" sz="2200" b="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s-ES" sz="2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200" b="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s-ES" sz="2200" b="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sz="2200" b="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s-ES" sz="22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200" b="0" i="1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s-ES" sz="2200" b="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ES" sz="2200" b="0" i="1">
                        <a:latin typeface="Cambria Math" panose="02040503050406030204" pitchFamily="18" charset="0"/>
                      </a:rPr>
                      <m:t>𝐴𝐶</m:t>
                    </m:r>
                  </m:oMath>
                </a14:m>
                <a:endParaRPr lang="es-ES" sz="2200" b="0"/>
              </a:p>
              <a:p>
                <a:pPr marL="914400" lvl="2" indent="0">
                  <a:buNone/>
                </a:pPr>
                <a:r>
                  <a:rPr lang="es-MX" sz="2200"/>
                  <a:t>	(</a:t>
                </a:r>
                <a14:m>
                  <m:oMath xmlns:m="http://schemas.openxmlformats.org/officeDocument/2006/math">
                    <m:r>
                      <a:rPr lang="es-ES" sz="2200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sz="2200" b="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ES" sz="2200" b="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ES" sz="2200" b="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s-ES" sz="2200" b="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s-ES" sz="22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200" b="0" i="1">
                        <a:latin typeface="Cambria Math" panose="02040503050406030204" pitchFamily="18" charset="0"/>
                      </a:rPr>
                      <m:t>𝐴𝐶</m:t>
                    </m:r>
                    <m:r>
                      <a:rPr lang="es-ES" sz="2200" b="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ES" sz="2200" b="0" i="1">
                        <a:latin typeface="Cambria Math" panose="02040503050406030204" pitchFamily="18" charset="0"/>
                      </a:rPr>
                      <m:t>𝐵𝐶</m:t>
                    </m:r>
                  </m:oMath>
                </a14:m>
                <a:endParaRPr lang="es-MX" sz="2200"/>
              </a:p>
              <a:p>
                <a:pPr marL="0" indent="0">
                  <a:buNone/>
                </a:pPr>
                <a:endParaRPr lang="es-MX" sz="220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3C7D6F2-DC95-6947-A34B-A2682FC2E2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5548" y="2217343"/>
                <a:ext cx="9880893" cy="3959619"/>
              </a:xfrm>
              <a:blipFill>
                <a:blip r:embed="rId2"/>
                <a:stretch>
                  <a:fillRect l="-900" t="-191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71397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9FD6991-69A7-8942-815E-CB2F7A488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s-MX" sz="4000">
                <a:solidFill>
                  <a:srgbClr val="FFFFFF"/>
                </a:solidFill>
              </a:rPr>
              <a:t>8. La transpuesta de una matriz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9CFA8EE-5F4E-8346-997B-1B847A6056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599" y="2318197"/>
                <a:ext cx="9724031" cy="3683358"/>
              </a:xfrm>
            </p:spPr>
            <p:txBody>
              <a:bodyPr anchor="ctr">
                <a:normAutofit/>
              </a:bodyPr>
              <a:lstStyle/>
              <a:p>
                <a:r>
                  <a:rPr lang="es-MX" sz="2000"/>
                  <a:t>Dada una matriz </a:t>
                </a:r>
                <a14:m>
                  <m:oMath xmlns:m="http://schemas.openxmlformats.org/officeDocument/2006/math">
                    <m:r>
                      <a:rPr lang="es-MX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sz="20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MX" sz="2000"/>
                  <a:t>una matriz de </a:t>
                </a:r>
                <a14:m>
                  <m:oMath xmlns:m="http://schemas.openxmlformats.org/officeDocument/2006/math">
                    <m:r>
                      <a:rPr lang="es-ES" sz="2000" b="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E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MX" sz="2000"/>
                  <a:t>, la </a:t>
                </a:r>
                <a:r>
                  <a:rPr lang="es-MX" sz="2000" b="1"/>
                  <a:t>transpuesta</a:t>
                </a:r>
                <a:r>
                  <a:rPr lang="es-MX" sz="2000"/>
                  <a:t> de </a:t>
                </a:r>
                <a14:m>
                  <m:oMath xmlns:m="http://schemas.openxmlformats.org/officeDocument/2006/math">
                    <m:r>
                      <a:rPr lang="es-MX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MX" sz="2000"/>
                  <a:t> es la matriz </a:t>
                </a:r>
                <a14:m>
                  <m:oMath xmlns:m="http://schemas.openxmlformats.org/officeDocument/2006/math">
                    <m:r>
                      <a:rPr lang="es-ES" sz="2000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000" b="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MX" sz="2000"/>
                  <a:t>, denotada mediante </a:t>
                </a:r>
                <a14:m>
                  <m:oMath xmlns:m="http://schemas.openxmlformats.org/officeDocument/2006/math">
                    <m:r>
                      <a:rPr lang="es-ES" sz="2000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sz="2000" b="0" i="1" baseline="3000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s-ES" sz="2000" b="0" i="1">
                    <a:latin typeface="Cambria Math" panose="02040503050406030204" pitchFamily="18" charset="0"/>
                  </a:rPr>
                  <a:t>, </a:t>
                </a:r>
                <a:r>
                  <a:rPr lang="es-ES" sz="2000"/>
                  <a:t>cuyas columnas se forman a partir de las filas correspondientes de </a:t>
                </a:r>
                <a14:m>
                  <m:oMath xmlns:m="http://schemas.openxmlformats.org/officeDocument/2006/math">
                    <m:r>
                      <a:rPr lang="es-MX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ES" sz="2000"/>
                  <a:t>.</a:t>
                </a:r>
              </a:p>
              <a:p>
                <a:r>
                  <a:rPr lang="es-ES" sz="2000"/>
                  <a:t>Ejemplo:</a:t>
                </a:r>
              </a:p>
              <a:p>
                <a:r>
                  <a:rPr lang="es-ES" sz="2000"/>
                  <a:t>Sean </a:t>
                </a:r>
                <a:r>
                  <a:rPr lang="es-MX" sz="2000"/>
                  <a:t>Sea </a:t>
                </a:r>
                <a14:m>
                  <m:oMath xmlns:m="http://schemas.openxmlformats.org/officeDocument/2006/math">
                    <m:r>
                      <a:rPr lang="es-MX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MX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MX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ES" sz="2000" b="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s-ES" sz="2000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s-ES" sz="2000" b="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s-ES" sz="2000" b="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s-MX" sz="2000"/>
                      <m:t>	</m:t>
                    </m:r>
                  </m:oMath>
                </a14:m>
                <a:r>
                  <a:rPr lang="es-ES" sz="2000"/>
                  <a:t>, </a:t>
                </a:r>
                <a14:m>
                  <m:oMath xmlns:m="http://schemas.openxmlformats.org/officeDocument/2006/math">
                    <m:r>
                      <a:rPr lang="es-ES" sz="2000" b="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E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MX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ES" sz="2000" b="0" i="1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  <m:e>
                              <m:r>
                                <a:rPr lang="es-ES" sz="20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s-ES" sz="20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2000" b="0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lang="es-ES" sz="2000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sz="2000" b="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ES" sz="2000"/>
                  <a:t>, </a:t>
                </a:r>
                <a14:m>
                  <m:oMath xmlns:m="http://schemas.openxmlformats.org/officeDocument/2006/math">
                    <m:r>
                      <a:rPr lang="es-MX" sz="20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s-MX" sz="20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MX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MX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MX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s-MX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s-MX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MX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s-MX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ES" sz="2000"/>
              </a:p>
              <a:p>
                <a:endParaRPr lang="es-ES" sz="2000"/>
              </a:p>
              <a:p>
                <a:r>
                  <a:rPr lang="es-MX" sz="2000"/>
                  <a:t> </a:t>
                </a:r>
                <a14:m>
                  <m:oMath xmlns:m="http://schemas.openxmlformats.org/officeDocument/2006/math">
                    <m:r>
                      <a:rPr lang="es-MX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sz="2000" b="0" i="1" baseline="3000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s-MX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MX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s-ES" sz="2000" b="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  <m:mr>
                            <m:e>
                              <m:r>
                                <a:rPr lang="es-ES" sz="2000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s-ES" sz="2000" b="0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s-MX" sz="2000"/>
                      <m:t>	</m:t>
                    </m:r>
                    <m:r>
                      <a:rPr lang="es-ES" sz="2000" b="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ES" sz="2000" b="0" i="1" baseline="3000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s-MX" sz="20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MX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ES" sz="2000" b="0" i="1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  <m:e>
                              <m:r>
                                <a:rPr lang="es-ES" sz="20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2000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sz="20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20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s-ES" sz="2000" b="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ES" sz="2000"/>
                  <a:t> </a:t>
                </a:r>
                <a14:m>
                  <m:oMath xmlns:m="http://schemas.openxmlformats.org/officeDocument/2006/math">
                    <m:r>
                      <a:rPr lang="es-ES" sz="2000" b="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s-ES" sz="2000" b="0" i="1" baseline="3000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s-E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MX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ES" sz="20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2000" b="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s-ES" sz="2000" b="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s-ES" sz="2000" b="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ES" sz="20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2000" b="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ES" sz="200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9CFA8EE-5F4E-8346-997B-1B847A6056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2318197"/>
                <a:ext cx="9724031" cy="3683358"/>
              </a:xfrm>
              <a:blipFill>
                <a:blip r:embed="rId2"/>
                <a:stretch>
                  <a:fillRect l="-522" r="-39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3222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4EDC28-C724-1C4F-9E35-14269A21A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s-MX" sz="4000">
                <a:solidFill>
                  <a:srgbClr val="FFFFFF"/>
                </a:solidFill>
              </a:rPr>
              <a:t>1.1 Definición de una matriz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CEFD917-ABEE-174A-9CA2-7B164AD7CB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599" y="2318197"/>
                <a:ext cx="9724031" cy="3683358"/>
              </a:xfrm>
            </p:spPr>
            <p:txBody>
              <a:bodyPr anchor="ctr">
                <a:normAutofit/>
              </a:bodyPr>
              <a:lstStyle/>
              <a:p>
                <a:r>
                  <a:rPr lang="es-MX" sz="2000"/>
                  <a:t>Sean </a:t>
                </a:r>
                <a:r>
                  <a:rPr lang="es-MX" sz="2000" i="1"/>
                  <a:t>m </a:t>
                </a:r>
                <a:r>
                  <a:rPr lang="es-MX" sz="2000"/>
                  <a:t>y </a:t>
                </a:r>
                <a:r>
                  <a:rPr lang="es-MX" sz="2000" i="1"/>
                  <a:t>n</a:t>
                </a:r>
                <a:r>
                  <a:rPr lang="es-MX" sz="2000"/>
                  <a:t> enteros positivos. Una </a:t>
                </a:r>
                <a:r>
                  <a:rPr lang="es-MX" sz="2000" b="1"/>
                  <a:t>matriz de </a:t>
                </a:r>
                <a14:m>
                  <m:oMath xmlns:m="http://schemas.openxmlformats.org/officeDocument/2006/math">
                    <m:r>
                      <a:rPr lang="es-ES" sz="2000" b="1" i="1">
                        <a:latin typeface="Cambria Math" panose="02040503050406030204" pitchFamily="18" charset="0"/>
                      </a:rPr>
                      <m:t>𝒎</m:t>
                    </m:r>
                    <m:r>
                      <a:rPr lang="es-ES" sz="20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ES" sz="20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000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s-ES" sz="2000" b="1" i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MX" sz="2000"/>
                  <a:t>(se lee como “matriz de m por n”) es un arreglo rectangular de </a:t>
                </a:r>
                <a:r>
                  <a:rPr lang="es-MX" sz="2000" i="1"/>
                  <a:t>m</a:t>
                </a:r>
                <a:r>
                  <a:rPr lang="es-MX" sz="2000"/>
                  <a:t> renglones (filas) y </a:t>
                </a:r>
                <a:r>
                  <a:rPr lang="es-MX" sz="2000" i="1"/>
                  <a:t>n </a:t>
                </a:r>
                <a:r>
                  <a:rPr lang="es-MX" sz="2000"/>
                  <a:t>columnas de números reales</a:t>
                </a:r>
              </a:p>
              <a:p>
                <a:endParaRPr lang="es-MX" sz="20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MX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MX" sz="20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sz="2000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sz="2000" b="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MX" sz="20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s-MX" sz="2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s-MX" sz="2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s-MX" sz="20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s-MX" sz="2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MX" sz="20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MX" sz="2000"/>
              </a:p>
              <a:p>
                <a:pPr marL="0" indent="0">
                  <a:buNone/>
                </a:pPr>
                <a:endParaRPr lang="es-MX" sz="2000"/>
              </a:p>
              <a:p>
                <a:r>
                  <a:rPr lang="es-MX" sz="2000"/>
                  <a:t>También, se utiliza la notación abreviada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ES" sz="2000" b="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s-MX" sz="2000"/>
                  <a:t>] para esta matriz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CEFD917-ABEE-174A-9CA2-7B164AD7CB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2318197"/>
                <a:ext cx="9724031" cy="3683358"/>
              </a:xfrm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27870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59620B-A61C-BC4D-A231-2AF6F03E7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s-MX" sz="4000">
                <a:solidFill>
                  <a:srgbClr val="FFFFFF"/>
                </a:solidFill>
              </a:rPr>
              <a:t>8.1 Propiedades de la matriz transpuesta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E54F0E07-7805-D147-8761-916A20BBEC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599" y="2318197"/>
                <a:ext cx="9724031" cy="3683358"/>
              </a:xfrm>
            </p:spPr>
            <p:txBody>
              <a:bodyPr anchor="ctr">
                <a:normAutofit/>
              </a:bodyPr>
              <a:lstStyle/>
              <a:p>
                <a:r>
                  <a:rPr lang="es-MX" sz="1900" dirty="0"/>
                  <a:t>Sean A y B matrices cuyos tamaños son apropiados para las sumas y los productos siguientes.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s-ES" sz="19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9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ES" sz="1900" i="1" baseline="300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s-ES" sz="1900" b="0" i="1" baseline="3000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s-MX" sz="1900" dirty="0"/>
                  <a:t> = </a:t>
                </a:r>
                <a14:m>
                  <m:oMath xmlns:m="http://schemas.openxmlformats.org/officeDocument/2006/math">
                    <m:r>
                      <a:rPr lang="es-ES" sz="19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s-ES" sz="19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s-ES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9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ES" sz="1900" b="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ES" sz="1900" b="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s-ES" sz="1900" i="1" baseline="3000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s-MX" sz="1900" dirty="0"/>
                  <a:t> = </a:t>
                </a:r>
                <a14:m>
                  <m:oMath xmlns:m="http://schemas.openxmlformats.org/officeDocument/2006/math">
                    <m:r>
                      <a:rPr lang="es-ES" sz="19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sz="1900" i="1" baseline="3000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s-MX" sz="1900" dirty="0"/>
                  <a:t> + </a:t>
                </a:r>
                <a14:m>
                  <m:oMath xmlns:m="http://schemas.openxmlformats.org/officeDocument/2006/math">
                    <m:r>
                      <a:rPr lang="es-ES" sz="1900" b="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ES" sz="1900" i="1" baseline="3000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s-MX" sz="19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s-MX" sz="1900" dirty="0"/>
                  <a:t>Para cualquier escalar </a:t>
                </a:r>
                <a14:m>
                  <m:oMath xmlns:m="http://schemas.openxmlformats.org/officeDocument/2006/math">
                    <m:r>
                      <a:rPr lang="es-ES" sz="1900" b="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s-MX" sz="1900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sz="19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ES" sz="1900" b="0" i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s-ES" sz="19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s-ES" sz="1900" i="1" baseline="3000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s-MX" sz="1900" dirty="0"/>
                  <a:t> </a:t>
                </a:r>
                <a14:m>
                  <m:oMath xmlns:m="http://schemas.openxmlformats.org/officeDocument/2006/math">
                    <m:r>
                      <a:rPr lang="es-ES" sz="19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1900" b="0" i="1">
                        <a:latin typeface="Cambria Math" panose="02040503050406030204" pitchFamily="18" charset="0"/>
                      </a:rPr>
                      <m:t>𝑟𝐴𝑇</m:t>
                    </m:r>
                  </m:oMath>
                </a14:m>
                <a:endParaRPr lang="es-MX" sz="19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s-ES" sz="19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19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sz="1900" b="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ES" sz="1900" b="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s-ES" sz="1900" i="1" baseline="3000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s-MX" sz="1900" dirty="0"/>
                  <a:t> </a:t>
                </a:r>
                <a14:m>
                  <m:oMath xmlns:m="http://schemas.openxmlformats.org/officeDocument/2006/math">
                    <m:r>
                      <a:rPr lang="es-ES" sz="1900" b="0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1900" b="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ES" sz="1900" i="1" baseline="3000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s-ES" sz="1900" dirty="0"/>
                  <a:t> </a:t>
                </a:r>
                <a14:m>
                  <m:oMath xmlns:m="http://schemas.openxmlformats.org/officeDocument/2006/math">
                    <m:r>
                      <a:rPr lang="es-ES" sz="19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sz="1900" i="1" baseline="3000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s-MX" sz="1900" dirty="0"/>
              </a:p>
              <a:p>
                <a:pPr marL="514350" indent="-514350">
                  <a:buFont typeface="+mj-lt"/>
                  <a:buAutoNum type="alphaLcParenR"/>
                </a:pPr>
                <a:endParaRPr lang="es-MX" sz="1900" dirty="0"/>
              </a:p>
              <a:p>
                <a:pPr marL="0" indent="0">
                  <a:buNone/>
                </a:pPr>
                <a:r>
                  <a:rPr lang="es-MX" sz="1900" dirty="0"/>
                  <a:t>La transpuesta de un producto de matrices es igual al producto de sus transpuestas en orden </a:t>
                </a:r>
                <a:r>
                  <a:rPr lang="es-MX" sz="1900" i="1" dirty="0"/>
                  <a:t>inverso</a:t>
                </a:r>
                <a:r>
                  <a:rPr lang="es-MX" sz="1900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s-ES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9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ES" sz="1900" b="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s-ES" sz="1900" i="1" baseline="3000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s-MX" sz="1900" dirty="0"/>
                  <a:t> </a:t>
                </a:r>
                <a14:m>
                  <m:oMath xmlns:m="http://schemas.openxmlformats.org/officeDocument/2006/math">
                    <m:r>
                      <a:rPr lang="es-ES" sz="19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19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ES" sz="1900" i="1" baseline="3000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s-ES" sz="1900" dirty="0"/>
                  <a:t> </a:t>
                </a:r>
                <a14:m>
                  <m:oMath xmlns:m="http://schemas.openxmlformats.org/officeDocument/2006/math">
                    <m:r>
                      <a:rPr lang="es-ES" sz="19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sz="1900" i="1" baseline="3000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s-MX" sz="1900" dirty="0"/>
              </a:p>
              <a:p>
                <a:pPr marL="0" indent="0">
                  <a:buNone/>
                </a:pPr>
                <a:endParaRPr lang="es-MX" sz="1900" dirty="0"/>
              </a:p>
              <a:p>
                <a:pPr marL="0" indent="0">
                  <a:buNone/>
                </a:pPr>
                <a:endParaRPr lang="es-MX" sz="1900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E54F0E07-7805-D147-8761-916A20BBEC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2318197"/>
                <a:ext cx="9724031" cy="3683358"/>
              </a:xfrm>
              <a:blipFill>
                <a:blip r:embed="rId2"/>
                <a:stretch>
                  <a:fillRect l="-653" t="-721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97952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C7077B-78CB-CC47-9877-14C0B28EE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MX" sz="4600" dirty="0">
                <a:solidFill>
                  <a:srgbClr val="FFFFFF"/>
                </a:solidFill>
              </a:rPr>
              <a:t>Tarea 1/2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69E77B6-75E7-9140-A8DA-CB9286F7B4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438400"/>
                <a:ext cx="10515600" cy="373856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MX" sz="1200" dirty="0"/>
                  <a:t>Sea </a:t>
                </a:r>
                <a14:m>
                  <m:oMath xmlns:m="http://schemas.openxmlformats.org/officeDocument/2006/math">
                    <m:r>
                      <a:rPr lang="es-MX" sz="1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MX" sz="12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s-MX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MX" sz="1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MX" sz="1200" i="1"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</m:e>
                            <m:e>
                              <m:r>
                                <a:rPr lang="es-MX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MX" sz="12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s-MX" sz="12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s-MX" sz="12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MX" sz="1200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</m:mr>
                        </m:m>
                      </m:e>
                    </m:d>
                    <m:r>
                      <a:rPr lang="es-ES" sz="1200" b="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MX" sz="12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MX" sz="12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s-MX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MX" sz="1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MX" sz="1200" i="1"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</m:e>
                            <m:e>
                              <m:r>
                                <a:rPr lang="es-MX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MX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MX" sz="12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s-MX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MX" sz="12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s-MX" sz="12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MX" sz="12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s-MX" sz="1200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</m:mr>
                        </m:m>
                      </m:e>
                    </m:d>
                    <m:r>
                      <a:rPr lang="es-ES" sz="1200" b="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ES" sz="1200" b="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s-ES" sz="1200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MX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MX" sz="1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ES" sz="12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MX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MX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1200" b="0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s-ES" sz="1200" b="0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s-MX" sz="1200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</m:mr>
                        </m:m>
                      </m:e>
                    </m:d>
                    <m:r>
                      <a:rPr lang="es-ES" sz="1200" b="0" i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s-ES" sz="1200" b="0" dirty="0"/>
              </a:p>
              <a:p>
                <a:pPr marL="0" indent="0">
                  <a:buNone/>
                </a:pPr>
                <a:endParaRPr lang="es-MX" sz="1200" dirty="0"/>
              </a:p>
              <a:p>
                <a:pPr marL="0" indent="0">
                  <a:buNone/>
                </a:pPr>
                <a:r>
                  <a:rPr lang="es-MX" sz="1200" dirty="0"/>
                  <a:t>Realizar las siguientes operaciones.</a:t>
                </a:r>
              </a:p>
              <a:p>
                <a:pPr marL="514350" indent="-514350">
                  <a:buAutoNum type="arabicPeriod"/>
                </a:pPr>
                <a:r>
                  <a:rPr lang="es-MX" sz="1200" dirty="0"/>
                  <a:t>AB</a:t>
                </a:r>
              </a:p>
              <a:p>
                <a:pPr marL="514350" indent="-514350">
                  <a:buAutoNum type="arabicPeriod"/>
                </a:pPr>
                <a:r>
                  <a:rPr lang="es-MX" sz="1200" dirty="0"/>
                  <a:t>AC</a:t>
                </a:r>
              </a:p>
              <a:p>
                <a:pPr marL="514350" indent="-514350">
                  <a:buAutoNum type="arabicPeriod"/>
                </a:pPr>
                <a:r>
                  <a:rPr lang="es-MX" sz="1200" dirty="0"/>
                  <a:t>BC</a:t>
                </a:r>
              </a:p>
              <a:p>
                <a:pPr marL="514350" indent="-514350">
                  <a:buAutoNum type="arabicPeriod"/>
                </a:pPr>
                <a:r>
                  <a:rPr lang="es-MX" sz="1200" dirty="0"/>
                  <a:t>BA</a:t>
                </a:r>
              </a:p>
              <a:p>
                <a:pPr marL="514350" indent="-514350">
                  <a:buAutoNum type="arabicPeriod"/>
                </a:pPr>
                <a:r>
                  <a:rPr lang="es-MX" sz="1200" dirty="0"/>
                  <a:t>CA</a:t>
                </a:r>
              </a:p>
              <a:p>
                <a:pPr marL="514350" indent="-514350">
                  <a:buAutoNum type="arabicPeriod"/>
                </a:pPr>
                <a:r>
                  <a:rPr lang="es-MX" sz="1200" dirty="0"/>
                  <a:t>CB</a:t>
                </a:r>
              </a:p>
              <a:p>
                <a:pPr marL="514350" indent="-514350">
                  <a:buAutoNum type="arabicPeriod"/>
                </a:pPr>
                <a:r>
                  <a:rPr lang="es-MX" sz="1200" dirty="0"/>
                  <a:t>A + B</a:t>
                </a:r>
              </a:p>
              <a:p>
                <a:pPr marL="514350" indent="-514350">
                  <a:buAutoNum type="arabicPeriod"/>
                </a:pPr>
                <a:r>
                  <a:rPr lang="es-MX" sz="1200" dirty="0"/>
                  <a:t>A + C</a:t>
                </a:r>
              </a:p>
              <a:p>
                <a:pPr marL="0" indent="0">
                  <a:buNone/>
                </a:pPr>
                <a:endParaRPr lang="es-MX" sz="1200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69E77B6-75E7-9140-A8DA-CB9286F7B4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438400"/>
                <a:ext cx="10515600" cy="3738562"/>
              </a:xfrm>
              <a:blipFill>
                <a:blip r:embed="rId2"/>
                <a:stretch>
                  <a:fillRect l="-121" t="-33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77799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DBB6BA3-6A69-EA45-93AB-D35095FC4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MX" sz="4600" dirty="0">
                <a:solidFill>
                  <a:srgbClr val="FFFFFF"/>
                </a:solidFill>
              </a:rPr>
              <a:t>Tarea 2/2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111B840-136B-DF41-B482-D4FC93EEC8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438400"/>
                <a:ext cx="10515600" cy="373856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MX" sz="2600" dirty="0"/>
                  <a:t>Sea </a:t>
                </a:r>
                <a14:m>
                  <m:oMath xmlns:m="http://schemas.openxmlformats.org/officeDocument/2006/math">
                    <m:r>
                      <a:rPr lang="es-ES" sz="26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sz="2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MX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MX" sz="2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ES" sz="2600" b="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s-ES" sz="26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sz="2600" b="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ES" sz="26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s-ES" sz="26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600" b="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26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600" b="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ES" sz="2600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MX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MX" sz="2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ES" sz="2600" b="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ES" sz="2600" b="0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lang="es-ES" sz="2600" b="0" i="1">
                                  <a:latin typeface="Cambria Math" panose="02040503050406030204" pitchFamily="18" charset="0"/>
                                </a:rPr>
                                <m:t>−12</m:t>
                              </m:r>
                            </m:e>
                            <m:e>
                              <m:r>
                                <a:rPr lang="es-ES" sz="2600" b="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MX" sz="2600" dirty="0"/>
                  <a:t>. </a:t>
                </a:r>
              </a:p>
              <a:p>
                <a:pPr marL="0" indent="0">
                  <a:buNone/>
                </a:pPr>
                <a:endParaRPr lang="es-MX" sz="2600" dirty="0"/>
              </a:p>
              <a:p>
                <a:pPr marL="0" indent="0">
                  <a:buNone/>
                </a:pPr>
                <a:r>
                  <a:rPr lang="es-MX" sz="2600" dirty="0"/>
                  <a:t>9. Determinar si la matrices tienen inversa. Si es así, encontrar su matrices inversas.</a:t>
                </a:r>
              </a:p>
              <a:p>
                <a:pPr marL="0" indent="0">
                  <a:buNone/>
                </a:pPr>
                <a:r>
                  <a:rPr lang="es-MX" sz="2600" dirty="0"/>
                  <a:t>10. Realizar la comprobación de que la matriz inversa encontrada es la solución correcta.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111B840-136B-DF41-B482-D4FC93EEC8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438400"/>
                <a:ext cx="10515600" cy="3738562"/>
              </a:xfrm>
              <a:blipFill>
                <a:blip r:embed="rId2"/>
                <a:stretch>
                  <a:fillRect l="-1086" t="-67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9610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64DBFF-C2C4-3E42-87D2-77E13136B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MX" sz="4600">
                <a:solidFill>
                  <a:srgbClr val="FFFFFF"/>
                </a:solidFill>
              </a:rPr>
              <a:t>Quiz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6A363D6C-F505-AA41-96F7-B048A3F57A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438400"/>
                <a:ext cx="10515600" cy="3738562"/>
              </a:xfrm>
            </p:spPr>
            <p:txBody>
              <a:bodyPr>
                <a:normAutofit/>
              </a:bodyPr>
              <a:lstStyle/>
              <a:p>
                <a:r>
                  <a:rPr lang="es-MX" sz="2400" dirty="0"/>
                  <a:t>Sea </a:t>
                </a:r>
                <a14:m>
                  <m:oMath xmlns:m="http://schemas.openxmlformats.org/officeDocument/2006/math">
                    <m:r>
                      <a:rPr lang="es-MX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MX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MX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MX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24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sz="2400" b="0" i="1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e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sz="2400" b="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ES" sz="2400" b="0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s-ES" sz="2400" b="0" i="1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</m:mr>
                          <m:mr>
                            <m:e>
                              <m:r>
                                <a:rPr lang="es-ES" sz="2400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s-ES" sz="2400" b="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s-ES" sz="24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MX" sz="24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MX" sz="24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s-MX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MX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2400" b="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2400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s-ES" sz="2400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ES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</m:mr>
                        </m:m>
                      </m:e>
                    </m:d>
                    <m:r>
                      <a:rPr lang="es-E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sz="24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400" b="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s-ES" sz="2400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MX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MX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ES" sz="2400" b="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s-ES" sz="2400" b="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s-ES" sz="2400" b="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ES" sz="2400" b="0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  <m:r>
                      <a:rPr lang="es-ES" sz="2400" b="0" i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sz="2400" b="0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s-ES" sz="2400" b="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s-E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MX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MX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sz="24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sz="2400" b="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ES" sz="2400" b="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MX" sz="2400" dirty="0"/>
              </a:p>
              <a:p>
                <a:pPr marL="0" indent="0">
                  <a:buNone/>
                </a:pPr>
                <a:endParaRPr lang="es-MX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s-MX" sz="2400" dirty="0"/>
                  <a:t>Calcular </a:t>
                </a:r>
                <a14:m>
                  <m:oMath xmlns:m="http://schemas.openxmlformats.org/officeDocument/2006/math">
                    <m:r>
                      <a:rPr lang="es-MX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sz="2400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2400" b="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s-ES" sz="2400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s-MX" sz="2400" dirty="0"/>
                  <a:t>Calcular </a:t>
                </a:r>
                <a14:m>
                  <m:oMath xmlns:m="http://schemas.openxmlformats.org/officeDocument/2006/math">
                    <m:r>
                      <a:rPr lang="es-MX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sz="24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s-MX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s-MX" sz="2400" dirty="0"/>
                  <a:t>Calcular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400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2400" b="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s-MX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s-MX" sz="2400" dirty="0"/>
                  <a:t>Calcular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s-ES" sz="2400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s-ES" sz="2400" b="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MX" sz="2400" dirty="0"/>
                  <a:t>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s-MX" sz="2400" dirty="0"/>
                  <a:t>Calcular </a:t>
                </a:r>
                <a14:m>
                  <m:oMath xmlns:m="http://schemas.openxmlformats.org/officeDocument/2006/math">
                    <m:r>
                      <a:rPr lang="es-ES" sz="2400" b="0" i="1">
                        <a:latin typeface="Cambria Math" panose="02040503050406030204" pitchFamily="18" charset="0"/>
                      </a:rPr>
                      <m:t>𝐶𝐷</m:t>
                    </m:r>
                    <m:r>
                      <a:rPr lang="es-ES" sz="2400" b="0" i="1" baseline="3000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s-MX" sz="2400" dirty="0"/>
                  <a:t> 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s-MX" sz="2400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6A363D6C-F505-AA41-96F7-B048A3F57A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438400"/>
                <a:ext cx="10515600" cy="3738562"/>
              </a:xfrm>
              <a:blipFill>
                <a:blip r:embed="rId2"/>
                <a:stretch>
                  <a:fillRect l="-965" t="-1017" b="-271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6740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B222978-5E70-214F-BDCB-7A04173B5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s-MX" sz="4000">
                <a:solidFill>
                  <a:srgbClr val="FFFFFF"/>
                </a:solidFill>
              </a:rPr>
              <a:t>1.2 Índices de la matriz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DF2D2F5-D88A-E845-BD30-76A790EC38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599" y="2318197"/>
                <a:ext cx="9724031" cy="3683358"/>
              </a:xfrm>
            </p:spPr>
            <p:txBody>
              <a:bodyPr anchor="ctr">
                <a:normAutofit/>
              </a:bodyPr>
              <a:lstStyle/>
              <a:p>
                <a:r>
                  <a:rPr lang="es-MX" sz="2000"/>
                  <a:t>Cada elemento o entrada,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ES" sz="2000" b="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s-ES" sz="2000" b="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s-MX" sz="2000"/>
                  <a:t> de la matriz utiliza notación con dos subíndices. </a:t>
                </a:r>
              </a:p>
              <a:p>
                <a:r>
                  <a:rPr lang="es-MX" sz="2000"/>
                  <a:t>El subíndice de la fila (renglón) es el primer subíndice </a:t>
                </a:r>
                <a14:m>
                  <m:oMath xmlns:m="http://schemas.openxmlformats.org/officeDocument/2006/math">
                    <m:r>
                      <a:rPr lang="es-E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ES" sz="2000" b="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s-MX" sz="2000"/>
              </a:p>
              <a:p>
                <a:r>
                  <a:rPr lang="es-MX" sz="2000"/>
                  <a:t>El subíndice de la columna es </a:t>
                </a:r>
                <a14:m>
                  <m:oMath xmlns:m="http://schemas.openxmlformats.org/officeDocument/2006/math">
                    <m:r>
                      <a:rPr lang="es-ES" sz="2000" b="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ES" sz="2000" b="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s-ES" sz="2000" b="0"/>
              </a:p>
              <a:p>
                <a:r>
                  <a:rPr lang="es-ES" sz="2000" b="0"/>
                  <a:t>Por tanto, el elemento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ES" sz="2000" b="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s-ES" sz="2000" b="0"/>
                  <a:t> está en la fila </a:t>
                </a:r>
                <a14:m>
                  <m:oMath xmlns:m="http://schemas.openxmlformats.org/officeDocument/2006/math">
                    <m:r>
                      <a:rPr lang="es-ES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ES" sz="2000" b="0"/>
                  <a:t> y en la columna </a:t>
                </a:r>
                <a14:m>
                  <m:oMath xmlns:m="http://schemas.openxmlformats.org/officeDocument/2006/math">
                    <m:r>
                      <a:rPr lang="es-ES" sz="2000" b="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s-ES" sz="2000" b="0"/>
                  <a:t>.</a:t>
                </a:r>
              </a:p>
              <a:p>
                <a:endParaRPr lang="es-ES" sz="2000" b="0"/>
              </a:p>
              <a:p>
                <a:endParaRPr lang="es-MX" sz="200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DF2D2F5-D88A-E845-BD30-76A790EC38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2318197"/>
                <a:ext cx="9724031" cy="3683358"/>
              </a:xfrm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0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F4805-7688-B645-81ED-2899C8868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327276A-8C1C-AD4D-B900-2ACC8E38EF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MX" dirty="0"/>
                  <a:t>Sea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MX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−8</m:t>
                              </m:r>
                            </m:e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</m:e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ES" dirty="0"/>
                  <a:t> Determinar lo siguientes elementos de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s-ES" dirty="0"/>
              </a:p>
              <a:p>
                <a:endParaRPr lang="es-E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s-MX" dirty="0"/>
                  <a:t>(4,3) = 4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s-MX" dirty="0"/>
                  <a:t>(1,1) =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s-MX" dirty="0"/>
                  <a:t>(2,3) =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s-MX" dirty="0"/>
                  <a:t>(3,2) =</a:t>
                </a:r>
              </a:p>
              <a:p>
                <a:pPr marL="0" indent="0">
                  <a:buNone/>
                </a:pPr>
                <a:endParaRPr lang="es-MX" dirty="0"/>
              </a:p>
              <a:p>
                <a:pPr marL="514350" indent="-514350">
                  <a:buFont typeface="+mj-lt"/>
                  <a:buAutoNum type="arabicPeriod"/>
                </a:pPr>
                <a:endParaRPr lang="es-MX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327276A-8C1C-AD4D-B900-2ACC8E38EF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145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6852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203E464-08E4-D74D-AAD9-77E9C239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s-MX" sz="4000">
                <a:solidFill>
                  <a:srgbClr val="FFFFFF"/>
                </a:solidFill>
              </a:rPr>
              <a:t>1.3 Matrices cuadradas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CA0880B-3027-B040-9D8A-9AF7166BC1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599" y="2318197"/>
                <a:ext cx="9724031" cy="3683358"/>
              </a:xfrm>
            </p:spPr>
            <p:txBody>
              <a:bodyPr anchor="ctr">
                <a:normAutofit/>
              </a:bodyPr>
              <a:lstStyle/>
              <a:p>
                <a:r>
                  <a:rPr lang="es-MX" sz="2000" dirty="0"/>
                  <a:t>Si </a:t>
                </a:r>
                <a14:m>
                  <m:oMath xmlns:m="http://schemas.openxmlformats.org/officeDocument/2006/math">
                    <m:r>
                      <a:rPr lang="es-ES" sz="2000" b="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ES" sz="20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000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sz="2000" b="0" i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s-MX" sz="2000" dirty="0"/>
                  <a:t>se dice que la matriz es una </a:t>
                </a:r>
                <a:r>
                  <a:rPr lang="es-MX" sz="2000" b="1" dirty="0"/>
                  <a:t>matriz cuadrada.</a:t>
                </a:r>
                <a:r>
                  <a:rPr lang="es-MX" sz="2000" dirty="0"/>
                  <a:t> Además, se dice que dos matrices son </a:t>
                </a:r>
                <a:r>
                  <a:rPr lang="es-MX" sz="2000" b="1" dirty="0"/>
                  <a:t>iguales</a:t>
                </a:r>
                <a:r>
                  <a:rPr lang="es-MX" sz="2000" dirty="0"/>
                  <a:t> si tienen el mismo orden y sus elementos son iguales.</a:t>
                </a:r>
              </a:p>
              <a:p>
                <a:r>
                  <a:rPr lang="es-MX" sz="2000" dirty="0"/>
                  <a:t>Ejemplo:</a:t>
                </a:r>
              </a:p>
              <a:p>
                <a:pPr marL="0" indent="0">
                  <a:buNone/>
                </a:pPr>
                <a:r>
                  <a:rPr lang="es-MX" sz="2000" dirty="0"/>
                  <a:t>	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MX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MX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MX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s-MX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s-MX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MX" sz="2000" dirty="0"/>
                  <a:t> 		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MX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MX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MX" sz="2000" i="1">
                                  <a:latin typeface="Cambria Math" panose="02040503050406030204" pitchFamily="18" charset="0"/>
                                </a:rPr>
                                <m:t>−8</m:t>
                              </m:r>
                            </m:e>
                            <m:e>
                              <m:r>
                                <a:rPr lang="es-MX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s-MX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MX" sz="2000" i="1"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</m:e>
                            <m:e>
                              <m:r>
                                <a:rPr lang="es-MX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MX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s-MX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MX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MX" sz="2000" dirty="0"/>
              </a:p>
              <a:p>
                <a:pPr marL="0" indent="0">
                  <a:buNone/>
                </a:pPr>
                <a:endParaRPr lang="es-MX" sz="2000" dirty="0"/>
              </a:p>
              <a:p>
                <a:pPr marL="0" indent="0">
                  <a:buNone/>
                </a:pPr>
                <a:r>
                  <a:rPr lang="es-MX" sz="2000" dirty="0"/>
                  <a:t>Estas dos matrices son cuadradas porque tienen el mismo número de filas (renglones) que columnas.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CA0880B-3027-B040-9D8A-9AF7166BC1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2318197"/>
                <a:ext cx="9724031" cy="3683358"/>
              </a:xfrm>
              <a:blipFill>
                <a:blip r:embed="rId2"/>
                <a:stretch>
                  <a:fillRect l="-653" r="-65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7817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BEB3E4-7CFA-574B-A1B2-C0D75E5DD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s-MX" sz="4000">
                <a:solidFill>
                  <a:srgbClr val="FFFFFF"/>
                </a:solidFill>
              </a:rPr>
              <a:t>1.4. Orden o tamaño de la matriz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89B8A57-7A46-C34C-89F4-7A80AE46AA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599" y="2318197"/>
                <a:ext cx="9724031" cy="3683358"/>
              </a:xfrm>
            </p:spPr>
            <p:txBody>
              <a:bodyPr anchor="ctr">
                <a:normAutofit/>
              </a:bodyPr>
              <a:lstStyle/>
              <a:p>
                <a:r>
                  <a:rPr lang="es-MX" sz="2000"/>
                  <a:t>La matriz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MX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MX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MX" sz="2000" i="1">
                                  <a:latin typeface="Cambria Math" panose="02040503050406030204" pitchFamily="18" charset="0"/>
                                </a:rPr>
                                <m:t>−8</m:t>
                              </m:r>
                            </m:e>
                            <m:e>
                              <m:r>
                                <a:rPr lang="es-MX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s-MX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MX" sz="2000" i="1"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</m:e>
                            <m:e>
                              <m:r>
                                <a:rPr lang="es-MX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MX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s-MX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MX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MX" sz="2000"/>
                  <a:t> tiene orden de 3 x 3 y es una matriz cuadrada</a:t>
                </a:r>
              </a:p>
              <a:p>
                <a:endParaRPr lang="es-MX" sz="2000"/>
              </a:p>
              <a:p>
                <a:r>
                  <a:rPr lang="es-MX" sz="2000"/>
                  <a:t>La matriz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MX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MX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MX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MX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MX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MX" sz="2000"/>
                  <a:t> tiene orden de 2 x 2 y es una matriz cuadrada</a:t>
                </a:r>
              </a:p>
              <a:p>
                <a:endParaRPr lang="es-MX" sz="2000"/>
              </a:p>
              <a:p>
                <a:r>
                  <a:rPr lang="es-MX" sz="2000"/>
                  <a:t>La matriz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MX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MX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MX" sz="2000" i="1">
                                  <a:latin typeface="Cambria Math" panose="02040503050406030204" pitchFamily="18" charset="0"/>
                                </a:rPr>
                                <m:t>−8</m:t>
                              </m:r>
                            </m:e>
                            <m:e>
                              <m:r>
                                <a:rPr lang="es-MX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s-MX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MX" sz="2000" i="1"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</m:e>
                            <m:e>
                              <m:r>
                                <a:rPr lang="es-MX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MX" sz="2000" i="1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  <m:e>
                              <m:r>
                                <a:rPr lang="es-MX" sz="20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s-MX" sz="2000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s-MX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s-MX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MX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MX" sz="2000"/>
                  <a:t> tiene orden de 4 x 3</a:t>
                </a:r>
              </a:p>
              <a:p>
                <a:endParaRPr lang="es-MX" sz="200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89B8A57-7A46-C34C-89F4-7A80AE46AA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2318197"/>
                <a:ext cx="9724031" cy="3683358"/>
              </a:xfrm>
              <a:blipFill>
                <a:blip r:embed="rId2"/>
                <a:stretch>
                  <a:fillRect l="-522" t="-137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8431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3F6158-FBA7-624C-926A-7C9D46773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02CC2A5-12CE-4243-9EDD-88CC3E6B4B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6947" y="2231799"/>
                <a:ext cx="10515600" cy="4351338"/>
              </a:xfrm>
            </p:spPr>
            <p:txBody>
              <a:bodyPr numCol="2">
                <a:normAutofit fontScale="92500" lnSpcReduction="20000"/>
              </a:bodyPr>
              <a:lstStyle/>
              <a:p>
                <a:pPr marL="0" indent="0">
                  <a:buNone/>
                </a:pPr>
                <a:endParaRPr lang="es-MX" i="1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−8</m:t>
                              </m:r>
                            </m:e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</m:e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MX" dirty="0"/>
              </a:p>
              <a:p>
                <a:pPr marL="514350" indent="-514350">
                  <a:buFont typeface="+mj-lt"/>
                  <a:buAutoNum type="arabicPeriod"/>
                </a:pPr>
                <a:endParaRPr lang="es-MX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MX" dirty="0"/>
              </a:p>
              <a:p>
                <a:pPr marL="514350" indent="-514350">
                  <a:buFont typeface="+mj-lt"/>
                  <a:buAutoNum type="arabicPeriod"/>
                </a:pPr>
                <a:endParaRPr lang="es-MX" i="1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eqArr>
                              <m:eqArrPr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eqArr>
                          </m:e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es-MX" dirty="0"/>
              </a:p>
              <a:p>
                <a:pPr marL="514350" indent="-514350">
                  <a:buFont typeface="+mj-lt"/>
                  <a:buAutoNum type="arabicPeriod"/>
                </a:pPr>
                <a:endParaRPr lang="es-MX" i="1" dirty="0"/>
              </a:p>
              <a:p>
                <a:pPr marL="514350" indent="-514350">
                  <a:buFont typeface="+mj-lt"/>
                  <a:buAutoNum type="arabicPeriod"/>
                </a:pPr>
                <a:endParaRPr lang="es-MX" i="1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−8</m:t>
                              </m:r>
                            </m:e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</m:e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MX" dirty="0"/>
              </a:p>
              <a:p>
                <a:pPr marL="514350" indent="-514350">
                  <a:buFont typeface="+mj-lt"/>
                  <a:buAutoNum type="arabicPeriod"/>
                </a:pPr>
                <a:endParaRPr lang="es-MX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s-ES" i="1" dirty="0"/>
              </a:p>
              <a:p>
                <a:pPr marL="514350" indent="-514350">
                  <a:buFont typeface="+mj-lt"/>
                  <a:buAutoNum type="arabicPeriod"/>
                </a:pPr>
                <a:endParaRPr lang="es-MX" i="1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endParaRPr lang="es-MX" dirty="0"/>
              </a:p>
              <a:p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02CC2A5-12CE-4243-9EDD-88CC3E6B4B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6947" y="2231799"/>
                <a:ext cx="10515600" cy="4351338"/>
              </a:xfrm>
              <a:blipFill>
                <a:blip r:embed="rId3"/>
                <a:stretch>
                  <a:fillRect l="-108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>
            <a:extLst>
              <a:ext uri="{FF2B5EF4-FFF2-40B4-BE49-F238E27FC236}">
                <a16:creationId xmlns:a16="http://schemas.microsoft.com/office/drawing/2014/main" id="{7A61AB12-8E6D-894E-89B3-6C57129FF9B1}"/>
              </a:ext>
            </a:extLst>
          </p:cNvPr>
          <p:cNvSpPr txBox="1"/>
          <p:nvPr/>
        </p:nvSpPr>
        <p:spPr>
          <a:xfrm>
            <a:off x="766947" y="1330654"/>
            <a:ext cx="104730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Determinar si las siguientes matrices son cuadradas o no y determinar el tamaño de cada matriz.</a:t>
            </a:r>
          </a:p>
        </p:txBody>
      </p:sp>
    </p:spTree>
    <p:extLst>
      <p:ext uri="{BB962C8B-B14F-4D97-AF65-F5344CB8AC3E}">
        <p14:creationId xmlns:p14="http://schemas.microsoft.com/office/powerpoint/2010/main" val="1268333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67C92B2-303D-C042-8D22-2471FCF6F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MX" sz="4600">
                <a:solidFill>
                  <a:srgbClr val="FFFFFF"/>
                </a:solidFill>
              </a:rPr>
              <a:t>2. Suma y resta de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4D3ACC1D-FC78-584C-AB32-EBA8BC569D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438400"/>
                <a:ext cx="10515600" cy="373856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MX" sz="2400" dirty="0"/>
                  <a:t>Para sumar y restar matrices, lo hacemos sumando o restando sus entradas correspondientes. Las matrices de tamaños diferentes </a:t>
                </a:r>
                <a:r>
                  <a:rPr lang="es-MX" sz="2400" b="1" dirty="0"/>
                  <a:t>no</a:t>
                </a:r>
                <a:r>
                  <a:rPr lang="es-MX" sz="2400" dirty="0"/>
                  <a:t> pueden sumarse o restarse.</a:t>
                </a:r>
              </a:p>
              <a:p>
                <a:pPr marL="0" indent="0">
                  <a:buNone/>
                </a:pPr>
                <a:r>
                  <a:rPr lang="es-MX" sz="2400" dirty="0">
                    <a:solidFill>
                      <a:srgbClr val="FF0000"/>
                    </a:solidFill>
                  </a:rPr>
                  <a:t>Definición 1. Suma y diferencia de matrices.</a:t>
                </a:r>
              </a:p>
              <a:p>
                <a:pPr marL="0" indent="0">
                  <a:buNone/>
                </a:pPr>
                <a:r>
                  <a:rPr lang="es-MX" sz="2400" dirty="0"/>
                  <a:t>Sean </a:t>
                </a:r>
                <a14:m>
                  <m:oMath xmlns:m="http://schemas.openxmlformats.org/officeDocument/2006/math">
                    <m:r>
                      <a:rPr lang="es-MX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MX" sz="2400" i="1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s-MX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MX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s-MX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s-MX" sz="2400" dirty="0"/>
                  <a:t> y </a:t>
                </a:r>
                <a14:m>
                  <m:oMath xmlns:m="http://schemas.openxmlformats.org/officeDocument/2006/math">
                    <m:r>
                      <a:rPr lang="es-MX" sz="24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MX" sz="2400" i="1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s-MX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MX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s-MX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s-MX" sz="2400" dirty="0"/>
                  <a:t> matrices de orden de </a:t>
                </a:r>
                <a14:m>
                  <m:oMath xmlns:m="http://schemas.openxmlformats.org/officeDocument/2006/math">
                    <m:r>
                      <a:rPr lang="es-MX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MX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s-MX" sz="2400" dirty="0"/>
              </a:p>
              <a:p>
                <a:pPr marL="0" indent="0">
                  <a:buNone/>
                </a:pPr>
                <a:r>
                  <a:rPr lang="es-MX" sz="2400" dirty="0"/>
                  <a:t>1. La suma </a:t>
                </a:r>
                <a14:m>
                  <m:oMath xmlns:m="http://schemas.openxmlformats.org/officeDocument/2006/math">
                    <m:r>
                      <a:rPr lang="es-MX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MX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s-MX" sz="24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MX" sz="2400" dirty="0"/>
                  <a:t> es la matriz de </a:t>
                </a:r>
                <a14:m>
                  <m:oMath xmlns:m="http://schemas.openxmlformats.org/officeDocument/2006/math">
                    <m:r>
                      <a:rPr lang="es-MX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MX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s-MX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MX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24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MX" sz="2400" i="1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s-MX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s-MX" sz="2400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s-MX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s-MX" sz="24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s-MX" sz="2400" dirty="0"/>
              </a:p>
              <a:p>
                <a:pPr marL="0" indent="0">
                  <a:buNone/>
                </a:pPr>
                <a:r>
                  <a:rPr lang="es-MX" sz="2400" dirty="0"/>
                  <a:t>2. La diferencia </a:t>
                </a:r>
                <a14:m>
                  <m:oMath xmlns:m="http://schemas.openxmlformats.org/officeDocument/2006/math">
                    <m:r>
                      <a:rPr lang="es-MX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sz="2400" b="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MX" sz="24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MX" sz="2400" dirty="0"/>
                  <a:t> es la matriz de </a:t>
                </a:r>
                <a14:m>
                  <m:oMath xmlns:m="http://schemas.openxmlformats.org/officeDocument/2006/math">
                    <m:r>
                      <a:rPr lang="es-MX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MX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s-MX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ES" sz="2400" b="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MX" sz="24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MX" sz="2400" i="1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s-MX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s-ES" sz="2400" b="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MX" sz="24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MX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s-MX" sz="24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s-MX" sz="2400" dirty="0"/>
              </a:p>
              <a:p>
                <a:pPr marL="0" indent="0">
                  <a:buNone/>
                </a:pPr>
                <a:endParaRPr lang="es-MX" sz="2400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4D3ACC1D-FC78-584C-AB32-EBA8BC569D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438400"/>
                <a:ext cx="10515600" cy="3738562"/>
              </a:xfrm>
              <a:blipFill>
                <a:blip r:embed="rId2"/>
                <a:stretch>
                  <a:fillRect l="-965" t="-203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71878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1636</Words>
  <Application>Microsoft Macintosh PowerPoint</Application>
  <PresentationFormat>Panorámica</PresentationFormat>
  <Paragraphs>213</Paragraphs>
  <Slides>33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Chalkboard</vt:lpstr>
      <vt:lpstr>Tema de Office</vt:lpstr>
      <vt:lpstr>Álgebra de Matrices</vt:lpstr>
      <vt:lpstr>1. Matrices</vt:lpstr>
      <vt:lpstr>1.1 Definición de una matriz</vt:lpstr>
      <vt:lpstr>1.2 Índices de la matriz</vt:lpstr>
      <vt:lpstr>Ejercicio 1</vt:lpstr>
      <vt:lpstr>1.3 Matrices cuadradas</vt:lpstr>
      <vt:lpstr>1.4. Orden o tamaño de la matriz</vt:lpstr>
      <vt:lpstr>Ejercicio 2</vt:lpstr>
      <vt:lpstr>2. Suma y resta de matrices</vt:lpstr>
      <vt:lpstr>2.1. Suma de matrices</vt:lpstr>
      <vt:lpstr>2.2 Resta de matrices</vt:lpstr>
      <vt:lpstr>Ejercicio 3</vt:lpstr>
      <vt:lpstr>3. Escalares</vt:lpstr>
      <vt:lpstr>3.1 Multipliación por un escalar</vt:lpstr>
      <vt:lpstr>Ejercicio 4.</vt:lpstr>
      <vt:lpstr>4. Multiplicación de matrices</vt:lpstr>
      <vt:lpstr>4.1 Definición de multiplicación de matrices.</vt:lpstr>
      <vt:lpstr>4.2 Multiplicación de matrices</vt:lpstr>
      <vt:lpstr>4.3. Ejemplo de multiplicación de matrices</vt:lpstr>
      <vt:lpstr>Ejercicio 5</vt:lpstr>
      <vt:lpstr>5. Matriz identidad</vt:lpstr>
      <vt:lpstr>5.1 Ejemplos matriz identidad</vt:lpstr>
      <vt:lpstr>6. Inversa de una matriz</vt:lpstr>
      <vt:lpstr>6.1 Matriz singular</vt:lpstr>
      <vt:lpstr>6.2 Inversa de una matriz de 2 x 2</vt:lpstr>
      <vt:lpstr>6.3. Ejemplo de determinante de una matriz</vt:lpstr>
      <vt:lpstr>7. Propiedades de las matrices</vt:lpstr>
      <vt:lpstr>7.1 Propiedad del inverso y distributiva</vt:lpstr>
      <vt:lpstr>8. La transpuesta de una matriz</vt:lpstr>
      <vt:lpstr>8.1 Propiedades de la matriz transpuesta</vt:lpstr>
      <vt:lpstr>Tarea 1/2</vt:lpstr>
      <vt:lpstr>Tarea 2/2</vt:lpstr>
      <vt:lpstr>Quiz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Álgebra de Matrices</dc:title>
  <dc:creator>Juan Carlos Ramirez Cabrera</dc:creator>
  <cp:lastModifiedBy>Juan Carlos Ramirez Cabrera</cp:lastModifiedBy>
  <cp:revision>13</cp:revision>
  <dcterms:created xsi:type="dcterms:W3CDTF">2021-10-08T04:12:09Z</dcterms:created>
  <dcterms:modified xsi:type="dcterms:W3CDTF">2021-10-10T19:51:52Z</dcterms:modified>
</cp:coreProperties>
</file>