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9"/>
    <p:restoredTop sz="94681"/>
  </p:normalViewPr>
  <p:slideViewPr>
    <p:cSldViewPr snapToGrid="0" snapToObjects="1">
      <p:cViewPr varScale="1">
        <p:scale>
          <a:sx n="112" d="100"/>
          <a:sy n="112" d="100"/>
        </p:scale>
        <p:origin x="224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C0F1E-EF33-384C-8ADB-3596B15AC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3FF95B-B921-494D-A137-50F5D48EF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C3756-4514-6345-AF7C-8BCF0E75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B447-EBA6-8742-8C87-60D367D5E1B5}" type="datetimeFigureOut">
              <a:rPr lang="es-MX" smtClean="0"/>
              <a:t>09/03/22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87E9C-E792-2949-A3C0-33DCBC52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9EF8F4-5EA2-AC46-9A78-BD9D4A09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D46F-1F2E-A94B-97C6-5BB4E22EEA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09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52E4-2D26-134E-AD68-3C4FE62F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C67850-D12C-D049-BCF3-2C85648BB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E06AB-B73B-9A4A-9CAA-A781AF25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B447-EBA6-8742-8C87-60D367D5E1B5}" type="datetimeFigureOut">
              <a:rPr lang="es-MX" smtClean="0"/>
              <a:t>09/03/22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273BD-B71A-A244-98CA-DBB096D5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1DF04-5590-1943-A6C1-EFE9CDFE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D46F-1F2E-A94B-97C6-5BB4E22EEA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18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0FD4A0-8204-1A48-B2FC-274E8F282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F19836-E0E5-1F4A-95A6-C1E94B472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C19103-F94B-7342-AFE1-0D8469C5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B447-EBA6-8742-8C87-60D367D5E1B5}" type="datetimeFigureOut">
              <a:rPr lang="es-MX" smtClean="0"/>
              <a:t>09/03/22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E9E082-AD27-F34D-AB05-4FEFF1CC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D46F5C-03CE-9342-B10D-97AB0AE9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D46F-1F2E-A94B-97C6-5BB4E22EEA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659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F805-F8F8-5642-AF44-1D617454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0463A-8262-9549-BB4F-4A0E31FE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5F5536-5A18-4845-B184-9FE5F80E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B447-EBA6-8742-8C87-60D367D5E1B5}" type="datetimeFigureOut">
              <a:rPr lang="es-MX" smtClean="0"/>
              <a:t>09/03/22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26F9B-EC91-3347-A891-6426ABD7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04733-14D1-A347-9C06-CB4C803D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D46F-1F2E-A94B-97C6-5BB4E22EEA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445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1832F-8AC7-C743-8497-BBDD8C71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A88902-351C-E24E-AC25-6A24F497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5A16F-6D84-6943-8A97-6F7D0225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B447-EBA6-8742-8C87-60D367D5E1B5}" type="datetimeFigureOut">
              <a:rPr lang="es-MX" smtClean="0"/>
              <a:t>09/03/22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4A350-F340-6342-BBD1-8C732EFF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2A5E1E-0857-6B48-AF70-05D8FBAE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D46F-1F2E-A94B-97C6-5BB4E22EEA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81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3CA57-1E79-814F-A70F-2954AF24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2F435-6617-B245-826C-31E6DC654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93B48A-2B08-7E4E-910C-CD930E1B4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D116D4-DF3E-ED4F-93FE-234B9A6D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B447-EBA6-8742-8C87-60D367D5E1B5}" type="datetimeFigureOut">
              <a:rPr lang="es-MX" smtClean="0"/>
              <a:t>09/03/22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F0FBB7-4E59-8A4C-A120-3DC3B5E5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97D8D1-162A-9544-86D8-9F3BFA80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D46F-1F2E-A94B-97C6-5BB4E22EEA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037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4170D-9784-E046-9F06-42A94FA7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C1DCAC-EC08-5341-9CEB-88515F1F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D6A545-E816-BA42-9B09-CD8C4B8C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5156FB-CDEB-7844-8447-4B941F18A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CAD810-92CF-9542-9449-FF86E3093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28CC08-4E77-4846-863C-C8F2670E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B447-EBA6-8742-8C87-60D367D5E1B5}" type="datetimeFigureOut">
              <a:rPr lang="es-MX" smtClean="0"/>
              <a:t>09/03/22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32C56D-84F0-C14E-A699-067C455F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2F25DD-E84B-454F-965D-728F1E3B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D46F-1F2E-A94B-97C6-5BB4E22EEA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03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A17A3-5251-224A-98D0-532A78B1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F39061-47EC-3448-80C4-A3E82633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B447-EBA6-8742-8C87-60D367D5E1B5}" type="datetimeFigureOut">
              <a:rPr lang="es-MX" smtClean="0"/>
              <a:t>09/03/22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33E817-4A9D-C245-B595-F60CBB5D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CA16AF-DF83-C047-9561-87666FD7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D46F-1F2E-A94B-97C6-5BB4E22EEA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6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10F4D6-92B8-F248-B6BA-905A5157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B447-EBA6-8742-8C87-60D367D5E1B5}" type="datetimeFigureOut">
              <a:rPr lang="es-MX" smtClean="0"/>
              <a:t>09/03/22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591891-36A7-C64A-A64C-D1DA9A13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EEC347-E770-A14A-BEAF-3016DB2B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D46F-1F2E-A94B-97C6-5BB4E22EEA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18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A75BA-8934-914C-B717-B35B65C1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F073D-3984-B746-80BA-EFEA7BA8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2E67D3-7C78-A442-84C5-90896863A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295A3E-4D9D-6543-9D2F-07902F70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B447-EBA6-8742-8C87-60D367D5E1B5}" type="datetimeFigureOut">
              <a:rPr lang="es-MX" smtClean="0"/>
              <a:t>09/03/22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DE47DD-8C62-F844-95FA-E2826196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849F34-6766-664F-8842-DC3E9B76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D46F-1F2E-A94B-97C6-5BB4E22EEA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23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727EF-47C9-BE41-8928-1D82BE55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7405ED-491C-A242-AEB0-BD7C28BD2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A72276-336C-4F4E-932B-C8D71C936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9146C8-5C30-1F45-9E95-A90DD45E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B447-EBA6-8742-8C87-60D367D5E1B5}" type="datetimeFigureOut">
              <a:rPr lang="es-MX" smtClean="0"/>
              <a:t>09/03/22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8E4C61-1071-ED40-AAC7-0AE86EF5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FB8D96-5C34-F84F-B6D5-C6639A45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D46F-1F2E-A94B-97C6-5BB4E22EEA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7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F23C92-ED32-2F4A-A54C-3576BA5F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B0ED22-D8EC-8A4C-9563-D8E55EFB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E7866-A4B5-3E40-95A0-76D8DEE20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B447-EBA6-8742-8C87-60D367D5E1B5}" type="datetimeFigureOut">
              <a:rPr lang="es-MX" smtClean="0"/>
              <a:t>09/03/22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943CE-37ED-DB47-B0C7-4DCBE128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511AF3-DF06-9243-85CE-465AD3DEC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D46F-1F2E-A94B-97C6-5BB4E22EEA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7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A6919-41AC-3449-AD2D-E2393B805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MX" dirty="0"/>
              <a:t>Instrucciones de control selectivas</a:t>
            </a:r>
          </a:p>
        </p:txBody>
      </p:sp>
    </p:spTree>
    <p:extLst>
      <p:ext uri="{BB962C8B-B14F-4D97-AF65-F5344CB8AC3E}">
        <p14:creationId xmlns:p14="http://schemas.microsoft.com/office/powerpoint/2010/main" val="76960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DD7D3-6DAE-924D-ACDC-A1BB9C98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5.7 Recursion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D5F51E-F340-E241-A1E0-31AD1564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Ya habíamos visto que podemos llamar una función adentro de otra función, pero es posible que una función se llame a sí misma. A este concepto se le conoce como </a:t>
            </a:r>
            <a:r>
              <a:rPr lang="es-MX" b="1" dirty="0"/>
              <a:t>recursión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def tiempo_para_examen(horas):</a:t>
            </a:r>
          </a:p>
          <a:p>
            <a:pPr marL="914400" lvl="2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if(horas &lt;= 0):</a:t>
            </a:r>
          </a:p>
          <a:p>
            <a:pPr marL="914400" lvl="2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	print(“Es hora del examen, concéntrate!”)</a:t>
            </a:r>
          </a:p>
          <a:p>
            <a:pPr marL="914400" lvl="2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else:</a:t>
            </a:r>
          </a:p>
          <a:p>
            <a:pPr marL="914400" lvl="2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	print(“faltan {horas} para nuestro examen”)</a:t>
            </a:r>
          </a:p>
          <a:p>
            <a:pPr marL="914400" lvl="2" indent="0">
              <a:buNone/>
            </a:pPr>
            <a:r>
              <a:rPr lang="es-MX" sz="2400" dirty="0">
                <a:latin typeface="Chalkboard" panose="03050602040202020205" pitchFamily="66" charset="77"/>
              </a:rPr>
              <a:t>	tiempo_para_examen(horas-1)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263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4EBDB-4F57-C549-A465-9173A70C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5.1 Expresiones booleanas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8622A-9461-0D4D-80FA-1F8B38ED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</a:t>
            </a:r>
            <a:r>
              <a:rPr lang="es-MX" b="1" dirty="0"/>
              <a:t>expresión booleana </a:t>
            </a:r>
            <a:r>
              <a:rPr lang="es-MX" dirty="0"/>
              <a:t>es una instrucción que compara dos elementos y que el resultado de dicha comparación puede ser verdadero o falso.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Ejemplo:</a:t>
            </a:r>
          </a:p>
          <a:p>
            <a:pPr marL="457200" lvl="1" indent="0">
              <a:buNone/>
            </a:pPr>
            <a:r>
              <a:rPr lang="es-MX" dirty="0"/>
              <a:t>5 == 5 </a:t>
            </a:r>
            <a:r>
              <a:rPr lang="es-MX" dirty="0">
                <a:sym typeface="Wingdings" pitchFamily="2" charset="2"/>
              </a:rPr>
              <a:t> True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5 == 6 </a:t>
            </a:r>
            <a:r>
              <a:rPr lang="es-MX" dirty="0">
                <a:sym typeface="Wingdings" pitchFamily="2" charset="2"/>
              </a:rPr>
              <a:t> False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69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ABDD4-1E38-BC4C-B5C2-3139CCA9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5.2. Operadores relacionales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963C7CA-54F3-784A-A9EE-944B585F5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801667"/>
              </p:ext>
            </p:extLst>
          </p:nvPr>
        </p:nvGraphicFramePr>
        <p:xfrm>
          <a:off x="3397955" y="1772356"/>
          <a:ext cx="5396090" cy="418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804">
                  <a:extLst>
                    <a:ext uri="{9D8B030D-6E8A-4147-A177-3AD203B41FA5}">
                      <a16:colId xmlns:a16="http://schemas.microsoft.com/office/drawing/2014/main" val="1866428356"/>
                    </a:ext>
                  </a:extLst>
                </a:gridCol>
                <a:gridCol w="2521152">
                  <a:extLst>
                    <a:ext uri="{9D8B030D-6E8A-4147-A177-3AD203B41FA5}">
                      <a16:colId xmlns:a16="http://schemas.microsoft.com/office/drawing/2014/main" val="2833679439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1284437328"/>
                    </a:ext>
                  </a:extLst>
                </a:gridCol>
              </a:tblGrid>
              <a:tr h="56681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Significado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91202"/>
                  </a:ext>
                </a:extLst>
              </a:tr>
              <a:tr h="58939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 no es igual a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 != 5 =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663508"/>
                  </a:ext>
                </a:extLst>
              </a:tr>
              <a:tr h="58939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 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 es mayor que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 &gt; 5 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44713"/>
                  </a:ext>
                </a:extLst>
              </a:tr>
              <a:tr h="58939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 &lt;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 es menor que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8 &lt; 8 =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99889"/>
                  </a:ext>
                </a:extLst>
              </a:tr>
              <a:tr h="92658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 &gt;=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 es mayor o igual que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 &gt;= 7 =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3134"/>
                  </a:ext>
                </a:extLst>
              </a:tr>
              <a:tr h="92658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 &lt;=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 es menor o igual que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 &lt;= 6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0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16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F6561-5216-7A41-BB66-A5442DAD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5.3. Operadores lógicos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C8F8E-37BE-5340-9DC7-E3692F9E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tres operadores lógicos: </a:t>
            </a:r>
            <a:r>
              <a:rPr lang="es-MX" b="1" dirty="0"/>
              <a:t>and</a:t>
            </a:r>
            <a:r>
              <a:rPr lang="es-MX" dirty="0"/>
              <a:t>, </a:t>
            </a:r>
            <a:r>
              <a:rPr lang="es-MX" b="1" dirty="0"/>
              <a:t>or</a:t>
            </a:r>
            <a:r>
              <a:rPr lang="es-MX" dirty="0"/>
              <a:t> y </a:t>
            </a:r>
            <a:r>
              <a:rPr lang="es-MX" b="1" dirty="0"/>
              <a:t>not</a:t>
            </a:r>
            <a:r>
              <a:rPr lang="es-MX" dirty="0"/>
              <a:t>.  Los significados de estos operadores son similares a su significado en inglés. Ejemplo:</a:t>
            </a:r>
          </a:p>
          <a:p>
            <a:pPr marL="457200" lvl="1" indent="0">
              <a:buNone/>
            </a:pPr>
            <a:endParaRPr lang="es-MX" dirty="0">
              <a:latin typeface="Chalkboard" panose="03050602040202020205" pitchFamily="66" charset="77"/>
            </a:endParaRP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(x &gt; 0 and x &lt; 10) </a:t>
            </a:r>
            <a:r>
              <a:rPr lang="es-MX" dirty="0">
                <a:latin typeface="Chalkboard" panose="03050602040202020205" pitchFamily="66" charset="77"/>
                <a:sym typeface="Wingdings" pitchFamily="2" charset="2"/>
              </a:rPr>
              <a:t></a:t>
            </a:r>
            <a:r>
              <a:rPr lang="es-MX" dirty="0">
                <a:latin typeface="Chalkboard" panose="03050602040202020205" pitchFamily="66" charset="77"/>
              </a:rPr>
              <a:t> True</a:t>
            </a:r>
            <a:r>
              <a:rPr lang="es-MX" dirty="0"/>
              <a:t>, si x es mayor que 0 y menor que 10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(n%2 == 0 or n%3 ==  0) </a:t>
            </a:r>
            <a:r>
              <a:rPr lang="es-MX" dirty="0">
                <a:latin typeface="Chalkboard" panose="03050602040202020205" pitchFamily="66" charset="77"/>
                <a:sym typeface="Wingdings" pitchFamily="2" charset="2"/>
              </a:rPr>
              <a:t></a:t>
            </a:r>
            <a:r>
              <a:rPr lang="es-MX" dirty="0">
                <a:latin typeface="Chalkboard" panose="03050602040202020205" pitchFamily="66" charset="77"/>
              </a:rPr>
              <a:t> True </a:t>
            </a:r>
            <a:r>
              <a:rPr lang="es-MX" dirty="0"/>
              <a:t>si cualquiera de las dos condiciones es verdadera. Es decir, si el número es divisible por 2 o por 3.</a:t>
            </a:r>
          </a:p>
          <a:p>
            <a:pPr lvl="1"/>
            <a:endParaRPr lang="es-MX" dirty="0"/>
          </a:p>
          <a:p>
            <a:r>
              <a:rPr lang="es-MX" dirty="0"/>
              <a:t>El operador </a:t>
            </a:r>
            <a:r>
              <a:rPr lang="es-MX" dirty="0">
                <a:latin typeface="Chalkboard" panose="03050602040202020205" pitchFamily="66" charset="77"/>
              </a:rPr>
              <a:t>not</a:t>
            </a:r>
            <a:r>
              <a:rPr lang="es-MX" dirty="0"/>
              <a:t> niega una expresión booleana. Ejemplo:</a:t>
            </a:r>
          </a:p>
          <a:p>
            <a:pPr marL="457200" lvl="1" indent="0">
              <a:buNone/>
            </a:pPr>
            <a:r>
              <a:rPr lang="es-MX" dirty="0">
                <a:latin typeface="Chalkboard" panose="03050602040202020205" pitchFamily="66" charset="77"/>
              </a:rPr>
              <a:t>Not (x &gt; y) = True </a:t>
            </a:r>
            <a:r>
              <a:rPr lang="es-MX" dirty="0"/>
              <a:t>si x &gt; y es falso. En otras palabras, si x es menor o igual a y.</a:t>
            </a:r>
          </a:p>
        </p:txBody>
      </p:sp>
    </p:spTree>
    <p:extLst>
      <p:ext uri="{BB962C8B-B14F-4D97-AF65-F5344CB8AC3E}">
        <p14:creationId xmlns:p14="http://schemas.microsoft.com/office/powerpoint/2010/main" val="147424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DA1DE-A70A-9B49-AFE4-443BB869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5.4. Instrucciones condicionales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4447D-868C-B740-B3FD-C9B9C67FE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Para escribir programas que nos sean de utilidad, necesitamos tener la posibilidad de revisar ciertas condiciones y cambiar el comportambiento de nuestro programa de acuerdo a dichas condiciones. </a:t>
            </a:r>
          </a:p>
          <a:p>
            <a:pPr algn="just"/>
            <a:r>
              <a:rPr lang="es-MX" b="1" dirty="0"/>
              <a:t>Las instrucciones condicionales </a:t>
            </a:r>
            <a:r>
              <a:rPr lang="es-MX" dirty="0"/>
              <a:t>nos dan dicha abilidad.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dirty="0"/>
              <a:t>Ejemplo:</a:t>
            </a:r>
          </a:p>
          <a:p>
            <a:pPr marL="457200" lvl="1" indent="0" algn="just">
              <a:buNone/>
            </a:pPr>
            <a:r>
              <a:rPr lang="es-MX" dirty="0">
                <a:latin typeface="Chalkboard" panose="03050602040202020205" pitchFamily="66" charset="77"/>
              </a:rPr>
              <a:t>if(x &gt; 0):</a:t>
            </a:r>
          </a:p>
          <a:p>
            <a:pPr marL="914400" lvl="2" indent="0" algn="just">
              <a:buNone/>
            </a:pPr>
            <a:r>
              <a:rPr lang="es-MX" sz="2400" dirty="0">
                <a:latin typeface="Chalkboard" panose="03050602040202020205" pitchFamily="66" charset="77"/>
              </a:rPr>
              <a:t>print(“x es positivo”)</a:t>
            </a:r>
          </a:p>
        </p:txBody>
      </p:sp>
    </p:spTree>
    <p:extLst>
      <p:ext uri="{BB962C8B-B14F-4D97-AF65-F5344CB8AC3E}">
        <p14:creationId xmlns:p14="http://schemas.microsoft.com/office/powerpoint/2010/main" val="140626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91B0C-B79A-704F-A305-FDDDE537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5.4.1. Sintaxis instrucción condicional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0EE93-A24C-4A46-93CE-629A4F5B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Para escribir una instrucción condicional debemos seguir la siguiente sintaxis. Utilizar la palabra reservada </a:t>
            </a:r>
            <a:r>
              <a:rPr lang="es-MX" dirty="0">
                <a:latin typeface="Chalkboard" panose="03050602040202020205" pitchFamily="66" charset="77"/>
              </a:rPr>
              <a:t>“if”</a:t>
            </a:r>
            <a:r>
              <a:rPr lang="es-MX" dirty="0"/>
              <a:t> seguido de la condición a evaluar entre paréntesis, seguido de dos puntos. Y después las instrucciones necesarias si se cumple dicha condición. </a:t>
            </a:r>
          </a:p>
          <a:p>
            <a:pPr algn="just"/>
            <a:r>
              <a:rPr lang="es-MX" dirty="0"/>
              <a:t>Opcionalmente, se puede escribir el bloque de código en caso que la condición NO se cumpla.</a:t>
            </a:r>
          </a:p>
          <a:p>
            <a:pPr algn="just"/>
            <a:r>
              <a:rPr lang="es-MX" dirty="0"/>
              <a:t>Para ello, utilizamos la palabra reservada </a:t>
            </a:r>
            <a:r>
              <a:rPr lang="es-MX" dirty="0">
                <a:latin typeface="Chalkboard" panose="03050602040202020205" pitchFamily="66" charset="77"/>
              </a:rPr>
              <a:t>“else” </a:t>
            </a:r>
            <a:r>
              <a:rPr lang="es-MX" dirty="0"/>
              <a:t>seguido de dos puntos, y finalmente las instrucciones acorde a dicha condición.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00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EFDD-3F82-8248-86F2-1CB6A933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5.4.2. Definición instrucción condicional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2D248-3B8D-B64D-9363-3E950EC0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>
                <a:solidFill>
                  <a:srgbClr val="FF0000"/>
                </a:solidFill>
                <a:latin typeface="Chalkboard" panose="03050602040202020205" pitchFamily="66" charset="77"/>
              </a:rPr>
              <a:t>if (condicion):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FF0000"/>
                </a:solidFill>
                <a:latin typeface="Chalkboard" panose="03050602040202020205" pitchFamily="66" charset="77"/>
              </a:rPr>
              <a:t>#codigo pertinente en caso 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FF0000"/>
                </a:solidFill>
                <a:latin typeface="Chalkboard" panose="03050602040202020205" pitchFamily="66" charset="77"/>
              </a:rPr>
              <a:t>#que se cumpla la condición.</a:t>
            </a:r>
          </a:p>
          <a:p>
            <a:pPr marL="0" indent="0">
              <a:buNone/>
            </a:pPr>
            <a:r>
              <a:rPr lang="es-MX" sz="2400" dirty="0">
                <a:solidFill>
                  <a:srgbClr val="FF0000"/>
                </a:solidFill>
                <a:latin typeface="Chalkboard" panose="03050602040202020205" pitchFamily="66" charset="77"/>
              </a:rPr>
              <a:t>else: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FF0000"/>
                </a:solidFill>
                <a:latin typeface="Chalkboard" panose="03050602040202020205" pitchFamily="66" charset="77"/>
              </a:rPr>
              <a:t>#código pertinente en caso 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FF0000"/>
                </a:solidFill>
                <a:latin typeface="Chalkboard" panose="03050602040202020205" pitchFamily="66" charset="77"/>
              </a:rPr>
              <a:t>#que no se cumpla la condición.</a:t>
            </a:r>
          </a:p>
        </p:txBody>
      </p:sp>
    </p:spTree>
    <p:extLst>
      <p:ext uri="{BB962C8B-B14F-4D97-AF65-F5344CB8AC3E}">
        <p14:creationId xmlns:p14="http://schemas.microsoft.com/office/powerpoint/2010/main" val="13259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ABACA-C834-7B4C-A8C0-742AE3F8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5.5. Condicionales anidados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94A10-8793-4F40-9589-BD96599D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/>
              <a:t>En ocasiones existen más de dos posibilidades y necesitamos más de dos ramas para determinar las condiciones. Una forma de expresar esto es utilizando condicionales anidados. (véase ejemplos en código).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Nótese el uso de la palabra reservada </a:t>
            </a:r>
            <a:r>
              <a:rPr lang="es-MX" dirty="0">
                <a:latin typeface="Chalkboard" panose="03050602040202020205" pitchFamily="66" charset="77"/>
              </a:rPr>
              <a:t>“elif”</a:t>
            </a:r>
            <a:r>
              <a:rPr lang="es-MX" dirty="0"/>
              <a:t>, la cual es una abreviación para las palabras reservadas </a:t>
            </a:r>
            <a:r>
              <a:rPr lang="es-MX" dirty="0">
                <a:latin typeface="Chalkboard" panose="03050602040202020205" pitchFamily="66" charset="77"/>
              </a:rPr>
              <a:t>“else if”</a:t>
            </a:r>
            <a:r>
              <a:rPr lang="es-MX" dirty="0"/>
              <a:t>. No hay límite en el número de instrucciones elif que podemos utilizar.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Si existe instrucción </a:t>
            </a:r>
            <a:r>
              <a:rPr lang="es-MX" dirty="0">
                <a:latin typeface="Chalkboard" panose="03050602040202020205" pitchFamily="66" charset="77"/>
              </a:rPr>
              <a:t>“else”</a:t>
            </a:r>
            <a:r>
              <a:rPr lang="es-MX" dirty="0"/>
              <a:t>, tiene que ser al final de las instrucciones, pero no es necesario que exista una.</a:t>
            </a:r>
          </a:p>
        </p:txBody>
      </p:sp>
    </p:spTree>
    <p:extLst>
      <p:ext uri="{BB962C8B-B14F-4D97-AF65-F5344CB8AC3E}">
        <p14:creationId xmlns:p14="http://schemas.microsoft.com/office/powerpoint/2010/main" val="235679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1F53D-D1C6-9F43-9C2A-54421157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5.6. Ejemplos de condiciones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34CDB-B67A-BC47-9B22-B9E40D5B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Véase el código de 05_instrucciones de control selectivas.py</a:t>
            </a:r>
          </a:p>
        </p:txBody>
      </p:sp>
    </p:spTree>
    <p:extLst>
      <p:ext uri="{BB962C8B-B14F-4D97-AF65-F5344CB8AC3E}">
        <p14:creationId xmlns:p14="http://schemas.microsoft.com/office/powerpoint/2010/main" val="31720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630</Words>
  <Application>Microsoft Macintosh PowerPoint</Application>
  <PresentationFormat>Panorámica</PresentationFormat>
  <Paragraphs>69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Chalkboard</vt:lpstr>
      <vt:lpstr>Tema de Office</vt:lpstr>
      <vt:lpstr>Instrucciones de control selectivas</vt:lpstr>
      <vt:lpstr>5.1 Expresiones booleanas</vt:lpstr>
      <vt:lpstr>5.2. Operadores relacionales</vt:lpstr>
      <vt:lpstr>5.3. Operadores lógicos</vt:lpstr>
      <vt:lpstr>5.4. Instrucciones condicionales</vt:lpstr>
      <vt:lpstr>5.4.1. Sintaxis instrucción condicional</vt:lpstr>
      <vt:lpstr>5.4.2. Definición instrucción condicional en Python</vt:lpstr>
      <vt:lpstr>5.5. Condicionales anidados</vt:lpstr>
      <vt:lpstr>5.6. Ejemplos de condiciones</vt:lpstr>
      <vt:lpstr>5.7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Instrucciones de control selectivas</dc:title>
  <dc:creator>Juan Carlos Ramirez Cabrera</dc:creator>
  <cp:lastModifiedBy>Juan Carlos Ramirez Cabrera</cp:lastModifiedBy>
  <cp:revision>5</cp:revision>
  <dcterms:created xsi:type="dcterms:W3CDTF">2021-09-30T21:20:47Z</dcterms:created>
  <dcterms:modified xsi:type="dcterms:W3CDTF">2022-03-10T01:09:36Z</dcterms:modified>
</cp:coreProperties>
</file>