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720" r:id="rId4"/>
  </p:sldMasterIdLst>
  <p:notesMasterIdLst>
    <p:notesMasterId r:id="rId6"/>
  </p:notesMasterIdLst>
  <p:sldIdLst>
    <p:sldId id="256" r:id="rId5"/>
  </p:sldIdLst>
  <p:sldSz cx="43891200" cy="329184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465C773-4D00-42AC-B78A-3E36279DA8F0}"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Style>
        <a:tcBdr/>
        <a:fill>
          <a:solidFill>
            <a:srgbClr val="DEE7D0"/>
          </a:solidFill>
        </a:fill>
      </a:tcStyle>
    </a:band1H>
    <a:band2H>
      <a:tcStyle>
        <a:tcBdr/>
      </a:tcStyle>
    </a:band2H>
    <a:band1V>
      <a:tcStyle>
        <a:tcBdr/>
        <a:fill>
          <a:solidFill>
            <a:srgbClr val="DEE7D0"/>
          </a:solidFill>
        </a:fill>
      </a:tcStyle>
    </a:band1V>
    <a:band2V>
      <a:tcStyle>
        <a:tcBdr/>
      </a:tcStyle>
    </a:band2V>
    <a:lastCol>
      <a:tcTxStyle b="on">
        <a:font>
          <a:latin typeface="Calibri"/>
          <a:ea typeface="Calibri"/>
          <a:cs typeface="Calibri"/>
        </a:font>
        <a:schemeClr val="lt1"/>
      </a:tcTxStyle>
      <a:tcStyle>
        <a:tcBdr/>
        <a:fill>
          <a:solidFill>
            <a:schemeClr val="accent3"/>
          </a:solidFill>
        </a:fill>
      </a:tcStyle>
    </a:lastCol>
    <a:firstCol>
      <a:tcTxStyle b="on">
        <a:font>
          <a:latin typeface="Calibri"/>
          <a:ea typeface="Calibri"/>
          <a:cs typeface="Calibri"/>
        </a:font>
        <a:schemeClr val="lt1"/>
      </a:tcTxStyle>
      <a:tcStyle>
        <a:tcBdr/>
        <a:fill>
          <a:solidFill>
            <a:schemeClr val="accent3"/>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585" autoAdjust="0"/>
  </p:normalViewPr>
  <p:slideViewPr>
    <p:cSldViewPr snapToGrid="0" showGuides="1">
      <p:cViewPr>
        <p:scale>
          <a:sx n="19" d="100"/>
          <a:sy n="19" d="100"/>
        </p:scale>
        <p:origin x="1622" y="-211"/>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32945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932707" y="2860891"/>
            <a:ext cx="36050429" cy="15427114"/>
          </a:xfrm>
        </p:spPr>
        <p:txBody>
          <a:bodyPr anchor="b">
            <a:normAutofit/>
          </a:bodyPr>
          <a:lstStyle>
            <a:lvl1pPr algn="ctr">
              <a:defRPr sz="19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32707" y="18653760"/>
            <a:ext cx="36050429" cy="10651718"/>
          </a:xfrm>
        </p:spPr>
        <p:txBody>
          <a:bodyPr anchor="t">
            <a:normAutofit/>
          </a:bodyPr>
          <a:lstStyle>
            <a:lvl1pPr marL="0" indent="0" algn="ctr">
              <a:buNone/>
              <a:defRPr sz="8640">
                <a:gradFill flip="none" rotWithShape="1">
                  <a:gsLst>
                    <a:gs pos="0">
                      <a:schemeClr val="tx1"/>
                    </a:gs>
                    <a:gs pos="100000">
                      <a:schemeClr val="tx1">
                        <a:lumMod val="75000"/>
                      </a:schemeClr>
                    </a:gs>
                  </a:gsLst>
                  <a:lin ang="0" scaled="1"/>
                  <a:tileRect/>
                </a:gra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1711088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4404852" y="21011930"/>
            <a:ext cx="35582434" cy="4356024"/>
          </a:xfrm>
        </p:spPr>
        <p:txBody>
          <a:bodyPr anchor="b">
            <a:normAutofit/>
          </a:bodyPr>
          <a:lstStyle>
            <a:lvl1pPr algn="l">
              <a:defRPr sz="9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04857" y="4781702"/>
            <a:ext cx="35046850" cy="1430940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404852" y="25367952"/>
            <a:ext cx="35582434" cy="3921936"/>
          </a:xfrm>
        </p:spPr>
        <p:txBody>
          <a:bodyPr>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a:xfrm>
            <a:off x="4404855" y="29670454"/>
            <a:ext cx="25618934" cy="1752600"/>
          </a:xfrm>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4553906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3928066" y="2860886"/>
            <a:ext cx="36055075" cy="15061354"/>
          </a:xfrm>
        </p:spPr>
        <p:txBody>
          <a:bodyPr anchor="ctr">
            <a:normAutofit/>
          </a:bodyPr>
          <a:lstStyle>
            <a:lvl1pPr algn="l">
              <a:defRPr sz="1344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928066" y="20848320"/>
            <a:ext cx="36055075" cy="8441568"/>
          </a:xfrm>
        </p:spPr>
        <p:txBody>
          <a:bodyPr anchor="ctr">
            <a:normAutofit/>
          </a:bodyPr>
          <a:lstStyle>
            <a:lvl1pPr marL="0" indent="0" algn="l">
              <a:buNone/>
              <a:defRPr sz="8640">
                <a:gradFill flip="none" rotWithShape="1">
                  <a:gsLst>
                    <a:gs pos="0">
                      <a:schemeClr val="tx1"/>
                    </a:gs>
                    <a:gs pos="100000">
                      <a:schemeClr val="tx1">
                        <a:lumMod val="75000"/>
                      </a:schemeClr>
                    </a:gs>
                  </a:gsLst>
                  <a:lin ang="5400000" scaled="0"/>
                  <a:tileRect/>
                </a:gra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7114620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2802329" y="4129325"/>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dirty="0">
                <a:solidFill>
                  <a:schemeClr val="accent1"/>
                </a:solidFill>
              </a:rPr>
              <a:t>“</a:t>
            </a:r>
          </a:p>
        </p:txBody>
      </p:sp>
      <p:sp>
        <p:nvSpPr>
          <p:cNvPr id="15" name="TextBox 14"/>
          <p:cNvSpPr txBox="1"/>
          <p:nvPr/>
        </p:nvSpPr>
        <p:spPr>
          <a:xfrm>
            <a:off x="37866348" y="14332430"/>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dirty="0">
                <a:solidFill>
                  <a:schemeClr val="accent1"/>
                </a:solidFill>
              </a:rPr>
              <a:t>”</a:t>
            </a:r>
          </a:p>
        </p:txBody>
      </p:sp>
      <p:sp>
        <p:nvSpPr>
          <p:cNvPr id="2" name="Title 1"/>
          <p:cNvSpPr>
            <a:spLocks noGrp="1"/>
          </p:cNvSpPr>
          <p:nvPr>
            <p:ph type="title"/>
          </p:nvPr>
        </p:nvSpPr>
        <p:spPr>
          <a:xfrm>
            <a:off x="5207724" y="2860889"/>
            <a:ext cx="33475752" cy="14611579"/>
          </a:xfrm>
        </p:spPr>
        <p:txBody>
          <a:bodyPr anchor="ctr">
            <a:normAutofit/>
          </a:bodyPr>
          <a:lstStyle>
            <a:lvl1pPr algn="l">
              <a:defRPr sz="1344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030893" y="17522909"/>
            <a:ext cx="31829414" cy="1828800"/>
          </a:xfrm>
        </p:spPr>
        <p:txBody>
          <a:bodyPr anchor="ctr">
            <a:normAutofit/>
          </a:bodyPr>
          <a:lstStyle>
            <a:lvl1pPr marL="0" indent="0">
              <a:buFontTx/>
              <a:buNone/>
              <a:defRPr sz="6720"/>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3928068" y="22277789"/>
            <a:ext cx="36055070" cy="6949440"/>
          </a:xfrm>
        </p:spPr>
        <p:txBody>
          <a:bodyPr anchor="ctr">
            <a:normAutofit/>
          </a:bodyPr>
          <a:lstStyle>
            <a:lvl1pPr marL="0" indent="0" algn="l">
              <a:buNone/>
              <a:defRPr sz="8640">
                <a:gradFill flip="none" rotWithShape="1">
                  <a:gsLst>
                    <a:gs pos="0">
                      <a:schemeClr val="tx1"/>
                    </a:gs>
                    <a:gs pos="100000">
                      <a:schemeClr val="tx1">
                        <a:lumMod val="75000"/>
                      </a:schemeClr>
                    </a:gs>
                  </a:gsLst>
                  <a:lin ang="0" scaled="1"/>
                  <a:tileRect/>
                </a:gra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6751989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3928066" y="17297117"/>
            <a:ext cx="36059222" cy="7050240"/>
          </a:xfrm>
        </p:spPr>
        <p:txBody>
          <a:bodyPr anchor="b">
            <a:normAutofit/>
          </a:bodyPr>
          <a:lstStyle>
            <a:lvl1pPr algn="l">
              <a:defRPr sz="1344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940875" y="24347357"/>
            <a:ext cx="36059227" cy="4942531"/>
          </a:xfrm>
        </p:spPr>
        <p:txBody>
          <a:bodyPr anchor="t">
            <a:normAutofit/>
          </a:bodyPr>
          <a:lstStyle>
            <a:lvl1pPr marL="0" indent="0" algn="l">
              <a:buNone/>
              <a:defRPr sz="8640">
                <a:gradFill flip="none" rotWithShape="1">
                  <a:gsLst>
                    <a:gs pos="0">
                      <a:schemeClr val="tx1"/>
                    </a:gs>
                    <a:gs pos="100000">
                      <a:schemeClr val="tx1">
                        <a:lumMod val="75000"/>
                      </a:schemeClr>
                    </a:gs>
                  </a:gsLst>
                  <a:lin ang="5400000" scaled="0"/>
                  <a:tileRect/>
                </a:gra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0668343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extBox 12"/>
          <p:cNvSpPr txBox="1"/>
          <p:nvPr/>
        </p:nvSpPr>
        <p:spPr>
          <a:xfrm>
            <a:off x="2802329" y="3618485"/>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dirty="0">
                <a:solidFill>
                  <a:schemeClr val="accent1"/>
                </a:solidFill>
              </a:rPr>
              <a:t>“</a:t>
            </a:r>
          </a:p>
        </p:txBody>
      </p:sp>
      <p:sp>
        <p:nvSpPr>
          <p:cNvPr id="16" name="TextBox 15"/>
          <p:cNvSpPr txBox="1"/>
          <p:nvPr/>
        </p:nvSpPr>
        <p:spPr>
          <a:xfrm>
            <a:off x="37860271" y="13821590"/>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dirty="0">
                <a:solidFill>
                  <a:schemeClr val="accent1"/>
                </a:solidFill>
              </a:rPr>
              <a:t>”</a:t>
            </a:r>
          </a:p>
        </p:txBody>
      </p:sp>
      <p:sp>
        <p:nvSpPr>
          <p:cNvPr id="2" name="Title 1"/>
          <p:cNvSpPr>
            <a:spLocks noGrp="1"/>
          </p:cNvSpPr>
          <p:nvPr>
            <p:ph type="title"/>
          </p:nvPr>
        </p:nvSpPr>
        <p:spPr>
          <a:xfrm>
            <a:off x="5207724" y="2860889"/>
            <a:ext cx="33475752" cy="13652971"/>
          </a:xfrm>
        </p:spPr>
        <p:txBody>
          <a:bodyPr anchor="ctr">
            <a:normAutofit/>
          </a:bodyPr>
          <a:lstStyle>
            <a:lvl1pPr algn="l">
              <a:defRPr sz="1344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3928066" y="18653760"/>
            <a:ext cx="36059222" cy="5057578"/>
          </a:xfrm>
        </p:spPr>
        <p:txBody>
          <a:bodyPr vert="horz" lIns="91440" tIns="45720" rIns="91440" bIns="45720" rtlCol="0" anchor="b">
            <a:normAutofit/>
          </a:bodyPr>
          <a:lstStyle>
            <a:lvl1pPr>
              <a:buNone/>
              <a:defRPr lang="en-US" sz="96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3928066" y="23711338"/>
            <a:ext cx="36059222" cy="5578550"/>
          </a:xfrm>
        </p:spPr>
        <p:txBody>
          <a:bodyPr anchor="t">
            <a:normAutofit/>
          </a:bodyPr>
          <a:lstStyle>
            <a:lvl1pPr marL="0" indent="0" algn="l">
              <a:buNone/>
              <a:defRPr sz="7680">
                <a:gradFill flip="none" rotWithShape="1">
                  <a:gsLst>
                    <a:gs pos="0">
                      <a:schemeClr val="tx1"/>
                    </a:gs>
                    <a:gs pos="100000">
                      <a:schemeClr val="tx1">
                        <a:lumMod val="75000"/>
                      </a:schemeClr>
                    </a:gs>
                  </a:gsLst>
                  <a:lin ang="5400000" scaled="0"/>
                  <a:tileRect/>
                </a:gradFill>
              </a:defRPr>
            </a:lvl1pPr>
            <a:lvl2pPr marL="2194560" indent="0">
              <a:buNone/>
              <a:defRPr sz="768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7858392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3928063" y="2860889"/>
            <a:ext cx="36055070" cy="13232558"/>
          </a:xfrm>
        </p:spPr>
        <p:txBody>
          <a:bodyPr vert="horz" lIns="91440" tIns="45720" rIns="91440" bIns="45720" rtlCol="0" anchor="ctr">
            <a:normAutofit/>
          </a:bodyPr>
          <a:lstStyle>
            <a:lvl1pPr>
              <a:defRPr lang="en-US" sz="1344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3928063" y="17678119"/>
            <a:ext cx="36055070" cy="5036558"/>
          </a:xfrm>
        </p:spPr>
        <p:txBody>
          <a:bodyPr vert="horz" lIns="91440" tIns="45720" rIns="91440" bIns="45720" rtlCol="0" anchor="b">
            <a:normAutofit/>
          </a:bodyPr>
          <a:lstStyle>
            <a:lvl1pPr>
              <a:buNone/>
              <a:defRPr lang="en-US" sz="1152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3928065" y="22714675"/>
            <a:ext cx="36055066" cy="6575213"/>
          </a:xfrm>
        </p:spPr>
        <p:txBody>
          <a:bodyPr anchor="t">
            <a:normAutofit/>
          </a:bodyPr>
          <a:lstStyle>
            <a:lvl1pPr marL="0" indent="0" algn="l">
              <a:buNone/>
              <a:defRPr sz="7680">
                <a:gradFill flip="none" rotWithShape="1">
                  <a:gsLst>
                    <a:gs pos="0">
                      <a:schemeClr val="tx1"/>
                    </a:gs>
                    <a:gs pos="100000">
                      <a:schemeClr val="tx1">
                        <a:lumMod val="75000"/>
                      </a:schemeClr>
                    </a:gs>
                  </a:gsLst>
                  <a:lin ang="5400000" scaled="0"/>
                  <a:tileRect/>
                </a:gradFill>
              </a:defRPr>
            </a:lvl1pPr>
            <a:lvl2pPr marL="2194560" indent="0">
              <a:buNone/>
              <a:defRPr sz="768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616926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3928068" y="2860886"/>
            <a:ext cx="36055070" cy="629990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4153676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48198" y="2860886"/>
            <a:ext cx="8534938" cy="2642900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928068" y="2860886"/>
            <a:ext cx="26995858" cy="2642900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87884100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91917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5903704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932707" y="15699353"/>
            <a:ext cx="36050429" cy="8751864"/>
          </a:xfrm>
        </p:spPr>
        <p:txBody>
          <a:bodyPr anchor="b">
            <a:normAutofit/>
          </a:bodyPr>
          <a:lstStyle>
            <a:lvl1pPr algn="r">
              <a:defRPr sz="1344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932707" y="24498288"/>
            <a:ext cx="36050429" cy="4791600"/>
          </a:xfrm>
        </p:spPr>
        <p:txBody>
          <a:bodyPr anchor="t">
            <a:normAutofit/>
          </a:bodyPr>
          <a:lstStyle>
            <a:lvl1pPr marL="0" indent="0" algn="r">
              <a:buNone/>
              <a:defRPr sz="8640">
                <a:gradFill flip="none" rotWithShape="1">
                  <a:gsLst>
                    <a:gs pos="0">
                      <a:schemeClr val="tx1"/>
                    </a:gs>
                    <a:gs pos="100000">
                      <a:schemeClr val="tx1">
                        <a:lumMod val="75000"/>
                      </a:schemeClr>
                    </a:gs>
                  </a:gsLst>
                  <a:lin ang="5400000" scaled="0"/>
                  <a:tileRect/>
                </a:gra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9505453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928068" y="9892313"/>
            <a:ext cx="17688350" cy="19350389"/>
          </a:xfrm>
        </p:spPr>
        <p:txBody>
          <a:bodyPr>
            <a:normAutofit/>
          </a:bodyPr>
          <a:lstStyle>
            <a:lvl1pPr>
              <a:defRPr sz="7680"/>
            </a:lvl1pPr>
            <a:lvl2pPr>
              <a:defRPr sz="6720"/>
            </a:lvl2pPr>
            <a:lvl3pPr>
              <a:defRPr sz="5760"/>
            </a:lvl3pPr>
            <a:lvl4pPr>
              <a:defRPr sz="5280"/>
            </a:lvl4pPr>
            <a:lvl5pPr>
              <a:defRPr sz="5280"/>
            </a:lvl5pPr>
            <a:lvl6pPr>
              <a:defRPr sz="5280"/>
            </a:lvl6pPr>
            <a:lvl7pPr>
              <a:defRPr sz="5280"/>
            </a:lvl7pPr>
            <a:lvl8pPr>
              <a:defRPr sz="5280"/>
            </a:lvl8pPr>
            <a:lvl9pPr>
              <a:defRPr sz="528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22274787" y="9892310"/>
            <a:ext cx="17708347" cy="19350384"/>
          </a:xfrm>
        </p:spPr>
        <p:txBody>
          <a:bodyPr>
            <a:normAutofit/>
          </a:bodyPr>
          <a:lstStyle>
            <a:lvl1pPr>
              <a:defRPr sz="7680"/>
            </a:lvl1pPr>
            <a:lvl2pPr>
              <a:defRPr sz="6720"/>
            </a:lvl2pPr>
            <a:lvl3pPr>
              <a:defRPr sz="5760"/>
            </a:lvl3pPr>
            <a:lvl4pPr>
              <a:defRPr sz="5280"/>
            </a:lvl4pPr>
            <a:lvl5pPr>
              <a:defRPr sz="5280"/>
            </a:lvl5pPr>
            <a:lvl6pPr>
              <a:defRPr sz="5280"/>
            </a:lvl6pPr>
            <a:lvl7pPr>
              <a:defRPr sz="5280"/>
            </a:lvl7pPr>
            <a:lvl8pPr>
              <a:defRPr sz="5280"/>
            </a:lvl8pPr>
            <a:lvl9pPr>
              <a:defRPr sz="528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8081218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10271" y="9892310"/>
            <a:ext cx="16306142" cy="3521261"/>
          </a:xfrm>
        </p:spPr>
        <p:txBody>
          <a:bodyPr anchor="b">
            <a:noAutofit/>
          </a:bodyPr>
          <a:lstStyle>
            <a:lvl1pPr marL="0" indent="0">
              <a:buNone/>
              <a:defRPr sz="1056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s-ES"/>
              <a:t>Haga clic para modificar los estilos de texto del patrón</a:t>
            </a:r>
          </a:p>
        </p:txBody>
      </p:sp>
      <p:sp>
        <p:nvSpPr>
          <p:cNvPr id="4" name="Content Placeholder 3"/>
          <p:cNvSpPr>
            <a:spLocks noGrp="1"/>
          </p:cNvSpPr>
          <p:nvPr>
            <p:ph sz="half" idx="2"/>
          </p:nvPr>
        </p:nvSpPr>
        <p:spPr>
          <a:xfrm>
            <a:off x="3928068" y="13372932"/>
            <a:ext cx="17688350" cy="15916958"/>
          </a:xfrm>
        </p:spPr>
        <p:txBody>
          <a:bodyPr anchor="t">
            <a:normAutofit/>
          </a:bodyPr>
          <a:lstStyle>
            <a:lvl1pPr>
              <a:defRPr sz="7680"/>
            </a:lvl1pPr>
            <a:lvl2pPr>
              <a:defRPr sz="6720"/>
            </a:lvl2pPr>
            <a:lvl3pPr>
              <a:defRPr sz="5760"/>
            </a:lvl3pPr>
            <a:lvl4pPr>
              <a:defRPr sz="5280"/>
            </a:lvl4pPr>
            <a:lvl5pPr>
              <a:defRPr sz="5280"/>
            </a:lvl5pPr>
            <a:lvl6pPr>
              <a:defRPr sz="5280"/>
            </a:lvl6pPr>
            <a:lvl7pPr>
              <a:defRPr sz="5280"/>
            </a:lvl7pPr>
            <a:lvl8pPr>
              <a:defRPr sz="5280"/>
            </a:lvl8pPr>
            <a:lvl9pPr>
              <a:defRPr sz="528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23568720" y="9892313"/>
            <a:ext cx="16414416" cy="3480619"/>
          </a:xfrm>
        </p:spPr>
        <p:txBody>
          <a:bodyPr anchor="b">
            <a:noAutofit/>
          </a:bodyPr>
          <a:lstStyle>
            <a:lvl1pPr marL="0" indent="0">
              <a:buNone/>
              <a:defRPr sz="1056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s-ES"/>
              <a:t>Haga clic para modificar los estilos de texto del patrón</a:t>
            </a:r>
          </a:p>
        </p:txBody>
      </p:sp>
      <p:sp>
        <p:nvSpPr>
          <p:cNvPr id="6" name="Content Placeholder 5"/>
          <p:cNvSpPr>
            <a:spLocks noGrp="1"/>
          </p:cNvSpPr>
          <p:nvPr>
            <p:ph sz="quarter" idx="4"/>
          </p:nvPr>
        </p:nvSpPr>
        <p:spPr>
          <a:xfrm>
            <a:off x="22219992" y="13372932"/>
            <a:ext cx="17767296" cy="15916958"/>
          </a:xfrm>
        </p:spPr>
        <p:txBody>
          <a:bodyPr anchor="t">
            <a:normAutofit/>
          </a:bodyPr>
          <a:lstStyle>
            <a:lvl1pPr>
              <a:defRPr sz="7680"/>
            </a:lvl1pPr>
            <a:lvl2pPr>
              <a:defRPr sz="6720"/>
            </a:lvl2pPr>
            <a:lvl3pPr>
              <a:defRPr sz="5760"/>
            </a:lvl3pPr>
            <a:lvl4pPr>
              <a:defRPr sz="5280"/>
            </a:lvl4pPr>
            <a:lvl5pPr>
              <a:defRPr sz="5280"/>
            </a:lvl5pPr>
            <a:lvl6pPr>
              <a:defRPr sz="5280"/>
            </a:lvl6pPr>
            <a:lvl7pPr>
              <a:defRPr sz="5280"/>
            </a:lvl7pPr>
            <a:lvl8pPr>
              <a:defRPr sz="5280"/>
            </a:lvl8pPr>
            <a:lvl9pPr>
              <a:defRPr sz="528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543375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248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992750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86884013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928068" y="8423654"/>
            <a:ext cx="13101710" cy="6583680"/>
          </a:xfrm>
        </p:spPr>
        <p:txBody>
          <a:bodyPr anchor="b">
            <a:normAutofit/>
          </a:bodyPr>
          <a:lstStyle>
            <a:lvl1pPr algn="l">
              <a:defRPr sz="1056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18378509" y="2860889"/>
            <a:ext cx="21604627" cy="26428997"/>
          </a:xfrm>
        </p:spPr>
        <p:txBody>
          <a:bodyPr anchor="ctr">
            <a:normAutofit/>
          </a:bodyPr>
          <a:lstStyle>
            <a:lvl1pPr>
              <a:defRPr sz="8640"/>
            </a:lvl1pPr>
            <a:lvl2pPr>
              <a:defRPr sz="7680"/>
            </a:lvl2pPr>
            <a:lvl3pPr>
              <a:defRPr sz="6720"/>
            </a:lvl3pPr>
            <a:lvl4pPr>
              <a:defRPr sz="5760"/>
            </a:lvl4pPr>
            <a:lvl5pPr>
              <a:defRPr sz="5280"/>
            </a:lvl5pPr>
            <a:lvl6pPr>
              <a:defRPr sz="5280"/>
            </a:lvl6pPr>
            <a:lvl7pPr>
              <a:defRPr sz="5280"/>
            </a:lvl7pPr>
            <a:lvl8pPr>
              <a:defRPr sz="5280"/>
            </a:lvl8pPr>
            <a:lvl9pPr>
              <a:defRPr sz="528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928068" y="15007334"/>
            <a:ext cx="13101710" cy="8778240"/>
          </a:xfrm>
        </p:spPr>
        <p:txBody>
          <a:bodyPr>
            <a:normAutofit/>
          </a:bodyPr>
          <a:lstStyle>
            <a:lvl1pPr marL="0" indent="0">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5964655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928068" y="9111691"/>
            <a:ext cx="21234254" cy="6583680"/>
          </a:xfrm>
        </p:spPr>
        <p:txBody>
          <a:bodyPr anchor="b">
            <a:normAutofit/>
          </a:bodyPr>
          <a:lstStyle>
            <a:lvl1pPr algn="l">
              <a:defRPr sz="1152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26474121" y="-87782"/>
            <a:ext cx="12000298" cy="33137856"/>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3923129" y="15695371"/>
            <a:ext cx="21234254" cy="8778240"/>
          </a:xfrm>
        </p:spPr>
        <p:txBody>
          <a:bodyPr>
            <a:normAutofit/>
          </a:bodyPr>
          <a:lstStyle>
            <a:lvl1pPr marL="0" indent="0">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s-ES"/>
              <a:t>Haga clic para modificar los estilos de texto del patrón</a:t>
            </a:r>
          </a:p>
        </p:txBody>
      </p:sp>
      <p:sp>
        <p:nvSpPr>
          <p:cNvPr id="5" name="Date Placeholder 4"/>
          <p:cNvSpPr>
            <a:spLocks noGrp="1"/>
          </p:cNvSpPr>
          <p:nvPr>
            <p:ph type="dt" sz="half" idx="10"/>
          </p:nvPr>
        </p:nvSpPr>
        <p:spPr>
          <a:xfrm>
            <a:off x="21713515" y="29670454"/>
            <a:ext cx="3448810" cy="1752600"/>
          </a:xfrm>
        </p:spPr>
        <p:txBody>
          <a:bodyPr/>
          <a:lstStyle/>
          <a:p>
            <a:endParaRPr lang="es-MX"/>
          </a:p>
        </p:txBody>
      </p:sp>
      <p:sp>
        <p:nvSpPr>
          <p:cNvPr id="6" name="Footer Placeholder 5"/>
          <p:cNvSpPr>
            <a:spLocks noGrp="1"/>
          </p:cNvSpPr>
          <p:nvPr>
            <p:ph type="ftr" sz="quarter" idx="11"/>
          </p:nvPr>
        </p:nvSpPr>
        <p:spPr>
          <a:xfrm>
            <a:off x="3928070" y="29670454"/>
            <a:ext cx="17785440" cy="1752600"/>
          </a:xfrm>
        </p:spPr>
        <p:txBody>
          <a:bodyPr/>
          <a:lstStyle/>
          <a:p>
            <a:endParaRPr lang="es-MX"/>
          </a:p>
        </p:txBody>
      </p:sp>
      <p:sp>
        <p:nvSpPr>
          <p:cNvPr id="7" name="Slide Number Placeholder 6"/>
          <p:cNvSpPr>
            <a:spLocks noGrp="1"/>
          </p:cNvSpPr>
          <p:nvPr>
            <p:ph type="sldNum" sz="quarter" idx="12"/>
          </p:nvPr>
        </p:nvSpPr>
        <p:spPr>
          <a:xfrm>
            <a:off x="38516458" y="29670451"/>
            <a:ext cx="1464893" cy="1580400"/>
          </a:xfrm>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7907813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8068" y="2860886"/>
            <a:ext cx="36055070" cy="629990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928070" y="9892310"/>
            <a:ext cx="36055066" cy="19397578"/>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31448199" y="29655650"/>
            <a:ext cx="6179827" cy="1752600"/>
          </a:xfrm>
          <a:prstGeom prst="rect">
            <a:avLst/>
          </a:prstGeom>
        </p:spPr>
        <p:txBody>
          <a:bodyPr vert="horz" lIns="91440" tIns="45720" rIns="91440" bIns="45720" rtlCol="0" anchor="ctr"/>
          <a:lstStyle>
            <a:lvl1pPr algn="r">
              <a:defRPr sz="384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a:p>
        </p:txBody>
      </p:sp>
      <p:sp>
        <p:nvSpPr>
          <p:cNvPr id="5" name="Footer Placeholder 4"/>
          <p:cNvSpPr>
            <a:spLocks noGrp="1"/>
          </p:cNvSpPr>
          <p:nvPr>
            <p:ph type="ftr" sz="quarter" idx="3"/>
          </p:nvPr>
        </p:nvSpPr>
        <p:spPr>
          <a:xfrm>
            <a:off x="3928068" y="29655650"/>
            <a:ext cx="26995858" cy="1752600"/>
          </a:xfrm>
          <a:prstGeom prst="rect">
            <a:avLst/>
          </a:prstGeom>
        </p:spPr>
        <p:txBody>
          <a:bodyPr vert="horz" lIns="91440" tIns="45720" rIns="91440" bIns="45720" rtlCol="0" anchor="ctr"/>
          <a:lstStyle>
            <a:lvl1pPr algn="l">
              <a:defRPr sz="384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MX"/>
          </a:p>
        </p:txBody>
      </p:sp>
      <p:sp>
        <p:nvSpPr>
          <p:cNvPr id="6" name="Slide Number Placeholder 5"/>
          <p:cNvSpPr>
            <a:spLocks noGrp="1"/>
          </p:cNvSpPr>
          <p:nvPr>
            <p:ph type="sldNum" sz="quarter" idx="4"/>
          </p:nvPr>
        </p:nvSpPr>
        <p:spPr>
          <a:xfrm>
            <a:off x="38002572" y="29655650"/>
            <a:ext cx="1984718" cy="1752600"/>
          </a:xfrm>
          <a:prstGeom prst="rect">
            <a:avLst/>
          </a:prstGeom>
        </p:spPr>
        <p:txBody>
          <a:bodyPr vert="horz" lIns="91440" tIns="45720" rIns="91440" bIns="45720" rtlCol="0" anchor="ctr"/>
          <a:lstStyle>
            <a:lvl1pPr algn="r">
              <a:defRPr sz="3840"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715640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hf sldNum="0" hdr="0" ftr="0" dt="0"/>
  <p:txStyles>
    <p:titleStyle>
      <a:lvl1pPr algn="l" defTabSz="2194560" rtl="0" eaLnBrk="1" latinLnBrk="0" hangingPunct="1">
        <a:spcBef>
          <a:spcPct val="0"/>
        </a:spcBef>
        <a:buNone/>
        <a:defRPr sz="1344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2194560" rtl="0" eaLnBrk="1" latinLnBrk="0" hangingPunct="1">
        <a:spcBef>
          <a:spcPct val="20000"/>
        </a:spcBef>
        <a:spcAft>
          <a:spcPts val="2880"/>
        </a:spcAft>
        <a:buClr>
          <a:schemeClr val="tx1"/>
        </a:buClr>
        <a:buSzPct val="130000"/>
        <a:buFont typeface="Arial"/>
        <a:buChar char="•"/>
        <a:defRPr sz="86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3566160" indent="-1371600" algn="l" defTabSz="2194560" rtl="0" eaLnBrk="1" latinLnBrk="0" hangingPunct="1">
        <a:spcBef>
          <a:spcPct val="20000"/>
        </a:spcBef>
        <a:spcAft>
          <a:spcPts val="2880"/>
        </a:spcAft>
        <a:buClr>
          <a:schemeClr val="tx1"/>
        </a:buClr>
        <a:buSzPct val="130000"/>
        <a:buFont typeface="Arial"/>
        <a:buChar char="•"/>
        <a:defRPr sz="768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5760720" indent="-1371600" algn="l" defTabSz="2194560" rtl="0" eaLnBrk="1" latinLnBrk="0" hangingPunct="1">
        <a:spcBef>
          <a:spcPct val="20000"/>
        </a:spcBef>
        <a:spcAft>
          <a:spcPts val="2880"/>
        </a:spcAft>
        <a:buClr>
          <a:schemeClr val="tx1"/>
        </a:buClr>
        <a:buSzPct val="130000"/>
        <a:buFont typeface="Arial"/>
        <a:buChar char="•"/>
        <a:defRPr sz="672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7406640" indent="-822960" algn="l" defTabSz="2194560" rtl="0" eaLnBrk="1" latinLnBrk="0" hangingPunct="1">
        <a:spcBef>
          <a:spcPct val="20000"/>
        </a:spcBef>
        <a:spcAft>
          <a:spcPts val="2880"/>
        </a:spcAft>
        <a:buClr>
          <a:schemeClr val="tx1"/>
        </a:buClr>
        <a:buSzPct val="130000"/>
        <a:buFont typeface="Arial"/>
        <a:buChar char="•"/>
        <a:defRPr sz="672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9601200" indent="-822960" algn="l" defTabSz="2194560" rtl="0" eaLnBrk="1" latinLnBrk="0" hangingPunct="1">
        <a:spcBef>
          <a:spcPct val="20000"/>
        </a:spcBef>
        <a:spcAft>
          <a:spcPts val="2880"/>
        </a:spcAft>
        <a:buClr>
          <a:schemeClr val="tx1"/>
        </a:buClr>
        <a:buSzPct val="130000"/>
        <a:buFont typeface="Arial"/>
        <a:buChar char="•"/>
        <a:defRPr sz="576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2070080" indent="-1097280" algn="l" defTabSz="2194560" rtl="0" eaLnBrk="1" latinLnBrk="0" hangingPunct="1">
        <a:spcBef>
          <a:spcPct val="20000"/>
        </a:spcBef>
        <a:spcAft>
          <a:spcPts val="2880"/>
        </a:spcAft>
        <a:buClr>
          <a:schemeClr val="tx1"/>
        </a:buClr>
        <a:buSzPct val="130000"/>
        <a:buFont typeface="Arial"/>
        <a:buChar char="•"/>
        <a:defRPr sz="528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14264640" indent="-1097280" algn="l" defTabSz="2194560" rtl="0" eaLnBrk="1" latinLnBrk="0" hangingPunct="1">
        <a:spcBef>
          <a:spcPct val="20000"/>
        </a:spcBef>
        <a:spcAft>
          <a:spcPts val="2880"/>
        </a:spcAft>
        <a:buClr>
          <a:schemeClr val="tx1"/>
        </a:buClr>
        <a:buSzPct val="130000"/>
        <a:buFont typeface="Arial"/>
        <a:buChar char="•"/>
        <a:defRPr sz="528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16459200" indent="-1097280" algn="l" defTabSz="2194560" rtl="0" eaLnBrk="1" latinLnBrk="0" hangingPunct="1">
        <a:spcBef>
          <a:spcPct val="20000"/>
        </a:spcBef>
        <a:spcAft>
          <a:spcPts val="2880"/>
        </a:spcAft>
        <a:buClr>
          <a:schemeClr val="tx1"/>
        </a:buClr>
        <a:buSzPct val="130000"/>
        <a:buFont typeface="Arial"/>
        <a:buChar char="•"/>
        <a:defRPr sz="528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18653760" indent="-1097280" algn="l" defTabSz="2194560" rtl="0" eaLnBrk="1" latinLnBrk="0" hangingPunct="1">
        <a:spcBef>
          <a:spcPct val="20000"/>
        </a:spcBef>
        <a:spcAft>
          <a:spcPts val="2880"/>
        </a:spcAft>
        <a:buClr>
          <a:schemeClr val="tx1"/>
        </a:buClr>
        <a:buSzPct val="100000"/>
        <a:buFont typeface="Arial"/>
        <a:buChar char="•"/>
        <a:defRPr sz="528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796035" y="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MX" sz="7200" b="1" dirty="0">
                <a:solidFill>
                  <a:srgbClr val="EAF1DD"/>
                </a:solidFill>
                <a:latin typeface="Candara" panose="020E0502030303020204" pitchFamily="34" charset="0"/>
                <a:ea typeface="Calibri" panose="020F0502020204030204"/>
                <a:cs typeface="Calibri" panose="020F0502020204030204"/>
                <a:sym typeface="Calibri" panose="020F0502020204030204"/>
              </a:rPr>
              <a:t>Sistema de Recomendación de animes.</a:t>
            </a:r>
            <a:endParaRPr lang="es-CO" dirty="0">
              <a:latin typeface="Candara" panose="020E0502030303020204" pitchFamily="34" charset="0"/>
            </a:endParaRPr>
          </a:p>
        </p:txBody>
      </p:sp>
      <p:sp>
        <p:nvSpPr>
          <p:cNvPr id="41" name="Google Shape;41;p4"/>
          <p:cNvSpPr txBox="1"/>
          <p:nvPr/>
        </p:nvSpPr>
        <p:spPr>
          <a:xfrm>
            <a:off x="9412941" y="2225040"/>
            <a:ext cx="24044213"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MX" altLang="es-CO" sz="4000" dirty="0">
                <a:solidFill>
                  <a:srgbClr val="EAF1DD"/>
                </a:solidFill>
                <a:latin typeface="Candara" panose="020E0502030303020204" pitchFamily="34" charset="0"/>
                <a:ea typeface="Calibri" panose="020F0502020204030204"/>
                <a:cs typeface="Calibri" panose="020F0502020204030204"/>
                <a:sym typeface="Calibri" panose="020F0502020204030204"/>
              </a:rPr>
              <a:t>Diego Andrés Duque Meza - 2220031</a:t>
            </a:r>
            <a:r>
              <a:rPr lang="es-CO" sz="4000" dirty="0">
                <a:solidFill>
                  <a:srgbClr val="EAF1DD"/>
                </a:solidFill>
                <a:latin typeface="Candara" panose="020E0502030303020204" pitchFamily="34" charset="0"/>
                <a:ea typeface="Calibri" panose="020F0502020204030204"/>
                <a:cs typeface="Calibri" panose="020F0502020204030204"/>
                <a:sym typeface="Calibri" panose="020F0502020204030204"/>
              </a:rPr>
              <a:t>, </a:t>
            </a:r>
            <a:r>
              <a:rPr lang="es-MX" sz="4000" dirty="0">
                <a:solidFill>
                  <a:srgbClr val="EAF1DD"/>
                </a:solidFill>
                <a:latin typeface="Candara" panose="020E0502030303020204" pitchFamily="34" charset="0"/>
                <a:ea typeface="Calibri" panose="020F0502020204030204"/>
                <a:cs typeface="Calibri" panose="020F0502020204030204"/>
                <a:sym typeface="Calibri" panose="020F0502020204030204"/>
              </a:rPr>
              <a:t>David Steven Anaya González – 2211714, </a:t>
            </a:r>
            <a:r>
              <a:rPr lang="es-ES" sz="4000" dirty="0">
                <a:latin typeface="Candara" panose="020E0502030303020204" pitchFamily="34" charset="0"/>
              </a:rPr>
              <a:t>Fabian Enrique Londoño Florez,2182027</a:t>
            </a:r>
            <a:endParaRPr lang="es-CO" sz="4000"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panose="020F0502020204030204"/>
                <a:cs typeface="Calibri" panose="020F0502020204030204"/>
                <a:sym typeface="Calibri" panose="020F0502020204030204"/>
              </a:rPr>
              <a:t>22954 - </a:t>
            </a:r>
            <a:r>
              <a:rPr lang="es-MX" altLang="es-CO" sz="4000" dirty="0">
                <a:solidFill>
                  <a:srgbClr val="EAF1DD"/>
                </a:solidFill>
                <a:latin typeface="Candara" panose="020E0502030303020204" pitchFamily="34" charset="0"/>
                <a:ea typeface="Calibri" panose="020F0502020204030204"/>
                <a:cs typeface="Calibri" panose="020F0502020204030204"/>
                <a:sym typeface="Calibri" panose="020F0502020204030204"/>
              </a:rPr>
              <a:t>Matematicas Discretas</a:t>
            </a:r>
            <a:r>
              <a:rPr lang="es-CO" sz="4000" dirty="0">
                <a:solidFill>
                  <a:srgbClr val="EAF1DD"/>
                </a:solidFill>
                <a:latin typeface="Candara" panose="020E0502030303020204" pitchFamily="34" charset="0"/>
                <a:ea typeface="Calibri" panose="020F0502020204030204"/>
                <a:cs typeface="Calibri" panose="020F0502020204030204"/>
                <a:sym typeface="Calibri" panose="020F0502020204030204"/>
              </a:rPr>
              <a:t> - Grupo F2</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panose="020F0502020204030204"/>
                <a:cs typeface="Calibri" panose="020F0502020204030204"/>
                <a:sym typeface="Calibri" panose="020F0502020204030204"/>
              </a:rPr>
              <a:t>Escuela de Ingeniería de Sistemas e Informática</a:t>
            </a:r>
          </a:p>
        </p:txBody>
      </p:sp>
      <p:sp>
        <p:nvSpPr>
          <p:cNvPr id="42" name="Google Shape;42;p4"/>
          <p:cNvSpPr txBox="1"/>
          <p:nvPr/>
        </p:nvSpPr>
        <p:spPr>
          <a:xfrm>
            <a:off x="1417119" y="29965763"/>
            <a:ext cx="12223200" cy="2223600"/>
          </a:xfrm>
          <a:prstGeom prst="rect">
            <a:avLst/>
          </a:prstGeom>
          <a:noFill/>
          <a:ln>
            <a:noFill/>
          </a:ln>
        </p:spPr>
        <p:txBody>
          <a:bodyPr spcFirstLastPara="1" wrap="square" lIns="91425" tIns="91425" rIns="91425" bIns="91425" anchor="t" anchorCtr="0">
            <a:noAutofit/>
          </a:bodyPr>
          <a:lstStyle/>
          <a:p>
            <a:pPr marL="457200" marR="0" lvl="0" indent="-457200" algn="just" rtl="0">
              <a:lnSpc>
                <a:spcPct val="90000"/>
              </a:lnSpc>
              <a:spcBef>
                <a:spcPts val="0"/>
              </a:spcBef>
              <a:spcAft>
                <a:spcPts val="0"/>
              </a:spcAft>
              <a:buFont typeface="Arial" panose="020B0604020202020204" pitchFamily="34" charset="0"/>
              <a:buChar char="•"/>
            </a:pPr>
            <a:r>
              <a:rPr lang="en-US" sz="3200" dirty="0">
                <a:solidFill>
                  <a:schemeClr val="bg1"/>
                </a:solidFill>
                <a:latin typeface="Candara" panose="020E0502030303020204" pitchFamily="34" charset="0"/>
                <a:ea typeface="Calibri" panose="020F0502020204030204"/>
                <a:cs typeface="Calibri" panose="020F0502020204030204"/>
                <a:sym typeface="Calibri" panose="020F0502020204030204"/>
              </a:rPr>
              <a:t>David Steven Anaya González, 2211714, Email: davidsagmer@gmail.com</a:t>
            </a:r>
          </a:p>
          <a:p>
            <a:pPr marL="457200" marR="0" lvl="0" indent="-457200" algn="just" rtl="0">
              <a:lnSpc>
                <a:spcPct val="90000"/>
              </a:lnSpc>
              <a:spcBef>
                <a:spcPts val="0"/>
              </a:spcBef>
              <a:spcAft>
                <a:spcPts val="0"/>
              </a:spcAft>
              <a:buFont typeface="Arial" panose="020B0604020202020204" pitchFamily="34" charset="0"/>
              <a:buChar char="•"/>
            </a:pPr>
            <a:r>
              <a:rPr lang="en-US" sz="3200" dirty="0">
                <a:solidFill>
                  <a:schemeClr val="bg1"/>
                </a:solidFill>
                <a:latin typeface="Candara" panose="020E0502030303020204" pitchFamily="34" charset="0"/>
                <a:ea typeface="Calibri" panose="020F0502020204030204"/>
                <a:cs typeface="Calibri" panose="020F0502020204030204"/>
                <a:sym typeface="Calibri" panose="020F0502020204030204"/>
              </a:rPr>
              <a:t>Diego Andrés Duque Meza, 2220031, Email: diegoduke07@gmail.com</a:t>
            </a:r>
          </a:p>
          <a:p>
            <a:pPr marL="457200" marR="0" lvl="0" indent="-457200" algn="just" rtl="0">
              <a:lnSpc>
                <a:spcPct val="90000"/>
              </a:lnSpc>
              <a:spcBef>
                <a:spcPts val="0"/>
              </a:spcBef>
              <a:spcAft>
                <a:spcPts val="0"/>
              </a:spcAft>
              <a:buFont typeface="Arial" panose="020B0604020202020204" pitchFamily="34" charset="0"/>
              <a:buChar char="•"/>
            </a:pPr>
            <a:r>
              <a:rPr lang="es-ES" sz="3200" dirty="0">
                <a:solidFill>
                  <a:schemeClr val="bg1"/>
                </a:solidFill>
                <a:latin typeface="Candara" panose="020E0502030303020204" pitchFamily="34" charset="0"/>
              </a:rPr>
              <a:t> Fabian Enrique Londoño Florez,2182027,Email:londonofabian95@gmail.com</a:t>
            </a:r>
            <a:endParaRPr lang="en-US" sz="3200" dirty="0">
              <a:solidFill>
                <a:schemeClr val="bg1"/>
              </a:solidFill>
              <a:latin typeface="Candara" panose="020E0502030303020204" pitchFamily="34" charset="0"/>
              <a:sym typeface="Calibri" panose="020F0502020204030204"/>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panose="020F0502020204030204"/>
                <a:cs typeface="Calibri" panose="020F0502020204030204"/>
                <a:sym typeface="Calibri" panose="020F0502020204030204"/>
              </a:rPr>
              <a:t>Información</a:t>
            </a:r>
            <a:r>
              <a:rPr lang="en-US" sz="4400" b="1" dirty="0">
                <a:solidFill>
                  <a:schemeClr val="bg1"/>
                </a:solidFill>
                <a:latin typeface="Candara" panose="020E0502030303020204" pitchFamily="34" charset="0"/>
                <a:ea typeface="Calibri" panose="020F0502020204030204"/>
                <a:cs typeface="Calibri" panose="020F0502020204030204"/>
                <a:sym typeface="Calibri" panose="020F0502020204030204"/>
              </a:rPr>
              <a:t> de c</a:t>
            </a:r>
            <a:r>
              <a:rPr lang="es-CO" sz="4400" b="1" dirty="0" err="1">
                <a:solidFill>
                  <a:schemeClr val="bg1"/>
                </a:solidFill>
                <a:latin typeface="Candara" panose="020E0502030303020204" pitchFamily="34" charset="0"/>
                <a:ea typeface="Calibri" panose="020F0502020204030204"/>
                <a:cs typeface="Calibri" panose="020F0502020204030204"/>
                <a:sym typeface="Calibri" panose="020F0502020204030204"/>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29462678"/>
            <a:ext cx="25643171" cy="2339100"/>
          </a:xfrm>
          <a:prstGeom prst="rect">
            <a:avLst/>
          </a:prstGeom>
          <a:noFill/>
          <a:ln>
            <a:noFill/>
          </a:ln>
        </p:spPr>
        <p:txBody>
          <a:bodyPr spcFirstLastPara="1" wrap="square" lIns="91425" tIns="91425" rIns="91425" bIns="91425" anchor="t" anchorCtr="0">
            <a:noAutofit/>
          </a:bodyPr>
          <a:lstStyle/>
          <a:p>
            <a:pPr marL="342900" marR="0" lvl="0" indent="-342900" algn="l" rtl="0">
              <a:spcBef>
                <a:spcPts val="0"/>
              </a:spcBef>
              <a:spcAft>
                <a:spcPts val="0"/>
              </a:spcAft>
              <a:buClr>
                <a:schemeClr val="dk1"/>
              </a:buClr>
              <a:buSzPts val="1600"/>
              <a:buFont typeface="Calibri" panose="020F0502020204030204"/>
              <a:buAutoNum type="arabicPeriod"/>
            </a:pPr>
            <a:r>
              <a:rPr lang="es-MX" dirty="0">
                <a:solidFill>
                  <a:schemeClr val="bg1"/>
                </a:solidFill>
              </a:rPr>
              <a:t>Bibliografía</a:t>
            </a:r>
          </a:p>
          <a:p>
            <a:pPr marL="342900" marR="0" lvl="0" indent="-342900" algn="l" rtl="0">
              <a:spcBef>
                <a:spcPts val="0"/>
              </a:spcBef>
              <a:spcAft>
                <a:spcPts val="0"/>
              </a:spcAft>
              <a:buClr>
                <a:schemeClr val="dk1"/>
              </a:buClr>
              <a:buSzPts val="1600"/>
              <a:buFont typeface="Calibri" panose="020F0502020204030204"/>
              <a:buAutoNum type="arabicPeriod"/>
            </a:pPr>
            <a:r>
              <a:rPr lang="es-MX" dirty="0">
                <a:solidFill>
                  <a:schemeClr val="bg1"/>
                </a:solidFill>
              </a:rPr>
              <a:t>De la computación, E. M. y. en C., De grafos, la T., Conjunto, U., Vacío, N., Vértices, de O. L., Mediante, un G. se, &amp; Líneas, C. P. (s/f). Teoría de grafos. Edu.co. Recuperado el 3 de diciembre de 2023, de https://www.unipamplona.edu.co/unipamplona/portalIG/home_23/recursos/general/11072012/grafo3.pdf</a:t>
            </a:r>
          </a:p>
          <a:p>
            <a:pPr marL="342900" marR="0" lvl="0" indent="-342900" algn="l" rtl="0">
              <a:spcBef>
                <a:spcPts val="0"/>
              </a:spcBef>
              <a:spcAft>
                <a:spcPts val="0"/>
              </a:spcAft>
              <a:buClr>
                <a:schemeClr val="dk1"/>
              </a:buClr>
              <a:buSzPts val="1600"/>
              <a:buFont typeface="Calibri" panose="020F0502020204030204"/>
              <a:buAutoNum type="arabicPeriod"/>
            </a:pPr>
            <a:endParaRPr lang="es-MX" dirty="0">
              <a:solidFill>
                <a:schemeClr val="bg1"/>
              </a:solidFill>
            </a:endParaRPr>
          </a:p>
          <a:p>
            <a:pPr marL="342900" marR="0" lvl="0" indent="-342900" algn="l" rtl="0">
              <a:spcBef>
                <a:spcPts val="0"/>
              </a:spcBef>
              <a:spcAft>
                <a:spcPts val="0"/>
              </a:spcAft>
              <a:buClr>
                <a:schemeClr val="dk1"/>
              </a:buClr>
              <a:buSzPts val="1600"/>
              <a:buFont typeface="Calibri" panose="020F0502020204030204"/>
              <a:buAutoNum type="arabicPeriod"/>
            </a:pPr>
            <a:r>
              <a:rPr lang="es-MX" dirty="0">
                <a:solidFill>
                  <a:schemeClr val="bg1"/>
                </a:solidFill>
              </a:rPr>
              <a:t>Describir grafos (artículo). (s/f). Khan </a:t>
            </a:r>
            <a:r>
              <a:rPr lang="es-MX" dirty="0" err="1">
                <a:solidFill>
                  <a:schemeClr val="bg1"/>
                </a:solidFill>
              </a:rPr>
              <a:t>Academy</a:t>
            </a:r>
            <a:r>
              <a:rPr lang="es-MX" dirty="0">
                <a:solidFill>
                  <a:schemeClr val="bg1"/>
                </a:solidFill>
              </a:rPr>
              <a:t>. Recuperado el 3 de diciembre de 2023, de https://es.khanacademy.org/computing/computer-science/algorithms/graph-representation/a/describing-graphs</a:t>
            </a:r>
          </a:p>
          <a:p>
            <a:pPr marL="342900" marR="0" lvl="0" indent="-342900" algn="l" rtl="0">
              <a:spcBef>
                <a:spcPts val="0"/>
              </a:spcBef>
              <a:spcAft>
                <a:spcPts val="0"/>
              </a:spcAft>
              <a:buClr>
                <a:schemeClr val="dk1"/>
              </a:buClr>
              <a:buSzPts val="1600"/>
              <a:buFont typeface="Calibri" panose="020F0502020204030204"/>
              <a:buAutoNum type="arabicPeriod"/>
            </a:pPr>
            <a:endParaRPr lang="es-MX" dirty="0">
              <a:solidFill>
                <a:schemeClr val="bg1"/>
              </a:solidFill>
            </a:endParaRPr>
          </a:p>
          <a:p>
            <a:pPr marL="342900" marR="0" lvl="0" indent="-342900" algn="l" rtl="0">
              <a:spcBef>
                <a:spcPts val="0"/>
              </a:spcBef>
              <a:spcAft>
                <a:spcPts val="0"/>
              </a:spcAft>
              <a:buClr>
                <a:schemeClr val="dk1"/>
              </a:buClr>
              <a:buSzPts val="1600"/>
              <a:buFont typeface="Calibri" panose="020F0502020204030204"/>
              <a:buAutoNum type="arabicPeriod"/>
            </a:pPr>
            <a:r>
              <a:rPr lang="es-MX" dirty="0" err="1">
                <a:solidFill>
                  <a:schemeClr val="bg1"/>
                </a:solidFill>
              </a:rPr>
              <a:t>GraphEverywhere</a:t>
            </a:r>
            <a:r>
              <a:rPr lang="es-MX" dirty="0">
                <a:solidFill>
                  <a:schemeClr val="bg1"/>
                </a:solidFill>
              </a:rPr>
              <a:t>, E. (2019, julio 1). Qué son los grafos. </a:t>
            </a:r>
            <a:r>
              <a:rPr lang="es-MX" dirty="0" err="1">
                <a:solidFill>
                  <a:schemeClr val="bg1"/>
                </a:solidFill>
              </a:rPr>
              <a:t>GraphEverywhere</a:t>
            </a:r>
            <a:r>
              <a:rPr lang="es-MX" dirty="0">
                <a:solidFill>
                  <a:schemeClr val="bg1"/>
                </a:solidFill>
              </a:rPr>
              <a:t>; </a:t>
            </a:r>
            <a:r>
              <a:rPr lang="es-MX" dirty="0" err="1">
                <a:solidFill>
                  <a:schemeClr val="bg1"/>
                </a:solidFill>
              </a:rPr>
              <a:t>Graph</a:t>
            </a:r>
            <a:r>
              <a:rPr lang="es-MX" dirty="0">
                <a:solidFill>
                  <a:schemeClr val="bg1"/>
                </a:solidFill>
              </a:rPr>
              <a:t> </a:t>
            </a:r>
            <a:r>
              <a:rPr lang="es-MX" dirty="0" err="1">
                <a:solidFill>
                  <a:schemeClr val="bg1"/>
                </a:solidFill>
              </a:rPr>
              <a:t>Everywhere</a:t>
            </a:r>
            <a:r>
              <a:rPr lang="es-MX" dirty="0">
                <a:solidFill>
                  <a:schemeClr val="bg1"/>
                </a:solidFill>
              </a:rPr>
              <a:t> SL. https://www.grapheverywhere.com/que-son-los-grafos/</a:t>
            </a:r>
          </a:p>
          <a:p>
            <a:pPr marL="342900" marR="0" lvl="0" indent="-342900" algn="l" rtl="0">
              <a:spcBef>
                <a:spcPts val="0"/>
              </a:spcBef>
              <a:spcAft>
                <a:spcPts val="0"/>
              </a:spcAft>
              <a:buClr>
                <a:schemeClr val="dk1"/>
              </a:buClr>
              <a:buSzPts val="1600"/>
              <a:buFont typeface="Calibri" panose="020F0502020204030204"/>
              <a:buAutoNum type="arabicPeriod"/>
            </a:pPr>
            <a:endParaRPr lang="es-MX" dirty="0">
              <a:solidFill>
                <a:schemeClr val="bg1"/>
              </a:solidFill>
            </a:endParaRPr>
          </a:p>
          <a:p>
            <a:pPr marL="342900" marR="0" lvl="0" indent="-342900" algn="l" rtl="0">
              <a:spcBef>
                <a:spcPts val="0"/>
              </a:spcBef>
              <a:spcAft>
                <a:spcPts val="0"/>
              </a:spcAft>
              <a:buClr>
                <a:schemeClr val="dk1"/>
              </a:buClr>
              <a:buSzPts val="1600"/>
              <a:buFont typeface="Calibri" panose="020F0502020204030204"/>
              <a:buAutoNum type="arabicPeriod"/>
            </a:pPr>
            <a:r>
              <a:rPr lang="es-MX" dirty="0">
                <a:solidFill>
                  <a:schemeClr val="bg1"/>
                </a:solidFill>
              </a:rPr>
              <a:t>(S/f-a). Unam.mx. Recuperado el 3 de diciembre de 2023, de http://fcaenlinea1.unam.mx/anexos/1566/1566_u4_anexo3.pdf</a:t>
            </a:r>
          </a:p>
          <a:p>
            <a:pPr marL="342900" marR="0" lvl="0" indent="-342900" algn="l" rtl="0">
              <a:spcBef>
                <a:spcPts val="0"/>
              </a:spcBef>
              <a:spcAft>
                <a:spcPts val="0"/>
              </a:spcAft>
              <a:buClr>
                <a:schemeClr val="dk1"/>
              </a:buClr>
              <a:buSzPts val="1600"/>
              <a:buFont typeface="Calibri" panose="020F0502020204030204"/>
              <a:buAutoNum type="arabicPeriod"/>
            </a:pPr>
            <a:endParaRPr lang="es-MX" dirty="0">
              <a:solidFill>
                <a:schemeClr val="bg1"/>
              </a:solidFill>
            </a:endParaRPr>
          </a:p>
          <a:p>
            <a:pPr marL="342900" marR="0" lvl="0" indent="-342900" algn="l" rtl="0">
              <a:spcBef>
                <a:spcPts val="0"/>
              </a:spcBef>
              <a:spcAft>
                <a:spcPts val="0"/>
              </a:spcAft>
              <a:buClr>
                <a:schemeClr val="dk1"/>
              </a:buClr>
              <a:buSzPts val="1600"/>
              <a:buFont typeface="Calibri" panose="020F0502020204030204"/>
              <a:buAutoNum type="arabicPeriod"/>
            </a:pPr>
            <a:r>
              <a:rPr lang="es-MX" dirty="0">
                <a:solidFill>
                  <a:schemeClr val="bg1"/>
                </a:solidFill>
              </a:rPr>
              <a:t>(S/f-b). Grapheverywhere.com. Recuperado el 3 de diciembre de 2023, de https://www.grapheverywhere.com/grafos-que-son-tipos-orden-y-herramientas-de-visualizacion/</a:t>
            </a:r>
            <a:endParaRPr dirty="0">
              <a:solidFill>
                <a:schemeClr val="bg1"/>
              </a:solidFill>
            </a:endParaRPr>
          </a:p>
        </p:txBody>
      </p:sp>
      <p:sp>
        <p:nvSpPr>
          <p:cNvPr id="45" name="Google Shape;45;p4"/>
          <p:cNvSpPr txBox="1"/>
          <p:nvPr/>
        </p:nvSpPr>
        <p:spPr>
          <a:xfrm>
            <a:off x="19751041" y="2898444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panose="020F0502020204030204"/>
                <a:cs typeface="Calibri" panose="020F0502020204030204"/>
                <a:sym typeface="Calibri" panose="020F0502020204030204"/>
              </a:rPr>
              <a:t>Referencias</a:t>
            </a:r>
            <a:r>
              <a:rPr lang="en-US" sz="4400" b="1" dirty="0">
                <a:solidFill>
                  <a:schemeClr val="bg1"/>
                </a:solidFill>
                <a:latin typeface="Candara" panose="020E0502030303020204" pitchFamily="34" charset="0"/>
                <a:ea typeface="Calibri" panose="020F0502020204030204"/>
                <a:cs typeface="Calibri" panose="020F0502020204030204"/>
                <a:sym typeface="Calibri" panose="020F0502020204030204"/>
              </a:rPr>
              <a:t> </a:t>
            </a:r>
            <a:r>
              <a:rPr lang="en-US" sz="4400" b="1" dirty="0" err="1">
                <a:solidFill>
                  <a:schemeClr val="bg1"/>
                </a:solidFill>
                <a:latin typeface="Candara" panose="020E0502030303020204" pitchFamily="34" charset="0"/>
                <a:ea typeface="Calibri" panose="020F0502020204030204"/>
                <a:cs typeface="Calibri" panose="020F0502020204030204"/>
                <a:sym typeface="Calibri" panose="020F0502020204030204"/>
              </a:rPr>
              <a:t>Bibliográficas</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9799430"/>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indent="0" algn="just">
              <a:buNone/>
            </a:pPr>
            <a:r>
              <a:rPr lang="es-ES" sz="3200" dirty="0">
                <a:solidFill>
                  <a:schemeClr val="dk1"/>
                </a:solidFill>
                <a:latin typeface="Times New Roman" panose="02020603050405020304" pitchFamily="18" charset="0"/>
                <a:ea typeface="Calibri" panose="020F0502020204030204"/>
                <a:cs typeface="Times New Roman" panose="02020603050405020304" pitchFamily="18" charset="0"/>
              </a:rPr>
              <a:t>El proyecto se centra en crear un sistema novedoso para recomendar animes, utilizando la teoría de grafos como base. El método implica analizar cuidadosamente el código de grafos en Python y emplear la búsqueda de vecinos en el grafo para ofrecer recomendaciones que se fundamenten en relaciones directas entre los animes. Cada anime se representa como un nodo y sus relaciones como aristas, lo cual se muestra como una estrategia coherente y efectiva. Se enfatiza la necesidad de optimizar el algoritmo de búsqueda de vecinos y elegir estructuras de datos adecuadas para mejorar la eficiencia, especialmente al manejar conjuntos de datos extensos. La calidad de las recomendaciones depende de la complejidad y representación del grafo, destacando la importancia de contar con datos diversos y representativos para ofrecer sugerencias más personalizadas que se alineen con las preferencias individuales de los usuarios.</a:t>
            </a:r>
            <a:endParaRPr lang="es-CO" sz="32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panose="020F0502020204030204"/>
                <a:ea typeface="Calibri" panose="020F0502020204030204"/>
                <a:cs typeface="Calibri" panose="020F0502020204030204"/>
                <a:sym typeface="Calibri" panose="020F0502020204030204"/>
              </a:rPr>
              <a:t>Resumen</a:t>
            </a:r>
            <a:endParaRPr lang="es-CO" dirty="0"/>
          </a:p>
        </p:txBody>
      </p:sp>
      <p:sp>
        <p:nvSpPr>
          <p:cNvPr id="48" name="Google Shape;48;p4"/>
          <p:cNvSpPr txBox="1"/>
          <p:nvPr/>
        </p:nvSpPr>
        <p:spPr>
          <a:xfrm>
            <a:off x="11516497" y="15706300"/>
            <a:ext cx="20848320" cy="5008851"/>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algn="just"/>
            <a:endParaRPr lang="es-ES" sz="3200" dirty="0">
              <a:solidFill>
                <a:schemeClr val="dk1"/>
              </a:solidFill>
              <a:latin typeface="Times New Roman" panose="02020603050405020304" pitchFamily="18" charset="0"/>
              <a:ea typeface="Calibri" panose="020F0502020204030204"/>
              <a:cs typeface="Times New Roman" panose="02020603050405020304" pitchFamily="18" charset="0"/>
            </a:endParaRPr>
          </a:p>
          <a:p>
            <a:pPr algn="just"/>
            <a:r>
              <a:rPr lang="es-ES" sz="3200" dirty="0">
                <a:solidFill>
                  <a:schemeClr val="dk1"/>
                </a:solidFill>
                <a:latin typeface="Times New Roman" panose="02020603050405020304" pitchFamily="18" charset="0"/>
                <a:ea typeface="Calibri" panose="020F0502020204030204"/>
                <a:cs typeface="Times New Roman" panose="02020603050405020304" pitchFamily="18" charset="0"/>
              </a:rPr>
              <a:t>Inicialmente se creó un grafo de animes, donde cada nodo representa un anime y las aristas están ponderadas según similitudes en género, estudio de animación y elenco de voces en comparación con otros animes. La metodología incluyó una revisión teórica de grafos, la recopilación de datos y la implementación en Python utilizando </a:t>
            </a:r>
            <a:r>
              <a:rPr lang="es-ES" sz="3200" dirty="0" err="1">
                <a:solidFill>
                  <a:schemeClr val="dk1"/>
                </a:solidFill>
                <a:latin typeface="Times New Roman" panose="02020603050405020304" pitchFamily="18" charset="0"/>
                <a:ea typeface="Calibri" panose="020F0502020204030204"/>
                <a:cs typeface="Times New Roman" panose="02020603050405020304" pitchFamily="18" charset="0"/>
              </a:rPr>
              <a:t>NetworkX</a:t>
            </a:r>
            <a:r>
              <a:rPr lang="es-ES" sz="3200" dirty="0">
                <a:solidFill>
                  <a:schemeClr val="dk1"/>
                </a:solidFill>
                <a:latin typeface="Times New Roman" panose="02020603050405020304" pitchFamily="18" charset="0"/>
                <a:ea typeface="Calibri" panose="020F0502020204030204"/>
                <a:cs typeface="Times New Roman" panose="02020603050405020304" pitchFamily="18" charset="0"/>
              </a:rPr>
              <a:t>. Se desarrolló un sistema de recomendaciones eficaz que utiliza este grafo para identificar animes similares a los preferidos por el usuario. La implementación también abarcó el diseño de una interfaz de usuario en consola con validación de entrada y una presentación clara de opciones y recomendaciones. En la fase final, la ejecución del código de la interfaz demostró el funcionamiento completo del sistema, permitiendo al usuario interactuar, seleccionar animes y recibir recomendaciones relevantes y ordenadas por similitud, logrando así mejorar la experiencia en la plataforma de </a:t>
            </a:r>
            <a:r>
              <a:rPr lang="es-ES" sz="3200" dirty="0" err="1">
                <a:solidFill>
                  <a:schemeClr val="dk1"/>
                </a:solidFill>
                <a:latin typeface="Times New Roman" panose="02020603050405020304" pitchFamily="18" charset="0"/>
                <a:ea typeface="Calibri" panose="020F0502020204030204"/>
                <a:cs typeface="Times New Roman" panose="02020603050405020304" pitchFamily="18" charset="0"/>
              </a:rPr>
              <a:t>streaming</a:t>
            </a:r>
            <a:r>
              <a:rPr lang="es-ES" sz="3200" dirty="0">
                <a:solidFill>
                  <a:schemeClr val="dk1"/>
                </a:solidFill>
                <a:latin typeface="Times New Roman" panose="02020603050405020304" pitchFamily="18" charset="0"/>
                <a:ea typeface="Calibri" panose="020F0502020204030204"/>
                <a:cs typeface="Times New Roman" panose="02020603050405020304" pitchFamily="18" charset="0"/>
              </a:rPr>
              <a:t> según los objetivos establecidos.</a:t>
            </a:r>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endParaRPr>
          </a:p>
          <a:p>
            <a:endParaRPr lang="es-MX" sz="3200" dirty="0">
              <a:solidFill>
                <a:schemeClr val="dk1"/>
              </a:solidFill>
              <a:latin typeface="Calibri" panose="020F0502020204030204"/>
              <a:ea typeface="Calibri" panose="020F0502020204030204"/>
              <a:cs typeface="Calibri" panose="020F0502020204030204"/>
            </a:endParaRPr>
          </a:p>
          <a:p>
            <a:endParaRPr lang="es-MX" sz="3200" dirty="0">
              <a:solidFill>
                <a:schemeClr val="dk1"/>
              </a:solidFill>
              <a:latin typeface="Calibri" panose="020F0502020204030204"/>
              <a:ea typeface="Calibri" panose="020F0502020204030204"/>
              <a:cs typeface="Calibri" panose="020F0502020204030204"/>
            </a:endParaRPr>
          </a:p>
          <a:p>
            <a:endParaRPr lang="es-MX" sz="3200" dirty="0">
              <a:solidFill>
                <a:schemeClr val="dk1"/>
              </a:solidFill>
              <a:latin typeface="Calibri" panose="020F0502020204030204"/>
              <a:ea typeface="Calibri" panose="020F0502020204030204"/>
              <a:cs typeface="Calibri" panose="020F0502020204030204"/>
            </a:endParaRPr>
          </a:p>
          <a:p>
            <a:endParaRPr lang="es-MX" sz="3200" dirty="0">
              <a:solidFill>
                <a:schemeClr val="dk1"/>
              </a:solidFill>
              <a:latin typeface="Calibri" panose="020F0502020204030204"/>
              <a:ea typeface="Calibri" panose="020F0502020204030204"/>
              <a:cs typeface="Calibri" panose="020F0502020204030204"/>
            </a:endParaRPr>
          </a:p>
        </p:txBody>
      </p:sp>
      <p:sp>
        <p:nvSpPr>
          <p:cNvPr id="49" name="Google Shape;49;p4"/>
          <p:cNvSpPr/>
          <p:nvPr/>
        </p:nvSpPr>
        <p:spPr>
          <a:xfrm>
            <a:off x="1280154" y="15659101"/>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panose="020F0502020204030204"/>
                <a:ea typeface="Calibri" panose="020F0502020204030204"/>
                <a:cs typeface="Calibri" panose="020F0502020204030204"/>
                <a:sym typeface="Calibri" panose="020F0502020204030204"/>
              </a:rPr>
              <a:t>Introducción</a:t>
            </a:r>
            <a:endParaRPr lang="es-CO" dirty="0"/>
          </a:p>
        </p:txBody>
      </p:sp>
      <p:sp>
        <p:nvSpPr>
          <p:cNvPr id="50" name="Google Shape;50;p4"/>
          <p:cNvSpPr txBox="1"/>
          <p:nvPr/>
        </p:nvSpPr>
        <p:spPr>
          <a:xfrm>
            <a:off x="11516497" y="5486400"/>
            <a:ext cx="20848320" cy="9113630"/>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457200" indent="-457200" algn="just">
              <a:buFont typeface="Arial" pitchFamily="34" charset="0"/>
              <a:buChar char="•"/>
            </a:pPr>
            <a:r>
              <a:rPr lang="es-MX" sz="3200" b="1" dirty="0">
                <a:solidFill>
                  <a:schemeClr val="dk1"/>
                </a:solidFill>
                <a:latin typeface="Times New Roman" panose="02020603050405020304" pitchFamily="18" charset="0"/>
                <a:ea typeface="Calibri" panose="020F0502020204030204"/>
                <a:cs typeface="Times New Roman" panose="02020603050405020304" pitchFamily="18" charset="0"/>
              </a:rPr>
              <a:t>Revisión Teórica de Grafos: </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rPr>
              <a:t>Se realizó una exhaustiva revisión de la literatura y recursos teóricos sobre grafos, profundizando en conceptos clave, algoritmos y aplicaciones en ciencia de la computación.</a:t>
            </a:r>
          </a:p>
          <a:p>
            <a:pPr marL="457200" indent="-457200" algn="just">
              <a:buFont typeface="Arial" pitchFamily="34" charset="0"/>
              <a:buChar char="•"/>
            </a:pPr>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endParaRPr>
          </a:p>
          <a:p>
            <a:pPr marL="457200" indent="-457200" algn="just">
              <a:buFont typeface="Arial" pitchFamily="34" charset="0"/>
              <a:buChar char="•"/>
            </a:pPr>
            <a:r>
              <a:rPr lang="es-MX" sz="3200" b="1" dirty="0">
                <a:solidFill>
                  <a:schemeClr val="dk1"/>
                </a:solidFill>
                <a:latin typeface="Times New Roman" panose="02020603050405020304" pitchFamily="18" charset="0"/>
                <a:ea typeface="Calibri" panose="020F0502020204030204"/>
                <a:cs typeface="Times New Roman" panose="02020603050405020304" pitchFamily="18" charset="0"/>
              </a:rPr>
              <a:t>Estudio de Implementación de Grafos en </a:t>
            </a:r>
            <a:r>
              <a:rPr lang="es-MX" sz="3200" b="1" dirty="0" err="1">
                <a:solidFill>
                  <a:schemeClr val="dk1"/>
                </a:solidFill>
                <a:latin typeface="Times New Roman" panose="02020603050405020304" pitchFamily="18" charset="0"/>
                <a:ea typeface="Calibri" panose="020F0502020204030204"/>
                <a:cs typeface="Times New Roman" panose="02020603050405020304" pitchFamily="18" charset="0"/>
              </a:rPr>
              <a:t>Python</a:t>
            </a:r>
            <a:r>
              <a:rPr lang="es-MX" sz="3200" b="1" dirty="0">
                <a:solidFill>
                  <a:schemeClr val="dk1"/>
                </a:solidFill>
                <a:latin typeface="Times New Roman" panose="02020603050405020304" pitchFamily="18" charset="0"/>
                <a:ea typeface="Calibri" panose="020F0502020204030204"/>
                <a:cs typeface="Times New Roman" panose="02020603050405020304" pitchFamily="18" charset="0"/>
              </a:rPr>
              <a:t>: </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rPr>
              <a:t>Se exploraron metodologías para implementar grafos en </a:t>
            </a:r>
            <a:r>
              <a:rPr lang="es-MX" sz="3200" dirty="0" err="1">
                <a:solidFill>
                  <a:schemeClr val="dk1"/>
                </a:solidFill>
                <a:latin typeface="Times New Roman" panose="02020603050405020304" pitchFamily="18" charset="0"/>
                <a:ea typeface="Calibri" panose="020F0502020204030204"/>
                <a:cs typeface="Times New Roman" panose="02020603050405020304" pitchFamily="18" charset="0"/>
              </a:rPr>
              <a:t>Python</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rPr>
              <a:t>, evaluando bibliotecas y enfoques para adaptarse a los requisitos del sistema de recomendaciones.</a:t>
            </a:r>
          </a:p>
          <a:p>
            <a:pPr marL="457200" indent="-457200" algn="just">
              <a:buFont typeface="Arial" pitchFamily="34" charset="0"/>
              <a:buChar char="•"/>
            </a:pPr>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endParaRPr>
          </a:p>
          <a:p>
            <a:pPr marL="457200" indent="-457200" algn="just">
              <a:buFont typeface="Arial" pitchFamily="34" charset="0"/>
              <a:buChar char="•"/>
            </a:pPr>
            <a:r>
              <a:rPr lang="es-MX" sz="3200" b="1" dirty="0">
                <a:solidFill>
                  <a:schemeClr val="dk1"/>
                </a:solidFill>
                <a:latin typeface="Times New Roman" panose="02020603050405020304" pitchFamily="18" charset="0"/>
                <a:ea typeface="Calibri" panose="020F0502020204030204"/>
                <a:cs typeface="Times New Roman" panose="02020603050405020304" pitchFamily="18" charset="0"/>
              </a:rPr>
              <a:t>Recopilación de Datos Sobre Animes: </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rPr>
              <a:t>Se llevó a cabo una investigación integral para recopilar datos sobre animes, organizándolos en una hoja de cálculo Excel para su uso en el desarrollo del sistema.</a:t>
            </a:r>
          </a:p>
          <a:p>
            <a:pPr marL="457200" indent="-457200" algn="just">
              <a:buFont typeface="Arial" pitchFamily="34" charset="0"/>
              <a:buChar char="•"/>
            </a:pPr>
            <a:endParaRPr lang="es-MX" sz="3200" b="1" dirty="0">
              <a:solidFill>
                <a:schemeClr val="dk1"/>
              </a:solidFill>
              <a:latin typeface="Times New Roman" panose="02020603050405020304" pitchFamily="18" charset="0"/>
              <a:ea typeface="Calibri" panose="020F0502020204030204"/>
              <a:cs typeface="Times New Roman" panose="02020603050405020304" pitchFamily="18" charset="0"/>
            </a:endParaRPr>
          </a:p>
          <a:p>
            <a:pPr marL="457200" indent="-457200" algn="just">
              <a:buFont typeface="Arial" pitchFamily="34" charset="0"/>
              <a:buChar char="•"/>
            </a:pPr>
            <a:r>
              <a:rPr lang="es-MX" sz="3200" b="1" dirty="0">
                <a:solidFill>
                  <a:schemeClr val="dk1"/>
                </a:solidFill>
                <a:latin typeface="Times New Roman" panose="02020603050405020304" pitchFamily="18" charset="0"/>
                <a:ea typeface="Calibri" panose="020F0502020204030204"/>
                <a:cs typeface="Times New Roman" panose="02020603050405020304" pitchFamily="18" charset="0"/>
              </a:rPr>
              <a:t>Desarrollo del Sistema de Recomendaciones: </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rPr>
              <a:t>Se programó el </a:t>
            </a:r>
            <a:r>
              <a:rPr lang="es-MX" sz="3200" dirty="0" err="1">
                <a:solidFill>
                  <a:schemeClr val="dk1"/>
                </a:solidFill>
                <a:latin typeface="Times New Roman" panose="02020603050405020304" pitchFamily="18" charset="0"/>
                <a:ea typeface="Calibri" panose="020F0502020204030204"/>
                <a:cs typeface="Times New Roman" panose="02020603050405020304" pitchFamily="18" charset="0"/>
              </a:rPr>
              <a:t>backend</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rPr>
              <a:t> del sistema utilizando datos de distintos animes y la estructura de grafos, seguido del diseño e implementación de la interfaz de usuario para una experiencia intuitiva.</a:t>
            </a:r>
          </a:p>
          <a:p>
            <a:pPr marL="457200" indent="-457200" algn="just">
              <a:buFont typeface="Arial" pitchFamily="34" charset="0"/>
              <a:buChar char="•"/>
            </a:pPr>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endParaRPr>
          </a:p>
          <a:p>
            <a:pPr marL="457200" indent="-457200" algn="just">
              <a:buFont typeface="Arial" pitchFamily="34" charset="0"/>
              <a:buChar char="•"/>
            </a:pPr>
            <a:r>
              <a:rPr lang="es-MX" sz="3200" b="1" dirty="0">
                <a:solidFill>
                  <a:schemeClr val="dk1"/>
                </a:solidFill>
                <a:latin typeface="Times New Roman" panose="02020603050405020304" pitchFamily="18" charset="0"/>
                <a:ea typeface="Calibri" panose="020F0502020204030204"/>
                <a:cs typeface="Times New Roman" panose="02020603050405020304" pitchFamily="18" charset="0"/>
              </a:rPr>
              <a:t>Análisis de Aplicaciones Existentes: </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rPr>
              <a:t>Se realizaron revisiones y análisis críticos de otras aplicaciones de recomendación de animes en el mercado para obtener perspectivas sobre mejores prácticas y posibles mejoras.</a:t>
            </a:r>
          </a:p>
          <a:p>
            <a:pPr marL="457200" indent="-457200" algn="just">
              <a:buFont typeface="Arial" pitchFamily="34" charset="0"/>
              <a:buChar char="•"/>
            </a:pPr>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endParaRPr>
          </a:p>
          <a:p>
            <a:pPr marL="457200" indent="-457200" algn="just">
              <a:buFont typeface="Arial" pitchFamily="34" charset="0"/>
              <a:buChar char="•"/>
            </a:pPr>
            <a:r>
              <a:rPr lang="es-MX" sz="3200" b="1" dirty="0">
                <a:solidFill>
                  <a:schemeClr val="dk1"/>
                </a:solidFill>
                <a:latin typeface="Times New Roman" panose="02020603050405020304" pitchFamily="18" charset="0"/>
                <a:ea typeface="Calibri" panose="020F0502020204030204"/>
                <a:cs typeface="Times New Roman" panose="02020603050405020304" pitchFamily="18" charset="0"/>
              </a:rPr>
              <a:t>Conclusiones y Validación: </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rPr>
              <a:t>Se extrajeron conclusiones basadas en la implementación y pruebas del sistema, realizando pruebas de usabilidad y recopilando comentarios para perfeccionar el sistema. Lecciones aprendidas y recomendaciones se documentaron para futuras mejoras.</a:t>
            </a: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panose="020F0502020204030204"/>
                <a:ea typeface="Calibri" panose="020F0502020204030204"/>
                <a:cs typeface="Calibri" panose="020F0502020204030204"/>
                <a:sym typeface="Calibri" panose="020F0502020204030204"/>
              </a:rPr>
              <a:t>Proceso e implementación  </a:t>
            </a:r>
            <a:endParaRPr lang="es-CO" dirty="0"/>
          </a:p>
        </p:txBody>
      </p:sp>
      <p:sp>
        <p:nvSpPr>
          <p:cNvPr id="52" name="Google Shape;52;p4"/>
          <p:cNvSpPr txBox="1"/>
          <p:nvPr/>
        </p:nvSpPr>
        <p:spPr>
          <a:xfrm>
            <a:off x="33457154" y="5738014"/>
            <a:ext cx="9144000" cy="11929563"/>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algn="just"/>
            <a:r>
              <a:rPr lang="es-ES" sz="3200" dirty="0">
                <a:solidFill>
                  <a:schemeClr val="dk1"/>
                </a:solidFill>
                <a:latin typeface="Times New Roman" panose="02020603050405020304" pitchFamily="18" charset="0"/>
                <a:ea typeface="Calibri" panose="020F0502020204030204"/>
                <a:cs typeface="Times New Roman" panose="02020603050405020304" pitchFamily="18" charset="0"/>
              </a:rPr>
              <a:t>El examen meticuloso del código de grafos en Python para la recomendación de animes revela conclusiones esenciales. La decisión de representar cada anime como un nodo y sus relaciones como aristas dentro de un grafo se destaca como un método sumamente efectivo y natural, proporcionando una manera intuitiva de modelar las interacciones complejas entre animes. La traducción del problema a un marco matemático, particularmente mediante la búsqueda de vecinos en el grafo, subraya la coherencia y la solidez conceptual de este enfoque, facilitando la identificación precisa de animes similares basada en conexiones directas en el grafo. Aspectos críticos enfatizan la importancia de optimizar el algoritmo de búsqueda de vecinos y seleccionar estructuras de datos eficientes para asegurar la eficiencia y escalabilidad del código. </a:t>
            </a:r>
            <a:r>
              <a:rPr lang="es-ES" sz="3200">
                <a:solidFill>
                  <a:schemeClr val="dk1"/>
                </a:solidFill>
                <a:latin typeface="Times New Roman" panose="02020603050405020304" pitchFamily="18" charset="0"/>
                <a:ea typeface="Calibri" panose="020F0502020204030204"/>
                <a:cs typeface="Times New Roman" panose="02020603050405020304" pitchFamily="18" charset="0"/>
              </a:rPr>
              <a:t>La calidad de las recomendaciones está intrínsecamente ligada a la complejidad y representación del grafo, destacando la relevancia de conjuntos de datos diversos y representativos para ofrecer recomendaciones personalizadas que se ajusten a las preferencias individuales de los usuarios.</a:t>
            </a:r>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panose="020F0502020204030204"/>
                <a:ea typeface="Calibri" panose="020F0502020204030204"/>
                <a:cs typeface="Calibri" panose="020F0502020204030204"/>
                <a:sym typeface="Calibri" panose="020F0502020204030204"/>
              </a:rPr>
              <a:t>Conclusiones</a:t>
            </a:r>
            <a:endParaRPr lang="es-CO" dirty="0"/>
          </a:p>
        </p:txBody>
      </p:sp>
      <p:sp>
        <p:nvSpPr>
          <p:cNvPr id="57" name="Google Shape;57;p4"/>
          <p:cNvSpPr txBox="1"/>
          <p:nvPr/>
        </p:nvSpPr>
        <p:spPr>
          <a:xfrm>
            <a:off x="1348401" y="16676938"/>
            <a:ext cx="9144000" cy="11133011"/>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lvl="0" algn="just"/>
            <a:r>
              <a:rPr lang="es-ES" sz="3200" dirty="0">
                <a:solidFill>
                  <a:schemeClr val="dk1"/>
                </a:solidFill>
                <a:latin typeface="Times New Roman" panose="02020603050405020304" pitchFamily="18" charset="0"/>
                <a:ea typeface="Calibri" panose="020F0502020204030204"/>
                <a:cs typeface="Times New Roman" panose="02020603050405020304" pitchFamily="18" charset="0"/>
              </a:rPr>
              <a:t>Para satisfacer la necesidad de un sistema de recomendación de animes, nuestro proyecto emplea la implementación de grafos. Esta solución innovadora, basada en programación avanzada, desarrolla un sistema dinámico que analiza con precisión las preferencias del usuario. Este enfoque representa un avance significativo para mejorar la experiencia del usuario en la plataforma de Streaming.</a:t>
            </a:r>
          </a:p>
          <a:p>
            <a:pPr lvl="0" algn="just"/>
            <a:endParaRPr lang="es-ES" sz="3200" dirty="0">
              <a:solidFill>
                <a:schemeClr val="dk1"/>
              </a:solidFill>
              <a:latin typeface="Times New Roman" panose="02020603050405020304" pitchFamily="18" charset="0"/>
              <a:ea typeface="Calibri" panose="020F0502020204030204"/>
              <a:cs typeface="Times New Roman" panose="02020603050405020304" pitchFamily="18" charset="0"/>
            </a:endParaRPr>
          </a:p>
          <a:p>
            <a:pPr lvl="0" algn="just"/>
            <a:r>
              <a:rPr lang="es-ES" sz="3200" dirty="0">
                <a:solidFill>
                  <a:schemeClr val="dk1"/>
                </a:solidFill>
                <a:latin typeface="Times New Roman" panose="02020603050405020304" pitchFamily="18" charset="0"/>
                <a:ea typeface="Calibri" panose="020F0502020204030204"/>
                <a:cs typeface="Times New Roman" panose="02020603050405020304" pitchFamily="18" charset="0"/>
              </a:rPr>
              <a:t>El grafo que se creará se enfoca principalmente en los géneros más populares de cada anime, el estudio de animación, el año de lanzamiento y algunos actores de voz destacados. En este contexto, cada anime se representa como un nodo, conectado por aristas que reflejan las similitudes compartidas entre ellos. La ponderación de estas aristas dependerá del grado de similitud entre los animes, determinando así la intensidad de la conexión entre cada par. Es importante mencionar que el grafo será no dirigido.</a:t>
            </a:r>
            <a:endParaRPr lang="es-CO"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8" name="Google Shape;58;p4"/>
          <p:cNvSpPr/>
          <p:nvPr/>
        </p:nvSpPr>
        <p:spPr>
          <a:xfrm>
            <a:off x="11516497" y="1460003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panose="020F0502020204030204"/>
                <a:ea typeface="Calibri" panose="020F0502020204030204"/>
                <a:cs typeface="Calibri" panose="020F0502020204030204"/>
                <a:sym typeface="Calibri" panose="020F0502020204030204"/>
              </a:rPr>
              <a:t>Resultados</a:t>
            </a:r>
            <a:endParaRPr lang="es-CO" dirty="0"/>
          </a:p>
        </p:txBody>
      </p:sp>
      <p:sp>
        <p:nvSpPr>
          <p:cNvPr id="65" name="Google Shape;65;p4"/>
          <p:cNvSpPr txBox="1"/>
          <p:nvPr/>
        </p:nvSpPr>
        <p:spPr>
          <a:xfrm>
            <a:off x="14793394" y="28028058"/>
            <a:ext cx="6340560" cy="121134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tx1">
                    <a:lumMod val="95000"/>
                  </a:schemeClr>
                </a:solidFill>
                <a:latin typeface="Calibri" panose="020F0502020204030204"/>
                <a:ea typeface="Calibri" panose="020F0502020204030204"/>
                <a:cs typeface="Calibri" panose="020F0502020204030204"/>
                <a:sym typeface="Calibri" panose="020F0502020204030204"/>
              </a:rPr>
              <a:t>Gráfico</a:t>
            </a:r>
            <a:r>
              <a:rPr lang="en-US" sz="2400" b="1" dirty="0">
                <a:solidFill>
                  <a:schemeClr val="tx1">
                    <a:lumMod val="95000"/>
                  </a:schemeClr>
                </a:solidFill>
                <a:latin typeface="Calibri" panose="020F0502020204030204"/>
                <a:ea typeface="Calibri" panose="020F0502020204030204"/>
                <a:cs typeface="Calibri" panose="020F0502020204030204"/>
                <a:sym typeface="Calibri" panose="020F0502020204030204"/>
              </a:rPr>
              <a:t> 1.</a:t>
            </a:r>
            <a:r>
              <a:rPr lang="en-US" sz="2400" dirty="0">
                <a:solidFill>
                  <a:schemeClr val="tx1">
                    <a:lumMod val="95000"/>
                  </a:schemeClr>
                </a:solidFill>
                <a:latin typeface="Calibri" panose="020F0502020204030204"/>
                <a:ea typeface="Calibri" panose="020F0502020204030204"/>
                <a:cs typeface="Calibri" panose="020F0502020204030204"/>
                <a:sym typeface="Calibri" panose="020F0502020204030204"/>
              </a:rPr>
              <a:t> Grafo </a:t>
            </a:r>
          </a:p>
          <a:p>
            <a:pPr marL="0" marR="0" lvl="0" indent="0" algn="l" rtl="0">
              <a:spcBef>
                <a:spcPts val="0"/>
              </a:spcBef>
              <a:spcAft>
                <a:spcPts val="0"/>
              </a:spcAft>
              <a:buNone/>
            </a:pPr>
            <a:endParaRPr lang="en-US" sz="2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66;p4"/>
          <p:cNvSpPr txBox="1"/>
          <p:nvPr/>
        </p:nvSpPr>
        <p:spPr>
          <a:xfrm>
            <a:off x="33467041" y="19702627"/>
            <a:ext cx="9144000" cy="8649143"/>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lvl="0" algn="just"/>
            <a:r>
              <a:rPr lang="es-MX" sz="3200" dirty="0">
                <a:solidFill>
                  <a:schemeClr val="dk1"/>
                </a:solidFill>
                <a:latin typeface="Calibri" panose="020F0502020204030204"/>
                <a:ea typeface="Calibri" panose="020F0502020204030204"/>
                <a:cs typeface="Calibri" panose="020F0502020204030204"/>
                <a:sym typeface="Calibri" panose="020F0502020204030204"/>
              </a:rPr>
              <a:t>1</a:t>
            </a:r>
            <a:r>
              <a:rPr lang="es-MX"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Explorar métodos alternativos, como técnicas de aprendizaje profundo, para mejorar el rendimiento del sistema de recomendación de animes basado en grafos en Python.</a:t>
            </a:r>
          </a:p>
          <a:p>
            <a:pPr lvl="0" algn="just"/>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lvl="0" algn="just"/>
            <a:r>
              <a:rPr lang="es-MX"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2. Optimizar algoritmos de búsqueda de vecinos en entornos distribuidos para garantizar eficiencia y escalabilidad, especialmente en conjuntos de datos grandes.</a:t>
            </a:r>
          </a:p>
          <a:p>
            <a:pPr lvl="0" algn="just"/>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lvl="0" algn="just"/>
            <a:r>
              <a:rPr lang="es-MX"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3. Generar una interfaz más atractiva visualmente, para que el usuario se sienta conforme con el manejo de la plataforma.</a:t>
            </a:r>
          </a:p>
          <a:p>
            <a:pPr lvl="0" algn="just"/>
            <a:endParaRPr lang="es-MX"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lvl="0" algn="just"/>
            <a:r>
              <a:rPr lang="es-MX"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4.Poner a prueba el código con una población de muestra para analizar la reacción al sistema, y así poder mejorarlo.</a:t>
            </a:r>
            <a:endParaRPr lang="es-CO" sz="3200" dirty="0">
              <a:solidFill>
                <a:schemeClr val="dk1"/>
              </a:solidFill>
              <a:latin typeface="Times New Roman" panose="02020603050405020304" pitchFamily="18" charset="0"/>
              <a:ea typeface="Calibri" panose="020F0502020204030204"/>
              <a:cs typeface="Times New Roman" panose="02020603050405020304" pitchFamily="18" charset="0"/>
            </a:endParaRPr>
          </a:p>
        </p:txBody>
      </p:sp>
      <p:sp>
        <p:nvSpPr>
          <p:cNvPr id="67" name="Google Shape;67;p4"/>
          <p:cNvSpPr/>
          <p:nvPr/>
        </p:nvSpPr>
        <p:spPr>
          <a:xfrm>
            <a:off x="33457154" y="17999265"/>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rgbClr val="EAF1DD"/>
                </a:solidFill>
                <a:latin typeface="Calibri" panose="020F0502020204030204"/>
                <a:ea typeface="Calibri" panose="020F0502020204030204"/>
                <a:cs typeface="Calibri" panose="020F0502020204030204"/>
                <a:sym typeface="Calibri" panose="020F0502020204030204"/>
              </a:rPr>
              <a:t>Trabajo</a:t>
            </a:r>
            <a:r>
              <a:rPr lang="en-US" sz="4400" b="1" dirty="0">
                <a:solidFill>
                  <a:srgbClr val="EAF1DD"/>
                </a:solidFill>
                <a:latin typeface="Calibri" panose="020F0502020204030204"/>
                <a:ea typeface="Calibri" panose="020F0502020204030204"/>
                <a:cs typeface="Calibri" panose="020F0502020204030204"/>
                <a:sym typeface="Calibri" panose="020F0502020204030204"/>
              </a:rPr>
              <a:t> </a:t>
            </a:r>
            <a:r>
              <a:rPr lang="en-US" sz="4400" b="1" dirty="0" err="1">
                <a:solidFill>
                  <a:srgbClr val="EAF1DD"/>
                </a:solidFill>
                <a:latin typeface="Calibri" panose="020F0502020204030204"/>
                <a:ea typeface="Calibri" panose="020F0502020204030204"/>
                <a:cs typeface="Calibri" panose="020F0502020204030204"/>
                <a:sym typeface="Calibri" panose="020F0502020204030204"/>
              </a:rPr>
              <a:t>Futuro</a:t>
            </a:r>
            <a:endParaRPr lang="en-US" sz="4400" b="1" dirty="0">
              <a:solidFill>
                <a:srgbClr val="EAF1DD"/>
              </a:solidFill>
              <a:latin typeface="Calibri" panose="020F0502020204030204"/>
              <a:ea typeface="Calibri" panose="020F0502020204030204"/>
              <a:cs typeface="Calibri" panose="020F0502020204030204"/>
              <a:sym typeface="Calibri" panose="020F0502020204030204"/>
            </a:endParaRPr>
          </a:p>
        </p:txBody>
      </p:sp>
      <p:pic>
        <p:nvPicPr>
          <p:cNvPr id="68" name="Google Shape;68;p4"/>
          <p:cNvPicPr preferRelativeResize="0"/>
          <p:nvPr/>
        </p:nvPicPr>
        <p:blipFill rotWithShape="1">
          <a:blip r:embed="rId3"/>
          <a:srcRect l="6772" t="14568" r="5845" b="10720"/>
          <a:stretch>
            <a:fillRect/>
          </a:stretch>
        </p:blipFill>
        <p:spPr>
          <a:xfrm>
            <a:off x="35304670" y="708150"/>
            <a:ext cx="5766776" cy="2743200"/>
          </a:xfrm>
          <a:prstGeom prst="rect">
            <a:avLst/>
          </a:prstGeom>
          <a:noFill/>
          <a:ln>
            <a:noFill/>
          </a:ln>
        </p:spPr>
      </p:pic>
      <p:pic>
        <p:nvPicPr>
          <p:cNvPr id="69" name="Google Shape;69;p4"/>
          <p:cNvPicPr preferRelativeResize="0"/>
          <p:nvPr/>
        </p:nvPicPr>
        <p:blipFill>
          <a:blip r:embed="rId4"/>
          <a:stretch>
            <a:fillRect/>
          </a:stretch>
        </p:blipFill>
        <p:spPr>
          <a:xfrm>
            <a:off x="4667028" y="532901"/>
            <a:ext cx="2861691" cy="3018497"/>
          </a:xfrm>
          <a:prstGeom prst="rect">
            <a:avLst/>
          </a:prstGeom>
          <a:noFill/>
          <a:ln>
            <a:noFill/>
          </a:ln>
        </p:spPr>
      </p:pic>
      <p:sp>
        <p:nvSpPr>
          <p:cNvPr id="3" name="AutoShape 2" descr="Grafo de película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4" descr="Grafo de películas.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5 Rectángulo"/>
          <p:cNvSpPr/>
          <p:nvPr/>
        </p:nvSpPr>
        <p:spPr>
          <a:xfrm>
            <a:off x="23808091" y="28052269"/>
            <a:ext cx="2539898" cy="738664"/>
          </a:xfrm>
          <a:prstGeom prst="rect">
            <a:avLst/>
          </a:prstGeom>
        </p:spPr>
        <p:txBody>
          <a:bodyPr wrap="square">
            <a:spAutoFit/>
          </a:bodyPr>
          <a:lstStyle/>
          <a:p>
            <a:r>
              <a:rPr lang="en-US" sz="2400" b="1" dirty="0" err="1">
                <a:solidFill>
                  <a:schemeClr val="tx1">
                    <a:lumMod val="95000"/>
                  </a:schemeClr>
                </a:solidFill>
                <a:latin typeface="Calibri" panose="020F0502020204030204"/>
                <a:ea typeface="Calibri" panose="020F0502020204030204"/>
                <a:cs typeface="Calibri" panose="020F0502020204030204"/>
                <a:sym typeface="Calibri" panose="020F0502020204030204"/>
              </a:rPr>
              <a:t>Gráfico</a:t>
            </a:r>
            <a:r>
              <a:rPr lang="en-US" sz="2400" b="1" dirty="0">
                <a:solidFill>
                  <a:schemeClr val="tx1">
                    <a:lumMod val="95000"/>
                  </a:schemeClr>
                </a:solidFill>
                <a:latin typeface="Calibri" panose="020F0502020204030204"/>
                <a:ea typeface="Calibri" panose="020F0502020204030204"/>
                <a:cs typeface="Calibri" panose="020F0502020204030204"/>
                <a:sym typeface="Calibri" panose="020F0502020204030204"/>
              </a:rPr>
              <a:t> 2. </a:t>
            </a:r>
            <a:r>
              <a:rPr lang="en-US" sz="2400" dirty="0" err="1">
                <a:solidFill>
                  <a:schemeClr val="tx1">
                    <a:lumMod val="95000"/>
                  </a:schemeClr>
                </a:solidFill>
                <a:latin typeface="Calibri" panose="020F0502020204030204"/>
                <a:ea typeface="Calibri" panose="020F0502020204030204"/>
                <a:cs typeface="Calibri" panose="020F0502020204030204"/>
                <a:sym typeface="Calibri" panose="020F0502020204030204"/>
              </a:rPr>
              <a:t>Menú</a:t>
            </a:r>
            <a:r>
              <a:rPr lang="en-US" sz="2400" b="1" dirty="0">
                <a:solidFill>
                  <a:schemeClr val="tx1">
                    <a:lumMod val="95000"/>
                  </a:schemeClr>
                </a:solidFill>
                <a:latin typeface="Calibri" panose="020F0502020204030204"/>
                <a:ea typeface="Calibri" panose="020F0502020204030204"/>
                <a:cs typeface="Calibri" panose="020F0502020204030204"/>
                <a:sym typeface="Calibri" panose="020F0502020204030204"/>
              </a:rPr>
              <a:t> </a:t>
            </a:r>
          </a:p>
          <a:p>
            <a:r>
              <a:rPr lang="en-US" dirty="0">
                <a:solidFill>
                  <a:schemeClr val="dk1"/>
                </a:solidFill>
                <a:latin typeface="Calibri" panose="020F0502020204030204"/>
                <a:ea typeface="Calibri" panose="020F0502020204030204"/>
                <a:cs typeface="Calibri" panose="020F0502020204030204"/>
                <a:sym typeface="Calibri" panose="020F0502020204030204"/>
              </a:rPr>
              <a:t> </a:t>
            </a:r>
            <a:endParaRPr lang="es-CO" dirty="0"/>
          </a:p>
        </p:txBody>
      </p:sp>
      <p:pic>
        <p:nvPicPr>
          <p:cNvPr id="7" name="Imagen 6">
            <a:extLst>
              <a:ext uri="{FF2B5EF4-FFF2-40B4-BE49-F238E27FC236}">
                <a16:creationId xmlns:a16="http://schemas.microsoft.com/office/drawing/2014/main" id="{32C722DF-5A4F-E76D-F0D7-D97E4001515B}"/>
              </a:ext>
            </a:extLst>
          </p:cNvPr>
          <p:cNvPicPr>
            <a:picLocks noChangeAspect="1"/>
          </p:cNvPicPr>
          <p:nvPr/>
        </p:nvPicPr>
        <p:blipFill>
          <a:blip r:embed="rId5"/>
          <a:stretch>
            <a:fillRect/>
          </a:stretch>
        </p:blipFill>
        <p:spPr>
          <a:xfrm>
            <a:off x="22271083" y="21692667"/>
            <a:ext cx="8589241" cy="5971919"/>
          </a:xfrm>
          <a:prstGeom prst="rect">
            <a:avLst/>
          </a:prstGeom>
        </p:spPr>
      </p:pic>
      <p:pic>
        <p:nvPicPr>
          <p:cNvPr id="1026" name="Picture 2">
            <a:extLst>
              <a:ext uri="{FF2B5EF4-FFF2-40B4-BE49-F238E27FC236}">
                <a16:creationId xmlns:a16="http://schemas.microsoft.com/office/drawing/2014/main" id="{71E01DDE-619E-1E93-E449-AAAF49F075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6497" y="21193381"/>
            <a:ext cx="10354182" cy="64754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01F22B-80A4-4690-92F4-7702F861606D}">
  <ds:schemaRefs/>
</ds:datastoreItem>
</file>

<file path=customXml/itemProps2.xml><?xml version="1.0" encoding="utf-8"?>
<ds:datastoreItem xmlns:ds="http://schemas.openxmlformats.org/officeDocument/2006/customXml" ds:itemID="{1E97E41D-B09E-4D3D-82C8-D317E003E535}">
  <ds:schemaRefs>
    <ds:schemaRef ds:uri="2d405435-45be-43e4-8998-645d85a018d9"/>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BF0E178-1F1F-49D9-BA72-76510F1C1AB3}">
  <ds:schemaRefs/>
</ds:datastoreItem>
</file>

<file path=docProps/app.xml><?xml version="1.0" encoding="utf-8"?>
<Properties xmlns="http://schemas.openxmlformats.org/officeDocument/2006/extended-properties" xmlns:vt="http://schemas.openxmlformats.org/officeDocument/2006/docPropsVTypes">
  <Template>TM03457485[[fn=Malla]]</Template>
  <TotalTime>280</TotalTime>
  <Words>1273</Words>
  <Application>Microsoft Office PowerPoint</Application>
  <PresentationFormat>Personalizado</PresentationFormat>
  <Paragraphs>55</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Candara</vt:lpstr>
      <vt:lpstr>Century Gothic</vt:lpstr>
      <vt:lpstr>Times New Roman</vt:lpstr>
      <vt:lpstr>Malla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David Anaya</cp:lastModifiedBy>
  <cp:revision>37</cp:revision>
  <dcterms:created xsi:type="dcterms:W3CDTF">2023-12-02T03:55:23Z</dcterms:created>
  <dcterms:modified xsi:type="dcterms:W3CDTF">2024-07-05T21:15:21Z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y fmtid="{D5CDD505-2E9C-101B-9397-08002B2CF9AE}" pid="3" name="ICV">
    <vt:lpwstr>715B3EF7852941F7882CAAB75A011302_12</vt:lpwstr>
  </property>
  <property fmtid="{D5CDD505-2E9C-101B-9397-08002B2CF9AE}" pid="4" name="KSOProductBuildVer">
    <vt:lpwstr>1033-12.2.0.13306</vt:lpwstr>
  </property>
</Properties>
</file>