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4" r:id="rId4"/>
    <p:sldId id="269" r:id="rId5"/>
    <p:sldId id="263" r:id="rId6"/>
    <p:sldId id="271" r:id="rId7"/>
    <p:sldId id="261" r:id="rId8"/>
    <p:sldId id="258" r:id="rId9"/>
    <p:sldId id="259" r:id="rId10"/>
    <p:sldId id="260" r:id="rId11"/>
    <p:sldId id="264" r:id="rId12"/>
    <p:sldId id="265" r:id="rId13"/>
    <p:sldId id="266" r:id="rId14"/>
    <p:sldId id="267" r:id="rId15"/>
    <p:sldId id="268" r:id="rId16"/>
    <p:sldId id="262" r:id="rId17"/>
    <p:sldId id="257"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15A8860C-E716-430D-801D-3BF3A208A8BC}" type="datetimeFigureOut">
              <a:rPr lang="en-US" smtClean="0"/>
              <a:t>10/17/2021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B3B6A0E-5AB7-4602-8B6E-7677440FA157}" type="slidenum">
              <a:rPr lang="en-US" smtClean="0"/>
              <a:t>‹Nº›</a:t>
            </a:fld>
            <a:endParaRPr lang="en-US"/>
          </a:p>
        </p:txBody>
      </p:sp>
    </p:spTree>
    <p:extLst>
      <p:ext uri="{BB962C8B-B14F-4D97-AF65-F5344CB8AC3E}">
        <p14:creationId xmlns:p14="http://schemas.microsoft.com/office/powerpoint/2010/main" val="1051911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5A8860C-E716-430D-801D-3BF3A208A8BC}" type="datetimeFigureOut">
              <a:rPr lang="en-US" smtClean="0"/>
              <a:t>10/17/2021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B3B6A0E-5AB7-4602-8B6E-7677440FA157}" type="slidenum">
              <a:rPr lang="en-US" smtClean="0"/>
              <a:t>‹Nº›</a:t>
            </a:fld>
            <a:endParaRPr lang="en-US"/>
          </a:p>
        </p:txBody>
      </p:sp>
    </p:spTree>
    <p:extLst>
      <p:ext uri="{BB962C8B-B14F-4D97-AF65-F5344CB8AC3E}">
        <p14:creationId xmlns:p14="http://schemas.microsoft.com/office/powerpoint/2010/main" val="2832472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5A8860C-E716-430D-801D-3BF3A208A8BC}" type="datetimeFigureOut">
              <a:rPr lang="en-US" smtClean="0"/>
              <a:t>10/17/2021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B3B6A0E-5AB7-4602-8B6E-7677440FA157}" type="slidenum">
              <a:rPr lang="en-US" smtClean="0"/>
              <a:t>‹Nº›</a:t>
            </a:fld>
            <a:endParaRPr lang="en-US"/>
          </a:p>
        </p:txBody>
      </p:sp>
    </p:spTree>
    <p:extLst>
      <p:ext uri="{BB962C8B-B14F-4D97-AF65-F5344CB8AC3E}">
        <p14:creationId xmlns:p14="http://schemas.microsoft.com/office/powerpoint/2010/main" val="2185642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5A8860C-E716-430D-801D-3BF3A208A8BC}" type="datetimeFigureOut">
              <a:rPr lang="en-US" smtClean="0"/>
              <a:t>10/17/2021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B3B6A0E-5AB7-4602-8B6E-7677440FA157}" type="slidenum">
              <a:rPr lang="en-US" smtClean="0"/>
              <a:t>‹Nº›</a:t>
            </a:fld>
            <a:endParaRPr lang="en-US"/>
          </a:p>
        </p:txBody>
      </p:sp>
    </p:spTree>
    <p:extLst>
      <p:ext uri="{BB962C8B-B14F-4D97-AF65-F5344CB8AC3E}">
        <p14:creationId xmlns:p14="http://schemas.microsoft.com/office/powerpoint/2010/main" val="300126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15A8860C-E716-430D-801D-3BF3A208A8BC}" type="datetimeFigureOut">
              <a:rPr lang="en-US" smtClean="0"/>
              <a:t>10/17/2021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2B3B6A0E-5AB7-4602-8B6E-7677440FA157}" type="slidenum">
              <a:rPr lang="en-US" smtClean="0"/>
              <a:t>‹Nº›</a:t>
            </a:fld>
            <a:endParaRPr lang="en-US"/>
          </a:p>
        </p:txBody>
      </p:sp>
    </p:spTree>
    <p:extLst>
      <p:ext uri="{BB962C8B-B14F-4D97-AF65-F5344CB8AC3E}">
        <p14:creationId xmlns:p14="http://schemas.microsoft.com/office/powerpoint/2010/main" val="2827085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15A8860C-E716-430D-801D-3BF3A208A8BC}" type="datetimeFigureOut">
              <a:rPr lang="en-US" smtClean="0"/>
              <a:t>10/17/2021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2B3B6A0E-5AB7-4602-8B6E-7677440FA157}" type="slidenum">
              <a:rPr lang="en-US" smtClean="0"/>
              <a:t>‹Nº›</a:t>
            </a:fld>
            <a:endParaRPr lang="en-US"/>
          </a:p>
        </p:txBody>
      </p:sp>
    </p:spTree>
    <p:extLst>
      <p:ext uri="{BB962C8B-B14F-4D97-AF65-F5344CB8AC3E}">
        <p14:creationId xmlns:p14="http://schemas.microsoft.com/office/powerpoint/2010/main" val="382692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15A8860C-E716-430D-801D-3BF3A208A8BC}" type="datetimeFigureOut">
              <a:rPr lang="en-US" smtClean="0"/>
              <a:t>10/17/2021</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2B3B6A0E-5AB7-4602-8B6E-7677440FA157}" type="slidenum">
              <a:rPr lang="en-US" smtClean="0"/>
              <a:t>‹Nº›</a:t>
            </a:fld>
            <a:endParaRPr lang="en-US"/>
          </a:p>
        </p:txBody>
      </p:sp>
    </p:spTree>
    <p:extLst>
      <p:ext uri="{BB962C8B-B14F-4D97-AF65-F5344CB8AC3E}">
        <p14:creationId xmlns:p14="http://schemas.microsoft.com/office/powerpoint/2010/main" val="2977590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15A8860C-E716-430D-801D-3BF3A208A8BC}" type="datetimeFigureOut">
              <a:rPr lang="en-US" smtClean="0"/>
              <a:t>10/17/2021</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2B3B6A0E-5AB7-4602-8B6E-7677440FA157}" type="slidenum">
              <a:rPr lang="en-US" smtClean="0"/>
              <a:t>‹Nº›</a:t>
            </a:fld>
            <a:endParaRPr lang="en-US"/>
          </a:p>
        </p:txBody>
      </p:sp>
    </p:spTree>
    <p:extLst>
      <p:ext uri="{BB962C8B-B14F-4D97-AF65-F5344CB8AC3E}">
        <p14:creationId xmlns:p14="http://schemas.microsoft.com/office/powerpoint/2010/main" val="2607808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5A8860C-E716-430D-801D-3BF3A208A8BC}" type="datetimeFigureOut">
              <a:rPr lang="en-US" smtClean="0"/>
              <a:t>10/17/2021</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2B3B6A0E-5AB7-4602-8B6E-7677440FA157}" type="slidenum">
              <a:rPr lang="en-US" smtClean="0"/>
              <a:t>‹Nº›</a:t>
            </a:fld>
            <a:endParaRPr lang="en-US"/>
          </a:p>
        </p:txBody>
      </p:sp>
    </p:spTree>
    <p:extLst>
      <p:ext uri="{BB962C8B-B14F-4D97-AF65-F5344CB8AC3E}">
        <p14:creationId xmlns:p14="http://schemas.microsoft.com/office/powerpoint/2010/main" val="3772199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5A8860C-E716-430D-801D-3BF3A208A8BC}" type="datetimeFigureOut">
              <a:rPr lang="en-US" smtClean="0"/>
              <a:t>10/17/2021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2B3B6A0E-5AB7-4602-8B6E-7677440FA157}" type="slidenum">
              <a:rPr lang="en-US" smtClean="0"/>
              <a:t>‹Nº›</a:t>
            </a:fld>
            <a:endParaRPr lang="en-US"/>
          </a:p>
        </p:txBody>
      </p:sp>
    </p:spTree>
    <p:extLst>
      <p:ext uri="{BB962C8B-B14F-4D97-AF65-F5344CB8AC3E}">
        <p14:creationId xmlns:p14="http://schemas.microsoft.com/office/powerpoint/2010/main" val="1531392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15A8860C-E716-430D-801D-3BF3A208A8BC}" type="datetimeFigureOut">
              <a:rPr lang="en-US" smtClean="0"/>
              <a:t>10/17/2021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2B3B6A0E-5AB7-4602-8B6E-7677440FA157}" type="slidenum">
              <a:rPr lang="en-US" smtClean="0"/>
              <a:t>‹Nº›</a:t>
            </a:fld>
            <a:endParaRPr lang="en-US"/>
          </a:p>
        </p:txBody>
      </p:sp>
    </p:spTree>
    <p:extLst>
      <p:ext uri="{BB962C8B-B14F-4D97-AF65-F5344CB8AC3E}">
        <p14:creationId xmlns:p14="http://schemas.microsoft.com/office/powerpoint/2010/main" val="1427211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8860C-E716-430D-801D-3BF3A208A8BC}" type="datetimeFigureOut">
              <a:rPr lang="en-US" smtClean="0"/>
              <a:t>10/17/2021</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B6A0E-5AB7-4602-8B6E-7677440FA157}" type="slidenum">
              <a:rPr lang="en-US" smtClean="0"/>
              <a:t>‹Nº›</a:t>
            </a:fld>
            <a:endParaRPr lang="en-US"/>
          </a:p>
        </p:txBody>
      </p:sp>
    </p:spTree>
    <p:extLst>
      <p:ext uri="{BB962C8B-B14F-4D97-AF65-F5344CB8AC3E}">
        <p14:creationId xmlns:p14="http://schemas.microsoft.com/office/powerpoint/2010/main" val="2129777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s.wikipedia.org/wiki/Lenguaje_de_programaci%C3%B3n_Java" TargetMode="External"/><Relationship Id="rId7" Type="http://schemas.openxmlformats.org/officeDocument/2006/relationships/hyperlink" Target="https://es.wikipedia.org/wiki/Socket_de_Internet" TargetMode="External"/><Relationship Id="rId2" Type="http://schemas.openxmlformats.org/officeDocument/2006/relationships/hyperlink" Target="https://es.wikipedia.org/wiki/Sistema_administrador_de_bases_de_datos_relacionales" TargetMode="External"/><Relationship Id="rId1" Type="http://schemas.openxmlformats.org/officeDocument/2006/relationships/slideLayout" Target="../slideLayouts/slideLayout1.xml"/><Relationship Id="rId6" Type="http://schemas.openxmlformats.org/officeDocument/2006/relationships/hyperlink" Target="https://es.wikipedia.org/wiki/SQL" TargetMode="External"/><Relationship Id="rId5" Type="http://schemas.openxmlformats.org/officeDocument/2006/relationships/hyperlink" Target="https://es.wikipedia.org/wiki/Servidor" TargetMode="External"/><Relationship Id="rId4" Type="http://schemas.openxmlformats.org/officeDocument/2006/relationships/hyperlink" Target="https://es.wikipedia.org/wiki/Cliente_(inform%C3%A1tica)"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a:off x="197563" y="1705821"/>
            <a:ext cx="11994437" cy="1600438"/>
          </a:xfrm>
          <a:prstGeom prst="rect">
            <a:avLst/>
          </a:prstGeom>
        </p:spPr>
        <p:txBody>
          <a:bodyPr wrap="none">
            <a:spAutoFit/>
          </a:bodyPr>
          <a:lstStyle/>
          <a:p>
            <a:pPr lvl="0"/>
            <a:r>
              <a:rPr lang="es-ES" dirty="0"/>
              <a:t>El Reto 3, 4 y 5 contará con los tres momentos de evaluación:</a:t>
            </a:r>
            <a:endParaRPr lang="en-US" dirty="0"/>
          </a:p>
          <a:p>
            <a:r>
              <a:rPr lang="es-ES" sz="800" dirty="0"/>
              <a:t> </a:t>
            </a:r>
            <a:endParaRPr lang="en-US" sz="3600" dirty="0"/>
          </a:p>
          <a:p>
            <a:pPr lvl="1"/>
            <a:r>
              <a:rPr lang="es-ES" dirty="0"/>
              <a:t>El momento 1 (evaluación automática) tendrá un porcentaje del 50 % sobre la calificación total. </a:t>
            </a:r>
            <a:endParaRPr lang="en-US" dirty="0"/>
          </a:p>
          <a:p>
            <a:pPr lvl="1"/>
            <a:r>
              <a:rPr lang="es-ES" dirty="0"/>
              <a:t>El momento 2 (manual) tendrá un porcentaje del 40 % sobre la calificación total (20% interfaz gráfica, 20% metodología). </a:t>
            </a:r>
            <a:endParaRPr lang="en-US" dirty="0"/>
          </a:p>
          <a:p>
            <a:pPr lvl="1"/>
            <a:r>
              <a:rPr lang="es-ES" dirty="0"/>
              <a:t>El momento 3 (inspección semiautomática de código) tendrá un porcentaje del 10% sobre la evaluación total</a:t>
            </a:r>
            <a:endParaRPr lang="en-US" dirty="0"/>
          </a:p>
          <a:p>
            <a:endParaRPr lang="en-US" dirty="0"/>
          </a:p>
        </p:txBody>
      </p:sp>
    </p:spTree>
    <p:extLst>
      <p:ext uri="{BB962C8B-B14F-4D97-AF65-F5344CB8AC3E}">
        <p14:creationId xmlns:p14="http://schemas.microsoft.com/office/powerpoint/2010/main" val="2454177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93291" y="228710"/>
            <a:ext cx="6096000" cy="4247317"/>
          </a:xfrm>
          <a:prstGeom prst="rect">
            <a:avLst/>
          </a:prstGeom>
        </p:spPr>
        <p:txBody>
          <a:bodyPr>
            <a:spAutoFit/>
          </a:bodyPr>
          <a:lstStyle/>
          <a:p>
            <a:r>
              <a:rPr lang="es-MX" b="1" dirty="0">
                <a:latin typeface="Roboto"/>
              </a:rPr>
              <a:t>JPA</a:t>
            </a:r>
            <a:r>
              <a:rPr lang="es-MX" dirty="0">
                <a:latin typeface="Roboto"/>
              </a:rPr>
              <a:t> es una especificación de JAVA hacia los </a:t>
            </a:r>
            <a:r>
              <a:rPr lang="es-MX" dirty="0" err="1">
                <a:latin typeface="Roboto"/>
              </a:rPr>
              <a:t>frameworks</a:t>
            </a:r>
            <a:r>
              <a:rPr lang="es-MX" dirty="0">
                <a:latin typeface="Roboto"/>
              </a:rPr>
              <a:t> ORM. Se basa en anotaciones, </a:t>
            </a:r>
            <a:r>
              <a:rPr lang="es-MX" dirty="0" err="1">
                <a:latin typeface="Roboto"/>
              </a:rPr>
              <a:t>estre</a:t>
            </a:r>
            <a:r>
              <a:rPr lang="es-MX" dirty="0">
                <a:latin typeface="Roboto"/>
              </a:rPr>
              <a:t> las que se encuentran:</a:t>
            </a:r>
            <a:r>
              <a:rPr lang="es-MX" dirty="0"/>
              <a:t/>
            </a:r>
            <a:br>
              <a:rPr lang="es-MX" dirty="0"/>
            </a:br>
            <a:r>
              <a:rPr lang="es-MX" b="1" dirty="0">
                <a:latin typeface="Roboto"/>
              </a:rPr>
              <a:t>@</a:t>
            </a:r>
            <a:r>
              <a:rPr lang="es-MX" b="1" dirty="0" err="1">
                <a:latin typeface="Roboto"/>
              </a:rPr>
              <a:t>Entity</a:t>
            </a:r>
            <a:r>
              <a:rPr lang="es-MX" dirty="0">
                <a:latin typeface="Roboto"/>
              </a:rPr>
              <a:t> para indicar que una clase java representa una tabla en la base de datos</a:t>
            </a:r>
            <a:r>
              <a:rPr lang="es-MX" dirty="0"/>
              <a:t/>
            </a:r>
            <a:br>
              <a:rPr lang="es-MX" dirty="0"/>
            </a:br>
            <a:r>
              <a:rPr lang="es-MX" b="1" dirty="0">
                <a:latin typeface="Roboto"/>
              </a:rPr>
              <a:t>@</a:t>
            </a:r>
            <a:r>
              <a:rPr lang="es-MX" b="1" dirty="0" err="1">
                <a:latin typeface="Roboto"/>
              </a:rPr>
              <a:t>Table</a:t>
            </a:r>
            <a:r>
              <a:rPr lang="es-MX" dirty="0">
                <a:latin typeface="Roboto"/>
              </a:rPr>
              <a:t> </a:t>
            </a:r>
            <a:r>
              <a:rPr lang="es-MX" dirty="0" err="1">
                <a:latin typeface="Roboto"/>
              </a:rPr>
              <a:t>recible</a:t>
            </a:r>
            <a:r>
              <a:rPr lang="es-MX" dirty="0">
                <a:latin typeface="Roboto"/>
              </a:rPr>
              <a:t> el nombre de la tabla</a:t>
            </a:r>
            <a:r>
              <a:rPr lang="es-MX" dirty="0"/>
              <a:t/>
            </a:r>
            <a:br>
              <a:rPr lang="es-MX" dirty="0"/>
            </a:br>
            <a:r>
              <a:rPr lang="es-MX" b="1" dirty="0">
                <a:latin typeface="Roboto"/>
              </a:rPr>
              <a:t>@</a:t>
            </a:r>
            <a:r>
              <a:rPr lang="es-MX" b="1" dirty="0" err="1">
                <a:latin typeface="Roboto"/>
              </a:rPr>
              <a:t>Column</a:t>
            </a:r>
            <a:r>
              <a:rPr lang="es-MX" dirty="0">
                <a:latin typeface="Roboto"/>
              </a:rPr>
              <a:t> se le pone a los atributos de la clase y se usa cuando los nombres entre la tabla y la entidad no coinciden</a:t>
            </a:r>
            <a:r>
              <a:rPr lang="es-MX" dirty="0"/>
              <a:t/>
            </a:r>
            <a:br>
              <a:rPr lang="es-MX" dirty="0"/>
            </a:br>
            <a:r>
              <a:rPr lang="es-MX" b="1" dirty="0">
                <a:latin typeface="Roboto"/>
              </a:rPr>
              <a:t>@Id</a:t>
            </a:r>
            <a:r>
              <a:rPr lang="es-MX" dirty="0">
                <a:latin typeface="Roboto"/>
              </a:rPr>
              <a:t> y </a:t>
            </a:r>
            <a:r>
              <a:rPr lang="es-MX" b="1" dirty="0">
                <a:latin typeface="Roboto"/>
              </a:rPr>
              <a:t>@</a:t>
            </a:r>
            <a:r>
              <a:rPr lang="es-MX" b="1" dirty="0" err="1">
                <a:latin typeface="Roboto"/>
              </a:rPr>
              <a:t>EmbededId</a:t>
            </a:r>
            <a:r>
              <a:rPr lang="es-MX" dirty="0">
                <a:latin typeface="Roboto"/>
              </a:rPr>
              <a:t> representan la clave primaria, id para sencilla y </a:t>
            </a:r>
            <a:r>
              <a:rPr lang="es-MX" dirty="0" err="1">
                <a:latin typeface="Roboto"/>
              </a:rPr>
              <a:t>embeded</a:t>
            </a:r>
            <a:r>
              <a:rPr lang="es-MX" dirty="0">
                <a:latin typeface="Roboto"/>
              </a:rPr>
              <a:t> para compuesta</a:t>
            </a:r>
            <a:r>
              <a:rPr lang="es-MX" dirty="0"/>
              <a:t/>
            </a:r>
            <a:br>
              <a:rPr lang="es-MX" dirty="0"/>
            </a:br>
            <a:r>
              <a:rPr lang="es-MX" b="1" dirty="0">
                <a:latin typeface="Roboto"/>
              </a:rPr>
              <a:t>@</a:t>
            </a:r>
            <a:r>
              <a:rPr lang="es-MX" b="1" dirty="0" err="1">
                <a:latin typeface="Roboto"/>
              </a:rPr>
              <a:t>GeneratedValue</a:t>
            </a:r>
            <a:r>
              <a:rPr lang="es-MX" dirty="0">
                <a:latin typeface="Roboto"/>
              </a:rPr>
              <a:t> genera valores </a:t>
            </a:r>
            <a:r>
              <a:rPr lang="es-MX" dirty="0" err="1">
                <a:latin typeface="Roboto"/>
              </a:rPr>
              <a:t>automaticos</a:t>
            </a:r>
            <a:r>
              <a:rPr lang="es-MX" dirty="0">
                <a:latin typeface="Roboto"/>
              </a:rPr>
              <a:t> para las llaves de las tablas</a:t>
            </a:r>
            <a:r>
              <a:rPr lang="es-MX" dirty="0"/>
              <a:t/>
            </a:r>
            <a:br>
              <a:rPr lang="es-MX" dirty="0"/>
            </a:br>
            <a:r>
              <a:rPr lang="es-MX" b="1" dirty="0">
                <a:latin typeface="Roboto"/>
              </a:rPr>
              <a:t>@</a:t>
            </a:r>
            <a:r>
              <a:rPr lang="es-MX" b="1" dirty="0" err="1">
                <a:latin typeface="Roboto"/>
              </a:rPr>
              <a:t>OneToMany</a:t>
            </a:r>
            <a:r>
              <a:rPr lang="es-MX" dirty="0">
                <a:latin typeface="Roboto"/>
              </a:rPr>
              <a:t> </a:t>
            </a:r>
            <a:r>
              <a:rPr lang="es-MX" b="1" dirty="0">
                <a:latin typeface="Roboto"/>
              </a:rPr>
              <a:t>@</a:t>
            </a:r>
            <a:r>
              <a:rPr lang="es-MX" b="1" dirty="0" err="1">
                <a:latin typeface="Roboto"/>
              </a:rPr>
              <a:t>ManyToOne</a:t>
            </a:r>
            <a:r>
              <a:rPr lang="es-MX" dirty="0">
                <a:latin typeface="Roboto"/>
              </a:rPr>
              <a:t> permite representar relaciones</a:t>
            </a:r>
            <a:endParaRPr lang="en-US" dirty="0"/>
          </a:p>
        </p:txBody>
      </p:sp>
      <p:sp>
        <p:nvSpPr>
          <p:cNvPr id="2" name="Rectángulo 1"/>
          <p:cNvSpPr/>
          <p:nvPr/>
        </p:nvSpPr>
        <p:spPr>
          <a:xfrm>
            <a:off x="393291" y="4719850"/>
            <a:ext cx="6096000" cy="1754326"/>
          </a:xfrm>
          <a:prstGeom prst="rect">
            <a:avLst/>
          </a:prstGeom>
        </p:spPr>
        <p:txBody>
          <a:bodyPr>
            <a:spAutoFit/>
          </a:bodyPr>
          <a:lstStyle/>
          <a:p>
            <a:r>
              <a:rPr lang="es-MX" b="1" dirty="0">
                <a:latin typeface="Open Sans"/>
              </a:rPr>
              <a:t>Mediante la anotación @</a:t>
            </a:r>
            <a:r>
              <a:rPr lang="es-MX" b="1" dirty="0" err="1">
                <a:latin typeface="Open Sans"/>
              </a:rPr>
              <a:t>JoinColumn</a:t>
            </a:r>
            <a:r>
              <a:rPr lang="es-MX" b="1" dirty="0">
                <a:latin typeface="Open Sans"/>
              </a:rPr>
              <a:t> es posible personalizar las columnas que será utilizadas como uniones con otras tablas. Cuando trabajamos con relaciones como @</a:t>
            </a:r>
            <a:r>
              <a:rPr lang="es-MX" b="1" dirty="0" err="1">
                <a:latin typeface="Open Sans"/>
              </a:rPr>
              <a:t>ManyToOne</a:t>
            </a:r>
            <a:r>
              <a:rPr lang="es-MX" b="1" dirty="0">
                <a:latin typeface="Open Sans"/>
              </a:rPr>
              <a:t> o @</a:t>
            </a:r>
            <a:r>
              <a:rPr lang="es-MX" b="1" dirty="0" err="1">
                <a:latin typeface="Open Sans"/>
              </a:rPr>
              <a:t>OneToOne</a:t>
            </a:r>
            <a:r>
              <a:rPr lang="es-MX" b="1" dirty="0">
                <a:latin typeface="Open Sans"/>
              </a:rPr>
              <a:t>, es necesario indicarle a JPA como es que tendrá que realizar la unión (JOIN) con la otra Entidad.</a:t>
            </a:r>
            <a:endParaRPr lang="en-US" b="1" dirty="0"/>
          </a:p>
        </p:txBody>
      </p:sp>
      <p:sp>
        <p:nvSpPr>
          <p:cNvPr id="4" name="Rectángulo 3"/>
          <p:cNvSpPr/>
          <p:nvPr/>
        </p:nvSpPr>
        <p:spPr>
          <a:xfrm>
            <a:off x="7241459" y="499267"/>
            <a:ext cx="4041058" cy="2585323"/>
          </a:xfrm>
          <a:prstGeom prst="rect">
            <a:avLst/>
          </a:prstGeom>
        </p:spPr>
        <p:txBody>
          <a:bodyPr wrap="square">
            <a:spAutoFit/>
          </a:bodyPr>
          <a:lstStyle/>
          <a:p>
            <a:r>
              <a:rPr lang="es-MX" b="1" dirty="0">
                <a:solidFill>
                  <a:srgbClr val="1C1B1B"/>
                </a:solidFill>
                <a:latin typeface="Poppins"/>
              </a:rPr>
              <a:t>¿Cuándo utilizar </a:t>
            </a:r>
            <a:r>
              <a:rPr lang="es-MX" b="1" dirty="0" err="1">
                <a:solidFill>
                  <a:srgbClr val="1C1B1B"/>
                </a:solidFill>
                <a:latin typeface="Poppins"/>
              </a:rPr>
              <a:t>CascadeType.PERSIST</a:t>
            </a:r>
            <a:r>
              <a:rPr lang="es-MX" b="1" dirty="0">
                <a:solidFill>
                  <a:srgbClr val="1C1B1B"/>
                </a:solidFill>
                <a:latin typeface="Poppins"/>
              </a:rPr>
              <a:t>?</a:t>
            </a:r>
          </a:p>
          <a:p>
            <a:r>
              <a:rPr lang="es-MX" dirty="0">
                <a:solidFill>
                  <a:srgbClr val="1C1B1B"/>
                </a:solidFill>
                <a:latin typeface="Poppins"/>
              </a:rPr>
              <a:t>Es </a:t>
            </a:r>
            <a:r>
              <a:rPr lang="es-MX" dirty="0" err="1">
                <a:solidFill>
                  <a:srgbClr val="1C1B1B"/>
                </a:solidFill>
                <a:latin typeface="Poppins"/>
              </a:rPr>
              <a:t>util</a:t>
            </a:r>
            <a:r>
              <a:rPr lang="es-MX" dirty="0">
                <a:solidFill>
                  <a:srgbClr val="1C1B1B"/>
                </a:solidFill>
                <a:latin typeface="Poppins"/>
              </a:rPr>
              <a:t> en los casos en los que sabemos que al insertar la entidad principal sus secundarias también han de ser insertadas porque se han creado en el mismo momento. Por ejemplo, si al crear un Usuario también hemos creado su </a:t>
            </a:r>
            <a:r>
              <a:rPr lang="es-MX" dirty="0" err="1">
                <a:solidFill>
                  <a:srgbClr val="1C1B1B"/>
                </a:solidFill>
                <a:latin typeface="Poppins"/>
              </a:rPr>
              <a:t>Direccion</a:t>
            </a:r>
            <a:endParaRPr lang="es-MX" b="0" i="0" dirty="0">
              <a:solidFill>
                <a:srgbClr val="1C1B1B"/>
              </a:solidFill>
              <a:effectLst/>
              <a:latin typeface="Poppins"/>
            </a:endParaRPr>
          </a:p>
        </p:txBody>
      </p:sp>
    </p:spTree>
    <p:extLst>
      <p:ext uri="{BB962C8B-B14F-4D97-AF65-F5344CB8AC3E}">
        <p14:creationId xmlns:p14="http://schemas.microsoft.com/office/powerpoint/2010/main" val="517825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6323013" y="2321453"/>
            <a:ext cx="5286375" cy="3400425"/>
          </a:xfrm>
          <a:prstGeom prst="rect">
            <a:avLst/>
          </a:prstGeom>
        </p:spPr>
      </p:pic>
      <p:sp>
        <p:nvSpPr>
          <p:cNvPr id="4" name="Rectángulo 3"/>
          <p:cNvSpPr/>
          <p:nvPr/>
        </p:nvSpPr>
        <p:spPr>
          <a:xfrm>
            <a:off x="85270" y="1524112"/>
            <a:ext cx="5087547" cy="584775"/>
          </a:xfrm>
          <a:prstGeom prst="rect">
            <a:avLst/>
          </a:prstGeom>
          <a:noFill/>
        </p:spPr>
        <p:txBody>
          <a:bodyPr wrap="none" lIns="91440" tIns="45720" rIns="91440" bIns="45720">
            <a:spAutoFit/>
          </a:bodyPr>
          <a:lstStyle/>
          <a:p>
            <a:pPr algn="ctr"/>
            <a:r>
              <a:rPr lang="es-ES" sz="3200" dirty="0">
                <a:ln w="0"/>
                <a:effectLst>
                  <a:outerShdw blurRad="38100" dist="19050" dir="2700000" algn="tl" rotWithShape="0">
                    <a:schemeClr val="dk1">
                      <a:alpha val="40000"/>
                    </a:schemeClr>
                  </a:outerShdw>
                </a:effectLst>
              </a:rPr>
              <a:t>BASE_URL/api/</a:t>
            </a:r>
            <a:r>
              <a:rPr lang="es-ES" sz="3200" dirty="0" err="1">
                <a:ln w="0"/>
                <a:effectLst>
                  <a:outerShdw blurRad="38100" dist="19050" dir="2700000" algn="tl" rotWithShape="0">
                    <a:schemeClr val="dk1">
                      <a:alpha val="40000"/>
                    </a:schemeClr>
                  </a:outerShdw>
                </a:effectLst>
              </a:rPr>
              <a:t>Category</a:t>
            </a:r>
            <a:r>
              <a:rPr lang="es-ES" sz="3200" dirty="0">
                <a:ln w="0"/>
                <a:effectLst>
                  <a:outerShdw blurRad="38100" dist="19050" dir="2700000" algn="tl" rotWithShape="0">
                    <a:schemeClr val="dk1">
                      <a:alpha val="40000"/>
                    </a:schemeClr>
                  </a:outerShdw>
                </a:effectLst>
              </a:rPr>
              <a:t>/</a:t>
            </a:r>
            <a:r>
              <a:rPr lang="es-ES" sz="3200" dirty="0" err="1">
                <a:ln w="0"/>
                <a:effectLst>
                  <a:outerShdw blurRad="38100" dist="19050" dir="2700000" algn="tl" rotWithShape="0">
                    <a:schemeClr val="dk1">
                      <a:alpha val="40000"/>
                    </a:schemeClr>
                  </a:outerShdw>
                </a:effectLst>
              </a:rPr>
              <a:t>save</a:t>
            </a:r>
            <a:endParaRPr lang="es-ES" sz="3200" b="0" cap="none" spc="0" dirty="0">
              <a:ln w="0"/>
              <a:solidFill>
                <a:schemeClr val="tx1"/>
              </a:solidFill>
              <a:effectLst>
                <a:outerShdw blurRad="38100" dist="19050" dir="2700000" algn="tl" rotWithShape="0">
                  <a:schemeClr val="dk1">
                    <a:alpha val="40000"/>
                  </a:schemeClr>
                </a:outerShdw>
              </a:effectLst>
            </a:endParaRPr>
          </a:p>
        </p:txBody>
      </p:sp>
      <p:pic>
        <p:nvPicPr>
          <p:cNvPr id="5" name="Imagen 4"/>
          <p:cNvPicPr>
            <a:picLocks noChangeAspect="1"/>
          </p:cNvPicPr>
          <p:nvPr/>
        </p:nvPicPr>
        <p:blipFill>
          <a:blip r:embed="rId3"/>
          <a:stretch>
            <a:fillRect/>
          </a:stretch>
        </p:blipFill>
        <p:spPr>
          <a:xfrm>
            <a:off x="355283" y="2274888"/>
            <a:ext cx="4547519" cy="1746778"/>
          </a:xfrm>
          <a:prstGeom prst="rect">
            <a:avLst/>
          </a:prstGeom>
        </p:spPr>
      </p:pic>
      <p:sp>
        <p:nvSpPr>
          <p:cNvPr id="6" name="Rectángulo 5"/>
          <p:cNvSpPr/>
          <p:nvPr/>
        </p:nvSpPr>
        <p:spPr>
          <a:xfrm>
            <a:off x="6478619" y="1401001"/>
            <a:ext cx="4738092" cy="584775"/>
          </a:xfrm>
          <a:prstGeom prst="rect">
            <a:avLst/>
          </a:prstGeom>
          <a:noFill/>
        </p:spPr>
        <p:txBody>
          <a:bodyPr wrap="none" lIns="91440" tIns="45720" rIns="91440" bIns="45720">
            <a:spAutoFit/>
          </a:bodyPr>
          <a:lstStyle/>
          <a:p>
            <a:pPr algn="ctr"/>
            <a:r>
              <a:rPr lang="es-ES" sz="3200" dirty="0">
                <a:ln w="0"/>
                <a:effectLst>
                  <a:outerShdw blurRad="38100" dist="19050" dir="2700000" algn="tl" rotWithShape="0">
                    <a:schemeClr val="dk1">
                      <a:alpha val="40000"/>
                    </a:schemeClr>
                  </a:outerShdw>
                </a:effectLst>
              </a:rPr>
              <a:t>BASE_URL/api/</a:t>
            </a:r>
            <a:r>
              <a:rPr lang="es-ES" sz="3200" dirty="0" err="1">
                <a:ln w="0"/>
                <a:effectLst>
                  <a:outerShdw blurRad="38100" dist="19050" dir="2700000" algn="tl" rotWithShape="0">
                    <a:schemeClr val="dk1">
                      <a:alpha val="40000"/>
                    </a:schemeClr>
                  </a:outerShdw>
                </a:effectLst>
              </a:rPr>
              <a:t>Category</a:t>
            </a:r>
            <a:r>
              <a:rPr lang="es-ES" sz="3200" dirty="0">
                <a:ln w="0"/>
                <a:effectLst>
                  <a:outerShdw blurRad="38100" dist="19050" dir="2700000" algn="tl" rotWithShape="0">
                    <a:schemeClr val="dk1">
                      <a:alpha val="40000"/>
                    </a:schemeClr>
                  </a:outerShdw>
                </a:effectLst>
              </a:rPr>
              <a:t>/</a:t>
            </a:r>
            <a:r>
              <a:rPr lang="es-ES" sz="3200" dirty="0" err="1">
                <a:ln w="0"/>
                <a:effectLst>
                  <a:outerShdw blurRad="38100" dist="19050" dir="2700000" algn="tl" rotWithShape="0">
                    <a:schemeClr val="dk1">
                      <a:alpha val="40000"/>
                    </a:schemeClr>
                  </a:outerShdw>
                </a:effectLst>
              </a:rPr>
              <a:t>all</a:t>
            </a:r>
            <a:endParaRPr lang="es-ES" sz="3200" b="0" cap="none" spc="0" dirty="0">
              <a:ln w="0"/>
              <a:solidFill>
                <a:schemeClr val="tx1"/>
              </a:solidFill>
              <a:effectLst>
                <a:outerShdw blurRad="38100" dist="19050" dir="2700000" algn="tl" rotWithShape="0">
                  <a:schemeClr val="dk1">
                    <a:alpha val="40000"/>
                  </a:schemeClr>
                </a:outerShdw>
              </a:effectLst>
            </a:endParaRPr>
          </a:p>
        </p:txBody>
      </p:sp>
      <p:cxnSp>
        <p:nvCxnSpPr>
          <p:cNvPr id="8" name="Conector recto 7"/>
          <p:cNvCxnSpPr/>
          <p:nvPr/>
        </p:nvCxnSpPr>
        <p:spPr>
          <a:xfrm>
            <a:off x="5664200" y="381000"/>
            <a:ext cx="0" cy="5698067"/>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468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002638" y="161991"/>
            <a:ext cx="4020396" cy="584775"/>
          </a:xfrm>
          <a:prstGeom prst="rect">
            <a:avLst/>
          </a:prstGeom>
          <a:noFill/>
        </p:spPr>
        <p:txBody>
          <a:bodyPr wrap="none" lIns="91440" tIns="45720" rIns="91440" bIns="45720">
            <a:spAutoFit/>
          </a:bodyPr>
          <a:lstStyle/>
          <a:p>
            <a:pPr algn="ctr"/>
            <a:r>
              <a:rPr lang="es-ES" sz="3200" dirty="0">
                <a:ln w="0"/>
                <a:effectLst>
                  <a:outerShdw blurRad="38100" dist="19050" dir="2700000" algn="tl" rotWithShape="0">
                    <a:schemeClr val="dk1">
                      <a:alpha val="40000"/>
                    </a:schemeClr>
                  </a:outerShdw>
                </a:effectLst>
              </a:rPr>
              <a:t>BASE_URL/api/</a:t>
            </a:r>
            <a:r>
              <a:rPr lang="es-ES" sz="3200" dirty="0" err="1">
                <a:ln w="0"/>
                <a:effectLst>
                  <a:outerShdw blurRad="38100" dist="19050" dir="2700000" algn="tl" rotWithShape="0">
                    <a:schemeClr val="dk1">
                      <a:alpha val="40000"/>
                    </a:schemeClr>
                  </a:outerShdw>
                </a:effectLst>
              </a:rPr>
              <a:t>Boat</a:t>
            </a:r>
            <a:r>
              <a:rPr lang="es-ES" sz="3200" dirty="0">
                <a:ln w="0"/>
                <a:effectLst>
                  <a:outerShdw blurRad="38100" dist="19050" dir="2700000" algn="tl" rotWithShape="0">
                    <a:schemeClr val="dk1">
                      <a:alpha val="40000"/>
                    </a:schemeClr>
                  </a:outerShdw>
                </a:effectLst>
              </a:rPr>
              <a:t>/</a:t>
            </a:r>
            <a:r>
              <a:rPr lang="es-ES" sz="3200" dirty="0" err="1">
                <a:ln w="0"/>
                <a:effectLst>
                  <a:outerShdw blurRad="38100" dist="19050" dir="2700000" algn="tl" rotWithShape="0">
                    <a:schemeClr val="dk1">
                      <a:alpha val="40000"/>
                    </a:schemeClr>
                  </a:outerShdw>
                </a:effectLst>
              </a:rPr>
              <a:t>all</a:t>
            </a:r>
            <a:endParaRPr lang="es-ES" sz="3200" b="0" cap="none" spc="0" dirty="0">
              <a:ln w="0"/>
              <a:solidFill>
                <a:schemeClr val="tx1"/>
              </a:solidFill>
              <a:effectLst>
                <a:outerShdw blurRad="38100" dist="19050" dir="2700000" algn="tl" rotWithShape="0">
                  <a:schemeClr val="dk1">
                    <a:alpha val="40000"/>
                  </a:schemeClr>
                </a:outerShdw>
              </a:effectLst>
            </a:endParaRPr>
          </a:p>
        </p:txBody>
      </p:sp>
      <p:pic>
        <p:nvPicPr>
          <p:cNvPr id="2" name="Imagen 1"/>
          <p:cNvPicPr>
            <a:picLocks noChangeAspect="1"/>
          </p:cNvPicPr>
          <p:nvPr/>
        </p:nvPicPr>
        <p:blipFill>
          <a:blip r:embed="rId2"/>
          <a:stretch>
            <a:fillRect/>
          </a:stretch>
        </p:blipFill>
        <p:spPr>
          <a:xfrm>
            <a:off x="5466894" y="976842"/>
            <a:ext cx="6143625" cy="5686425"/>
          </a:xfrm>
          <a:prstGeom prst="rect">
            <a:avLst/>
          </a:prstGeom>
        </p:spPr>
      </p:pic>
      <p:cxnSp>
        <p:nvCxnSpPr>
          <p:cNvPr id="5" name="Conector recto 4"/>
          <p:cNvCxnSpPr/>
          <p:nvPr/>
        </p:nvCxnSpPr>
        <p:spPr>
          <a:xfrm>
            <a:off x="5122333" y="567267"/>
            <a:ext cx="0" cy="569806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Rectángulo 5"/>
          <p:cNvSpPr/>
          <p:nvPr/>
        </p:nvSpPr>
        <p:spPr>
          <a:xfrm>
            <a:off x="308576" y="187391"/>
            <a:ext cx="4369851" cy="584775"/>
          </a:xfrm>
          <a:prstGeom prst="rect">
            <a:avLst/>
          </a:prstGeom>
          <a:noFill/>
        </p:spPr>
        <p:txBody>
          <a:bodyPr wrap="none" lIns="91440" tIns="45720" rIns="91440" bIns="45720">
            <a:spAutoFit/>
          </a:bodyPr>
          <a:lstStyle/>
          <a:p>
            <a:pPr algn="ctr"/>
            <a:r>
              <a:rPr lang="es-ES" sz="3200" dirty="0">
                <a:ln w="0"/>
                <a:effectLst>
                  <a:outerShdw blurRad="38100" dist="19050" dir="2700000" algn="tl" rotWithShape="0">
                    <a:schemeClr val="dk1">
                      <a:alpha val="40000"/>
                    </a:schemeClr>
                  </a:outerShdw>
                </a:effectLst>
              </a:rPr>
              <a:t>BASE_URL/api/</a:t>
            </a:r>
            <a:r>
              <a:rPr lang="es-ES" sz="3200" dirty="0" err="1">
                <a:ln w="0"/>
                <a:effectLst>
                  <a:outerShdw blurRad="38100" dist="19050" dir="2700000" algn="tl" rotWithShape="0">
                    <a:schemeClr val="dk1">
                      <a:alpha val="40000"/>
                    </a:schemeClr>
                  </a:outerShdw>
                </a:effectLst>
              </a:rPr>
              <a:t>Boat</a:t>
            </a:r>
            <a:r>
              <a:rPr lang="es-ES" sz="3200" dirty="0">
                <a:ln w="0"/>
                <a:effectLst>
                  <a:outerShdw blurRad="38100" dist="19050" dir="2700000" algn="tl" rotWithShape="0">
                    <a:schemeClr val="dk1">
                      <a:alpha val="40000"/>
                    </a:schemeClr>
                  </a:outerShdw>
                </a:effectLst>
              </a:rPr>
              <a:t>/</a:t>
            </a:r>
            <a:r>
              <a:rPr lang="es-ES" sz="3200" dirty="0" err="1">
                <a:ln w="0"/>
                <a:effectLst>
                  <a:outerShdw blurRad="38100" dist="19050" dir="2700000" algn="tl" rotWithShape="0">
                    <a:schemeClr val="dk1">
                      <a:alpha val="40000"/>
                    </a:schemeClr>
                  </a:outerShdw>
                </a:effectLst>
              </a:rPr>
              <a:t>save</a:t>
            </a:r>
            <a:endParaRPr lang="es-ES" sz="3200" b="0" cap="none" spc="0" dirty="0">
              <a:ln w="0"/>
              <a:solidFill>
                <a:schemeClr val="tx1"/>
              </a:solidFill>
              <a:effectLst>
                <a:outerShdw blurRad="38100" dist="19050" dir="2700000" algn="tl" rotWithShape="0">
                  <a:schemeClr val="dk1">
                    <a:alpha val="40000"/>
                  </a:schemeClr>
                </a:outerShdw>
              </a:effectLst>
            </a:endParaRPr>
          </a:p>
        </p:txBody>
      </p:sp>
      <p:pic>
        <p:nvPicPr>
          <p:cNvPr id="7" name="Imagen 6"/>
          <p:cNvPicPr>
            <a:picLocks noChangeAspect="1"/>
          </p:cNvPicPr>
          <p:nvPr/>
        </p:nvPicPr>
        <p:blipFill>
          <a:blip r:embed="rId3"/>
          <a:stretch>
            <a:fillRect/>
          </a:stretch>
        </p:blipFill>
        <p:spPr>
          <a:xfrm>
            <a:off x="173102" y="1655762"/>
            <a:ext cx="4505325" cy="3648075"/>
          </a:xfrm>
          <a:prstGeom prst="rect">
            <a:avLst/>
          </a:prstGeom>
        </p:spPr>
      </p:pic>
    </p:spTree>
    <p:extLst>
      <p:ext uri="{BB962C8B-B14F-4D97-AF65-F5344CB8AC3E}">
        <p14:creationId xmlns:p14="http://schemas.microsoft.com/office/powerpoint/2010/main" val="4243330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821792" y="469668"/>
            <a:ext cx="4212755" cy="584775"/>
          </a:xfrm>
          <a:prstGeom prst="rect">
            <a:avLst/>
          </a:prstGeom>
          <a:noFill/>
        </p:spPr>
        <p:txBody>
          <a:bodyPr wrap="none" lIns="91440" tIns="45720" rIns="91440" bIns="45720">
            <a:spAutoFit/>
          </a:bodyPr>
          <a:lstStyle/>
          <a:p>
            <a:pPr algn="ctr"/>
            <a:r>
              <a:rPr lang="es-ES" sz="3200" dirty="0">
                <a:ln w="0"/>
                <a:effectLst>
                  <a:outerShdw blurRad="38100" dist="19050" dir="2700000" algn="tl" rotWithShape="0">
                    <a:schemeClr val="dk1">
                      <a:alpha val="40000"/>
                    </a:schemeClr>
                  </a:outerShdw>
                </a:effectLst>
              </a:rPr>
              <a:t>BASE_URL/api/</a:t>
            </a:r>
            <a:r>
              <a:rPr lang="es-ES" sz="3200" dirty="0" err="1">
                <a:ln w="0"/>
                <a:effectLst>
                  <a:outerShdw blurRad="38100" dist="19050" dir="2700000" algn="tl" rotWithShape="0">
                    <a:schemeClr val="dk1">
                      <a:alpha val="40000"/>
                    </a:schemeClr>
                  </a:outerShdw>
                </a:effectLst>
              </a:rPr>
              <a:t>Client</a:t>
            </a:r>
            <a:r>
              <a:rPr lang="es-ES" sz="3200" dirty="0">
                <a:ln w="0"/>
                <a:effectLst>
                  <a:outerShdw blurRad="38100" dist="19050" dir="2700000" algn="tl" rotWithShape="0">
                    <a:schemeClr val="dk1">
                      <a:alpha val="40000"/>
                    </a:schemeClr>
                  </a:outerShdw>
                </a:effectLst>
              </a:rPr>
              <a:t>/</a:t>
            </a:r>
            <a:r>
              <a:rPr lang="es-ES" sz="3200" dirty="0" err="1">
                <a:ln w="0"/>
                <a:effectLst>
                  <a:outerShdw blurRad="38100" dist="19050" dir="2700000" algn="tl" rotWithShape="0">
                    <a:schemeClr val="dk1">
                      <a:alpha val="40000"/>
                    </a:schemeClr>
                  </a:outerShdw>
                </a:effectLst>
              </a:rPr>
              <a:t>all</a:t>
            </a:r>
            <a:endParaRPr lang="es-ES" sz="3200" b="0" cap="none" spc="0" dirty="0">
              <a:ln w="0"/>
              <a:solidFill>
                <a:schemeClr val="tx1"/>
              </a:solidFill>
              <a:effectLst>
                <a:outerShdw blurRad="38100" dist="19050" dir="2700000" algn="tl" rotWithShape="0">
                  <a:schemeClr val="dk1">
                    <a:alpha val="40000"/>
                  </a:schemeClr>
                </a:outerShdw>
              </a:effectLst>
            </a:endParaRPr>
          </a:p>
        </p:txBody>
      </p:sp>
      <p:pic>
        <p:nvPicPr>
          <p:cNvPr id="2" name="Imagen 1"/>
          <p:cNvPicPr>
            <a:picLocks noChangeAspect="1"/>
          </p:cNvPicPr>
          <p:nvPr/>
        </p:nvPicPr>
        <p:blipFill>
          <a:blip r:embed="rId2"/>
          <a:stretch>
            <a:fillRect/>
          </a:stretch>
        </p:blipFill>
        <p:spPr>
          <a:xfrm>
            <a:off x="6243637" y="1552044"/>
            <a:ext cx="5800725" cy="4752975"/>
          </a:xfrm>
          <a:prstGeom prst="rect">
            <a:avLst/>
          </a:prstGeom>
        </p:spPr>
      </p:pic>
      <p:cxnSp>
        <p:nvCxnSpPr>
          <p:cNvPr id="5" name="Conector recto 4"/>
          <p:cNvCxnSpPr/>
          <p:nvPr/>
        </p:nvCxnSpPr>
        <p:spPr>
          <a:xfrm>
            <a:off x="5477933" y="606952"/>
            <a:ext cx="0" cy="569806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Rectángulo 5"/>
          <p:cNvSpPr/>
          <p:nvPr/>
        </p:nvSpPr>
        <p:spPr>
          <a:xfrm>
            <a:off x="517197" y="469667"/>
            <a:ext cx="4562211" cy="584775"/>
          </a:xfrm>
          <a:prstGeom prst="rect">
            <a:avLst/>
          </a:prstGeom>
          <a:noFill/>
        </p:spPr>
        <p:txBody>
          <a:bodyPr wrap="none" lIns="91440" tIns="45720" rIns="91440" bIns="45720">
            <a:spAutoFit/>
          </a:bodyPr>
          <a:lstStyle/>
          <a:p>
            <a:pPr algn="ctr"/>
            <a:r>
              <a:rPr lang="es-ES" sz="3200" dirty="0">
                <a:ln w="0"/>
                <a:effectLst>
                  <a:outerShdw blurRad="38100" dist="19050" dir="2700000" algn="tl" rotWithShape="0">
                    <a:schemeClr val="dk1">
                      <a:alpha val="40000"/>
                    </a:schemeClr>
                  </a:outerShdw>
                </a:effectLst>
              </a:rPr>
              <a:t>BASE_URL/api/</a:t>
            </a:r>
            <a:r>
              <a:rPr lang="es-ES" sz="3200" dirty="0" err="1">
                <a:ln w="0"/>
                <a:effectLst>
                  <a:outerShdw blurRad="38100" dist="19050" dir="2700000" algn="tl" rotWithShape="0">
                    <a:schemeClr val="dk1">
                      <a:alpha val="40000"/>
                    </a:schemeClr>
                  </a:outerShdw>
                </a:effectLst>
              </a:rPr>
              <a:t>Client</a:t>
            </a:r>
            <a:r>
              <a:rPr lang="es-ES" sz="3200" dirty="0">
                <a:ln w="0"/>
                <a:effectLst>
                  <a:outerShdw blurRad="38100" dist="19050" dir="2700000" algn="tl" rotWithShape="0">
                    <a:schemeClr val="dk1">
                      <a:alpha val="40000"/>
                    </a:schemeClr>
                  </a:outerShdw>
                </a:effectLst>
              </a:rPr>
              <a:t>/</a:t>
            </a:r>
            <a:r>
              <a:rPr lang="es-ES" sz="3200" dirty="0" err="1">
                <a:ln w="0"/>
                <a:effectLst>
                  <a:outerShdw blurRad="38100" dist="19050" dir="2700000" algn="tl" rotWithShape="0">
                    <a:schemeClr val="dk1">
                      <a:alpha val="40000"/>
                    </a:schemeClr>
                  </a:outerShdw>
                </a:effectLst>
              </a:rPr>
              <a:t>save</a:t>
            </a:r>
            <a:endParaRPr lang="es-ES" sz="3200" b="0" cap="none" spc="0" dirty="0">
              <a:ln w="0"/>
              <a:solidFill>
                <a:schemeClr val="tx1"/>
              </a:solidFill>
              <a:effectLst>
                <a:outerShdw blurRad="38100" dist="19050" dir="2700000" algn="tl" rotWithShape="0">
                  <a:schemeClr val="dk1">
                    <a:alpha val="40000"/>
                  </a:schemeClr>
                </a:outerShdw>
              </a:effectLst>
            </a:endParaRPr>
          </a:p>
        </p:txBody>
      </p:sp>
      <p:pic>
        <p:nvPicPr>
          <p:cNvPr id="8" name="Imagen 7"/>
          <p:cNvPicPr>
            <a:picLocks noChangeAspect="1"/>
          </p:cNvPicPr>
          <p:nvPr/>
        </p:nvPicPr>
        <p:blipFill>
          <a:blip r:embed="rId3"/>
          <a:stretch>
            <a:fillRect/>
          </a:stretch>
        </p:blipFill>
        <p:spPr>
          <a:xfrm>
            <a:off x="517197" y="2176195"/>
            <a:ext cx="4529728" cy="2559579"/>
          </a:xfrm>
          <a:prstGeom prst="rect">
            <a:avLst/>
          </a:prstGeom>
        </p:spPr>
      </p:pic>
    </p:spTree>
    <p:extLst>
      <p:ext uri="{BB962C8B-B14F-4D97-AF65-F5344CB8AC3E}">
        <p14:creationId xmlns:p14="http://schemas.microsoft.com/office/powerpoint/2010/main" val="1242749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959601" y="143934"/>
            <a:ext cx="4716484" cy="584775"/>
          </a:xfrm>
          <a:prstGeom prst="rect">
            <a:avLst/>
          </a:prstGeom>
          <a:noFill/>
        </p:spPr>
        <p:txBody>
          <a:bodyPr wrap="none" lIns="91440" tIns="45720" rIns="91440" bIns="45720">
            <a:spAutoFit/>
          </a:bodyPr>
          <a:lstStyle/>
          <a:p>
            <a:pPr algn="ctr"/>
            <a:r>
              <a:rPr lang="es-ES" sz="3200" dirty="0">
                <a:ln w="0"/>
                <a:effectLst>
                  <a:outerShdw blurRad="38100" dist="19050" dir="2700000" algn="tl" rotWithShape="0">
                    <a:schemeClr val="dk1">
                      <a:alpha val="40000"/>
                    </a:schemeClr>
                  </a:outerShdw>
                </a:effectLst>
              </a:rPr>
              <a:t>BASE_URL/api/</a:t>
            </a:r>
            <a:r>
              <a:rPr lang="es-ES" sz="3200" dirty="0" err="1">
                <a:ln w="0"/>
                <a:effectLst>
                  <a:outerShdw blurRad="38100" dist="19050" dir="2700000" algn="tl" rotWithShape="0">
                    <a:schemeClr val="dk1">
                      <a:alpha val="40000"/>
                    </a:schemeClr>
                  </a:outerShdw>
                </a:effectLst>
              </a:rPr>
              <a:t>Message</a:t>
            </a:r>
            <a:r>
              <a:rPr lang="es-ES" sz="3200" dirty="0">
                <a:ln w="0"/>
                <a:effectLst>
                  <a:outerShdw blurRad="38100" dist="19050" dir="2700000" algn="tl" rotWithShape="0">
                    <a:schemeClr val="dk1">
                      <a:alpha val="40000"/>
                    </a:schemeClr>
                  </a:outerShdw>
                </a:effectLst>
              </a:rPr>
              <a:t>/</a:t>
            </a:r>
            <a:r>
              <a:rPr lang="es-ES" sz="3200" dirty="0" err="1">
                <a:ln w="0"/>
                <a:effectLst>
                  <a:outerShdw blurRad="38100" dist="19050" dir="2700000" algn="tl" rotWithShape="0">
                    <a:schemeClr val="dk1">
                      <a:alpha val="40000"/>
                    </a:schemeClr>
                  </a:outerShdw>
                </a:effectLst>
              </a:rPr>
              <a:t>all</a:t>
            </a:r>
            <a:endParaRPr lang="es-ES" sz="3200" b="0" cap="none" spc="0" dirty="0">
              <a:ln w="0"/>
              <a:solidFill>
                <a:schemeClr val="tx1"/>
              </a:solidFill>
              <a:effectLst>
                <a:outerShdw blurRad="38100" dist="19050" dir="2700000" algn="tl" rotWithShape="0">
                  <a:schemeClr val="dk1">
                    <a:alpha val="40000"/>
                  </a:schemeClr>
                </a:outerShdw>
              </a:effectLst>
            </a:endParaRPr>
          </a:p>
        </p:txBody>
      </p:sp>
      <p:pic>
        <p:nvPicPr>
          <p:cNvPr id="5" name="Imagen 4"/>
          <p:cNvPicPr>
            <a:picLocks noChangeAspect="1"/>
          </p:cNvPicPr>
          <p:nvPr/>
        </p:nvPicPr>
        <p:blipFill>
          <a:blip r:embed="rId2"/>
          <a:stretch>
            <a:fillRect/>
          </a:stretch>
        </p:blipFill>
        <p:spPr>
          <a:xfrm>
            <a:off x="7203558" y="993590"/>
            <a:ext cx="4228570" cy="5721006"/>
          </a:xfrm>
          <a:prstGeom prst="rect">
            <a:avLst/>
          </a:prstGeom>
        </p:spPr>
      </p:pic>
      <p:cxnSp>
        <p:nvCxnSpPr>
          <p:cNvPr id="6" name="Conector recto 5"/>
          <p:cNvCxnSpPr/>
          <p:nvPr/>
        </p:nvCxnSpPr>
        <p:spPr>
          <a:xfrm>
            <a:off x="5748866" y="728709"/>
            <a:ext cx="0" cy="569806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Rectángulo 6"/>
          <p:cNvSpPr/>
          <p:nvPr/>
        </p:nvSpPr>
        <p:spPr>
          <a:xfrm>
            <a:off x="567268" y="237067"/>
            <a:ext cx="4716484" cy="584775"/>
          </a:xfrm>
          <a:prstGeom prst="rect">
            <a:avLst/>
          </a:prstGeom>
          <a:noFill/>
        </p:spPr>
        <p:txBody>
          <a:bodyPr wrap="none" lIns="91440" tIns="45720" rIns="91440" bIns="45720">
            <a:spAutoFit/>
          </a:bodyPr>
          <a:lstStyle/>
          <a:p>
            <a:pPr algn="ctr"/>
            <a:r>
              <a:rPr lang="es-ES" sz="3200" dirty="0">
                <a:ln w="0"/>
                <a:effectLst>
                  <a:outerShdw blurRad="38100" dist="19050" dir="2700000" algn="tl" rotWithShape="0">
                    <a:schemeClr val="dk1">
                      <a:alpha val="40000"/>
                    </a:schemeClr>
                  </a:outerShdw>
                </a:effectLst>
              </a:rPr>
              <a:t>BASE_URL/api/</a:t>
            </a:r>
            <a:r>
              <a:rPr lang="es-ES" sz="3200" dirty="0" err="1">
                <a:ln w="0"/>
                <a:effectLst>
                  <a:outerShdw blurRad="38100" dist="19050" dir="2700000" algn="tl" rotWithShape="0">
                    <a:schemeClr val="dk1">
                      <a:alpha val="40000"/>
                    </a:schemeClr>
                  </a:outerShdw>
                </a:effectLst>
              </a:rPr>
              <a:t>Message</a:t>
            </a:r>
            <a:r>
              <a:rPr lang="es-ES" sz="3200" dirty="0">
                <a:ln w="0"/>
                <a:effectLst>
                  <a:outerShdw blurRad="38100" dist="19050" dir="2700000" algn="tl" rotWithShape="0">
                    <a:schemeClr val="dk1">
                      <a:alpha val="40000"/>
                    </a:schemeClr>
                  </a:outerShdw>
                </a:effectLst>
              </a:rPr>
              <a:t>/</a:t>
            </a:r>
            <a:r>
              <a:rPr lang="es-ES" sz="3200" dirty="0" err="1">
                <a:ln w="0"/>
                <a:effectLst>
                  <a:outerShdw blurRad="38100" dist="19050" dir="2700000" algn="tl" rotWithShape="0">
                    <a:schemeClr val="dk1">
                      <a:alpha val="40000"/>
                    </a:schemeClr>
                  </a:outerShdw>
                </a:effectLst>
              </a:rPr>
              <a:t>all</a:t>
            </a:r>
            <a:endParaRPr lang="es-ES" sz="3200" b="0" cap="none" spc="0" dirty="0">
              <a:ln w="0"/>
              <a:solidFill>
                <a:schemeClr val="tx1"/>
              </a:solidFill>
              <a:effectLst>
                <a:outerShdw blurRad="38100" dist="19050" dir="2700000" algn="tl" rotWithShape="0">
                  <a:schemeClr val="dk1">
                    <a:alpha val="40000"/>
                  </a:schemeClr>
                </a:outerShdw>
              </a:effectLst>
            </a:endParaRPr>
          </a:p>
        </p:txBody>
      </p:sp>
      <p:pic>
        <p:nvPicPr>
          <p:cNvPr id="8" name="Imagen 7"/>
          <p:cNvPicPr>
            <a:picLocks noChangeAspect="1"/>
          </p:cNvPicPr>
          <p:nvPr/>
        </p:nvPicPr>
        <p:blipFill>
          <a:blip r:embed="rId3"/>
          <a:stretch>
            <a:fillRect/>
          </a:stretch>
        </p:blipFill>
        <p:spPr>
          <a:xfrm>
            <a:off x="567268" y="1738888"/>
            <a:ext cx="4546974" cy="3070179"/>
          </a:xfrm>
          <a:prstGeom prst="rect">
            <a:avLst/>
          </a:prstGeom>
        </p:spPr>
      </p:pic>
    </p:spTree>
    <p:extLst>
      <p:ext uri="{BB962C8B-B14F-4D97-AF65-F5344CB8AC3E}">
        <p14:creationId xmlns:p14="http://schemas.microsoft.com/office/powerpoint/2010/main" val="3881037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623991" y="97135"/>
            <a:ext cx="5217967" cy="584775"/>
          </a:xfrm>
          <a:prstGeom prst="rect">
            <a:avLst/>
          </a:prstGeom>
          <a:noFill/>
        </p:spPr>
        <p:txBody>
          <a:bodyPr wrap="none" lIns="91440" tIns="45720" rIns="91440" bIns="45720">
            <a:spAutoFit/>
          </a:bodyPr>
          <a:lstStyle/>
          <a:p>
            <a:pPr algn="ctr"/>
            <a:r>
              <a:rPr lang="es-ES" sz="3200" dirty="0">
                <a:ln w="0"/>
                <a:effectLst>
                  <a:outerShdw blurRad="38100" dist="19050" dir="2700000" algn="tl" rotWithShape="0">
                    <a:schemeClr val="dk1">
                      <a:alpha val="40000"/>
                    </a:schemeClr>
                  </a:outerShdw>
                </a:effectLst>
              </a:rPr>
              <a:t>BASE_URL/api/</a:t>
            </a:r>
            <a:r>
              <a:rPr lang="es-ES" sz="3200" dirty="0" err="1">
                <a:ln w="0"/>
                <a:effectLst>
                  <a:outerShdw blurRad="38100" dist="19050" dir="2700000" algn="tl" rotWithShape="0">
                    <a:schemeClr val="dk1">
                      <a:alpha val="40000"/>
                    </a:schemeClr>
                  </a:outerShdw>
                </a:effectLst>
              </a:rPr>
              <a:t>Reservation</a:t>
            </a:r>
            <a:r>
              <a:rPr lang="es-ES" sz="3200" dirty="0">
                <a:ln w="0"/>
                <a:effectLst>
                  <a:outerShdw blurRad="38100" dist="19050" dir="2700000" algn="tl" rotWithShape="0">
                    <a:schemeClr val="dk1">
                      <a:alpha val="40000"/>
                    </a:schemeClr>
                  </a:outerShdw>
                </a:effectLst>
              </a:rPr>
              <a:t>/</a:t>
            </a:r>
            <a:r>
              <a:rPr lang="es-ES" sz="3200" dirty="0" err="1">
                <a:ln w="0"/>
                <a:effectLst>
                  <a:outerShdw blurRad="38100" dist="19050" dir="2700000" algn="tl" rotWithShape="0">
                    <a:schemeClr val="dk1">
                      <a:alpha val="40000"/>
                    </a:schemeClr>
                  </a:outerShdw>
                </a:effectLst>
              </a:rPr>
              <a:t>all</a:t>
            </a:r>
            <a:endParaRPr lang="es-ES" sz="3200" b="0" cap="none" spc="0" dirty="0">
              <a:ln w="0"/>
              <a:solidFill>
                <a:schemeClr val="tx1"/>
              </a:solidFill>
              <a:effectLst>
                <a:outerShdw blurRad="38100" dist="19050" dir="2700000" algn="tl" rotWithShape="0">
                  <a:schemeClr val="dk1">
                    <a:alpha val="40000"/>
                  </a:schemeClr>
                </a:outerShdw>
              </a:effectLst>
            </a:endParaRPr>
          </a:p>
        </p:txBody>
      </p:sp>
      <p:pic>
        <p:nvPicPr>
          <p:cNvPr id="2" name="Imagen 1"/>
          <p:cNvPicPr>
            <a:picLocks noChangeAspect="1"/>
          </p:cNvPicPr>
          <p:nvPr/>
        </p:nvPicPr>
        <p:blipFill>
          <a:blip r:embed="rId2"/>
          <a:stretch>
            <a:fillRect/>
          </a:stretch>
        </p:blipFill>
        <p:spPr>
          <a:xfrm>
            <a:off x="7103534" y="808798"/>
            <a:ext cx="4008510" cy="5686839"/>
          </a:xfrm>
          <a:prstGeom prst="rect">
            <a:avLst/>
          </a:prstGeom>
        </p:spPr>
      </p:pic>
      <p:sp>
        <p:nvSpPr>
          <p:cNvPr id="5" name="Rectángulo 4"/>
          <p:cNvSpPr/>
          <p:nvPr/>
        </p:nvSpPr>
        <p:spPr>
          <a:xfrm>
            <a:off x="333257" y="97135"/>
            <a:ext cx="5217967" cy="584775"/>
          </a:xfrm>
          <a:prstGeom prst="rect">
            <a:avLst/>
          </a:prstGeom>
          <a:noFill/>
        </p:spPr>
        <p:txBody>
          <a:bodyPr wrap="none" lIns="91440" tIns="45720" rIns="91440" bIns="45720">
            <a:spAutoFit/>
          </a:bodyPr>
          <a:lstStyle/>
          <a:p>
            <a:pPr algn="ctr"/>
            <a:r>
              <a:rPr lang="es-ES" sz="3200" dirty="0">
                <a:ln w="0"/>
                <a:effectLst>
                  <a:outerShdw blurRad="38100" dist="19050" dir="2700000" algn="tl" rotWithShape="0">
                    <a:schemeClr val="dk1">
                      <a:alpha val="40000"/>
                    </a:schemeClr>
                  </a:outerShdw>
                </a:effectLst>
              </a:rPr>
              <a:t>BASE_URL/api/</a:t>
            </a:r>
            <a:r>
              <a:rPr lang="es-ES" sz="3200" dirty="0" err="1">
                <a:ln w="0"/>
                <a:effectLst>
                  <a:outerShdw blurRad="38100" dist="19050" dir="2700000" algn="tl" rotWithShape="0">
                    <a:schemeClr val="dk1">
                      <a:alpha val="40000"/>
                    </a:schemeClr>
                  </a:outerShdw>
                </a:effectLst>
              </a:rPr>
              <a:t>Reservation</a:t>
            </a:r>
            <a:r>
              <a:rPr lang="es-ES" sz="3200" dirty="0">
                <a:ln w="0"/>
                <a:effectLst>
                  <a:outerShdw blurRad="38100" dist="19050" dir="2700000" algn="tl" rotWithShape="0">
                    <a:schemeClr val="dk1">
                      <a:alpha val="40000"/>
                    </a:schemeClr>
                  </a:outerShdw>
                </a:effectLst>
              </a:rPr>
              <a:t>/</a:t>
            </a:r>
            <a:r>
              <a:rPr lang="es-ES" sz="3200" dirty="0" err="1">
                <a:ln w="0"/>
                <a:effectLst>
                  <a:outerShdw blurRad="38100" dist="19050" dir="2700000" algn="tl" rotWithShape="0">
                    <a:schemeClr val="dk1">
                      <a:alpha val="40000"/>
                    </a:schemeClr>
                  </a:outerShdw>
                </a:effectLst>
              </a:rPr>
              <a:t>all</a:t>
            </a:r>
            <a:endParaRPr lang="es-ES" sz="3200" b="0" cap="none" spc="0" dirty="0">
              <a:ln w="0"/>
              <a:solidFill>
                <a:schemeClr val="tx1"/>
              </a:solidFill>
              <a:effectLst>
                <a:outerShdw blurRad="38100" dist="19050" dir="2700000" algn="tl" rotWithShape="0">
                  <a:schemeClr val="dk1">
                    <a:alpha val="40000"/>
                  </a:schemeClr>
                </a:outerShdw>
              </a:effectLst>
            </a:endParaRPr>
          </a:p>
        </p:txBody>
      </p:sp>
      <p:cxnSp>
        <p:nvCxnSpPr>
          <p:cNvPr id="6" name="Conector recto 5"/>
          <p:cNvCxnSpPr/>
          <p:nvPr/>
        </p:nvCxnSpPr>
        <p:spPr>
          <a:xfrm>
            <a:off x="5943599" y="449309"/>
            <a:ext cx="0" cy="5698067"/>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p:nvPicPr>
        <p:blipFill>
          <a:blip r:embed="rId3"/>
          <a:stretch>
            <a:fillRect/>
          </a:stretch>
        </p:blipFill>
        <p:spPr>
          <a:xfrm>
            <a:off x="844138" y="1415561"/>
            <a:ext cx="4419070" cy="3061626"/>
          </a:xfrm>
          <a:prstGeom prst="rect">
            <a:avLst/>
          </a:prstGeom>
        </p:spPr>
      </p:pic>
    </p:spTree>
    <p:extLst>
      <p:ext uri="{BB962C8B-B14F-4D97-AF65-F5344CB8AC3E}">
        <p14:creationId xmlns:p14="http://schemas.microsoft.com/office/powerpoint/2010/main" val="320437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862262" y="1233487"/>
            <a:ext cx="6467475" cy="4391025"/>
          </a:xfrm>
          <a:prstGeom prst="rect">
            <a:avLst/>
          </a:prstGeom>
        </p:spPr>
      </p:pic>
    </p:spTree>
    <p:extLst>
      <p:ext uri="{BB962C8B-B14F-4D97-AF65-F5344CB8AC3E}">
        <p14:creationId xmlns:p14="http://schemas.microsoft.com/office/powerpoint/2010/main" val="2835398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96414" y="486697"/>
            <a:ext cx="7359445" cy="1477328"/>
          </a:xfrm>
          <a:prstGeom prst="rect">
            <a:avLst/>
          </a:prstGeom>
        </p:spPr>
        <p:txBody>
          <a:bodyPr wrap="square">
            <a:spAutoFit/>
          </a:bodyPr>
          <a:lstStyle/>
          <a:p>
            <a:r>
              <a:rPr lang="en-US" dirty="0" err="1"/>
              <a:t>git</a:t>
            </a:r>
            <a:r>
              <a:rPr lang="en-US" dirty="0"/>
              <a:t> </a:t>
            </a:r>
            <a:r>
              <a:rPr lang="en-US" dirty="0" err="1"/>
              <a:t>init</a:t>
            </a:r>
            <a:endParaRPr lang="en-US" dirty="0"/>
          </a:p>
          <a:p>
            <a:r>
              <a:rPr lang="en-US" dirty="0" err="1"/>
              <a:t>git</a:t>
            </a:r>
            <a:r>
              <a:rPr lang="en-US" dirty="0"/>
              <a:t> add .</a:t>
            </a:r>
          </a:p>
          <a:p>
            <a:r>
              <a:rPr lang="en-US" dirty="0" err="1"/>
              <a:t>git</a:t>
            </a:r>
            <a:r>
              <a:rPr lang="en-US" dirty="0"/>
              <a:t> commit -m "first commit"</a:t>
            </a:r>
          </a:p>
          <a:p>
            <a:r>
              <a:rPr lang="en-US" dirty="0" err="1"/>
              <a:t>git</a:t>
            </a:r>
            <a:r>
              <a:rPr lang="en-US" dirty="0"/>
              <a:t> remote add origin https://github.com/JhonnyCamilo/tutoria.git</a:t>
            </a:r>
          </a:p>
          <a:p>
            <a:r>
              <a:rPr lang="en-US" dirty="0" err="1"/>
              <a:t>git</a:t>
            </a:r>
            <a:r>
              <a:rPr lang="en-US" dirty="0"/>
              <a:t> push -u origin master</a:t>
            </a:r>
          </a:p>
        </p:txBody>
      </p:sp>
    </p:spTree>
    <p:extLst>
      <p:ext uri="{BB962C8B-B14F-4D97-AF65-F5344CB8AC3E}">
        <p14:creationId xmlns:p14="http://schemas.microsoft.com/office/powerpoint/2010/main" val="1980115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48000" y="612845"/>
            <a:ext cx="6096000" cy="5632311"/>
          </a:xfrm>
          <a:prstGeom prst="rect">
            <a:avLst/>
          </a:prstGeom>
        </p:spPr>
        <p:txBody>
          <a:bodyPr>
            <a:spAutoFit/>
          </a:bodyPr>
          <a:lstStyle/>
          <a:p>
            <a:r>
              <a:rPr lang="en-US" dirty="0" err="1"/>
              <a:t>sudo</a:t>
            </a:r>
            <a:r>
              <a:rPr lang="en-US" dirty="0"/>
              <a:t> yum install </a:t>
            </a:r>
            <a:r>
              <a:rPr lang="en-US" dirty="0" err="1"/>
              <a:t>git</a:t>
            </a:r>
            <a:endParaRPr lang="en-US" dirty="0"/>
          </a:p>
          <a:p>
            <a:r>
              <a:rPr lang="en-US" dirty="0" err="1"/>
              <a:t>sudo</a:t>
            </a:r>
            <a:r>
              <a:rPr lang="en-US" dirty="0"/>
              <a:t> yum install java-11-openjdk-devel</a:t>
            </a:r>
          </a:p>
          <a:p>
            <a:endParaRPr lang="en-US" dirty="0"/>
          </a:p>
          <a:p>
            <a:r>
              <a:rPr lang="en-US" dirty="0" err="1"/>
              <a:t>sudo</a:t>
            </a:r>
            <a:r>
              <a:rPr lang="en-US" dirty="0"/>
              <a:t> yum-</a:t>
            </a:r>
            <a:r>
              <a:rPr lang="en-US" dirty="0" err="1"/>
              <a:t>config</a:t>
            </a:r>
            <a:r>
              <a:rPr lang="en-US" dirty="0"/>
              <a:t>-manager --add-repo http://repos.fedorapeople.org/repos/dchen/apache-maven/epel-apache-maven.repo</a:t>
            </a:r>
          </a:p>
          <a:p>
            <a:r>
              <a:rPr lang="en-US" dirty="0" err="1"/>
              <a:t>sudo</a:t>
            </a:r>
            <a:r>
              <a:rPr lang="en-US" dirty="0"/>
              <a:t> yum-</a:t>
            </a:r>
            <a:r>
              <a:rPr lang="en-US" dirty="0" err="1"/>
              <a:t>config</a:t>
            </a:r>
            <a:r>
              <a:rPr lang="en-US" dirty="0"/>
              <a:t>-manager --enable </a:t>
            </a:r>
            <a:r>
              <a:rPr lang="en-US" dirty="0" err="1"/>
              <a:t>epel</a:t>
            </a:r>
            <a:r>
              <a:rPr lang="en-US" dirty="0"/>
              <a:t>-apache-maven</a:t>
            </a:r>
          </a:p>
          <a:p>
            <a:r>
              <a:rPr lang="en-US" dirty="0" err="1"/>
              <a:t>sudo</a:t>
            </a:r>
            <a:r>
              <a:rPr lang="en-US" dirty="0"/>
              <a:t> yum install -y apache-maven</a:t>
            </a:r>
          </a:p>
          <a:p>
            <a:r>
              <a:rPr lang="en-US" dirty="0" err="1"/>
              <a:t>sudo</a:t>
            </a:r>
            <a:r>
              <a:rPr lang="en-US" dirty="0"/>
              <a:t> alternatives --</a:t>
            </a:r>
            <a:r>
              <a:rPr lang="en-US" dirty="0" err="1"/>
              <a:t>config</a:t>
            </a:r>
            <a:r>
              <a:rPr lang="en-US" dirty="0"/>
              <a:t> java</a:t>
            </a:r>
          </a:p>
          <a:p>
            <a:r>
              <a:rPr lang="en-US" dirty="0" err="1"/>
              <a:t>sudo</a:t>
            </a:r>
            <a:r>
              <a:rPr lang="en-US" dirty="0"/>
              <a:t> alternatives --</a:t>
            </a:r>
            <a:r>
              <a:rPr lang="en-US" dirty="0" err="1"/>
              <a:t>config</a:t>
            </a:r>
            <a:r>
              <a:rPr lang="en-US" dirty="0"/>
              <a:t> </a:t>
            </a:r>
            <a:r>
              <a:rPr lang="en-US" dirty="0" err="1"/>
              <a:t>javac</a:t>
            </a:r>
            <a:endParaRPr lang="en-US" dirty="0"/>
          </a:p>
          <a:p>
            <a:endParaRPr lang="en-US" dirty="0"/>
          </a:p>
          <a:p>
            <a:r>
              <a:rPr lang="en-US" dirty="0" err="1"/>
              <a:t>git</a:t>
            </a:r>
            <a:r>
              <a:rPr lang="en-US" dirty="0"/>
              <a:t> clone https://github.com/JhonnyCamilo/cd.git</a:t>
            </a:r>
          </a:p>
          <a:p>
            <a:endParaRPr lang="en-US" dirty="0"/>
          </a:p>
          <a:p>
            <a:r>
              <a:rPr lang="en-US" dirty="0" err="1"/>
              <a:t>entrar</a:t>
            </a:r>
            <a:r>
              <a:rPr lang="en-US" dirty="0"/>
              <a:t> </a:t>
            </a:r>
            <a:r>
              <a:rPr lang="en-US" dirty="0" err="1"/>
              <a:t>carpeta</a:t>
            </a:r>
            <a:endParaRPr lang="en-US" dirty="0"/>
          </a:p>
          <a:p>
            <a:r>
              <a:rPr lang="en-US" dirty="0" err="1"/>
              <a:t>mvn</a:t>
            </a:r>
            <a:r>
              <a:rPr lang="en-US" dirty="0"/>
              <a:t> clean package -</a:t>
            </a:r>
            <a:r>
              <a:rPr lang="en-US" dirty="0" err="1"/>
              <a:t>DskipTests</a:t>
            </a:r>
            <a:endParaRPr lang="en-US" dirty="0"/>
          </a:p>
          <a:p>
            <a:r>
              <a:rPr lang="en-US" dirty="0" err="1"/>
              <a:t>entrar</a:t>
            </a:r>
            <a:r>
              <a:rPr lang="en-US" dirty="0"/>
              <a:t> </a:t>
            </a:r>
            <a:r>
              <a:rPr lang="en-US" dirty="0" err="1"/>
              <a:t>en</a:t>
            </a:r>
            <a:r>
              <a:rPr lang="en-US" dirty="0"/>
              <a:t> target</a:t>
            </a:r>
          </a:p>
          <a:p>
            <a:r>
              <a:rPr lang="en-US" dirty="0" err="1"/>
              <a:t>sudo</a:t>
            </a:r>
            <a:r>
              <a:rPr lang="en-US" dirty="0"/>
              <a:t> firewall-</a:t>
            </a:r>
            <a:r>
              <a:rPr lang="en-US" dirty="0" err="1"/>
              <a:t>cmd</a:t>
            </a:r>
            <a:r>
              <a:rPr lang="en-US" dirty="0"/>
              <a:t> --zone=public --add-port=8080/</a:t>
            </a:r>
            <a:r>
              <a:rPr lang="en-US" dirty="0" err="1"/>
              <a:t>tcp</a:t>
            </a:r>
            <a:r>
              <a:rPr lang="en-US" dirty="0"/>
              <a:t> --permanent</a:t>
            </a:r>
          </a:p>
          <a:p>
            <a:r>
              <a:rPr lang="en-US" dirty="0" err="1"/>
              <a:t>sudo</a:t>
            </a:r>
            <a:r>
              <a:rPr lang="en-US" dirty="0"/>
              <a:t> firewall-</a:t>
            </a:r>
            <a:r>
              <a:rPr lang="en-US" dirty="0" err="1"/>
              <a:t>cmd</a:t>
            </a:r>
            <a:r>
              <a:rPr lang="en-US" dirty="0"/>
              <a:t> --reload</a:t>
            </a:r>
          </a:p>
          <a:p>
            <a:r>
              <a:rPr lang="en-US" dirty="0"/>
              <a:t>java -jar jhonny-0.0.1-SNAPSHOT.jar</a:t>
            </a:r>
          </a:p>
        </p:txBody>
      </p:sp>
    </p:spTree>
    <p:extLst>
      <p:ext uri="{BB962C8B-B14F-4D97-AF65-F5344CB8AC3E}">
        <p14:creationId xmlns:p14="http://schemas.microsoft.com/office/powerpoint/2010/main" val="2496715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048000" y="1443841"/>
            <a:ext cx="6096000" cy="3970318"/>
          </a:xfrm>
          <a:prstGeom prst="rect">
            <a:avLst/>
          </a:prstGeom>
        </p:spPr>
        <p:txBody>
          <a:bodyPr>
            <a:spAutoFit/>
          </a:bodyPr>
          <a:lstStyle/>
          <a:p>
            <a:r>
              <a:rPr lang="en-US" dirty="0" err="1"/>
              <a:t>instalacion</a:t>
            </a:r>
            <a:r>
              <a:rPr lang="en-US" dirty="0"/>
              <a:t> de apache:</a:t>
            </a:r>
          </a:p>
          <a:p>
            <a:r>
              <a:rPr lang="en-US" dirty="0" err="1"/>
              <a:t>sudo</a:t>
            </a:r>
            <a:r>
              <a:rPr lang="en-US" dirty="0"/>
              <a:t> yum install -y </a:t>
            </a:r>
            <a:r>
              <a:rPr lang="en-US" dirty="0" err="1"/>
              <a:t>httpd</a:t>
            </a:r>
            <a:r>
              <a:rPr lang="en-US" dirty="0"/>
              <a:t>  </a:t>
            </a:r>
          </a:p>
          <a:p>
            <a:r>
              <a:rPr lang="en-US" dirty="0" err="1"/>
              <a:t>sudo</a:t>
            </a:r>
            <a:r>
              <a:rPr lang="en-US" dirty="0"/>
              <a:t> </a:t>
            </a:r>
            <a:r>
              <a:rPr lang="en-US" dirty="0" err="1"/>
              <a:t>systemctl</a:t>
            </a:r>
            <a:r>
              <a:rPr lang="en-US" dirty="0"/>
              <a:t> enable </a:t>
            </a:r>
            <a:r>
              <a:rPr lang="en-US" dirty="0" err="1"/>
              <a:t>httpd</a:t>
            </a:r>
            <a:endParaRPr lang="en-US" dirty="0"/>
          </a:p>
          <a:p>
            <a:r>
              <a:rPr lang="en-US" dirty="0" err="1"/>
              <a:t>sudo</a:t>
            </a:r>
            <a:r>
              <a:rPr lang="en-US" dirty="0"/>
              <a:t> </a:t>
            </a:r>
            <a:r>
              <a:rPr lang="en-US" dirty="0" err="1"/>
              <a:t>systemctl</a:t>
            </a:r>
            <a:r>
              <a:rPr lang="en-US" dirty="0"/>
              <a:t> restart </a:t>
            </a:r>
            <a:r>
              <a:rPr lang="en-US" dirty="0" err="1"/>
              <a:t>httpd</a:t>
            </a:r>
            <a:endParaRPr lang="en-US" dirty="0"/>
          </a:p>
          <a:p>
            <a:r>
              <a:rPr lang="en-US" dirty="0" err="1"/>
              <a:t>sudo</a:t>
            </a:r>
            <a:r>
              <a:rPr lang="en-US" dirty="0"/>
              <a:t> firewall-</a:t>
            </a:r>
            <a:r>
              <a:rPr lang="en-US" dirty="0" err="1"/>
              <a:t>cmd</a:t>
            </a:r>
            <a:r>
              <a:rPr lang="en-US" dirty="0"/>
              <a:t> --add-service=http --permanent</a:t>
            </a:r>
          </a:p>
          <a:p>
            <a:r>
              <a:rPr lang="en-US" dirty="0" err="1"/>
              <a:t>sudo</a:t>
            </a:r>
            <a:r>
              <a:rPr lang="en-US" dirty="0"/>
              <a:t> firewall-</a:t>
            </a:r>
            <a:r>
              <a:rPr lang="en-US" dirty="0" err="1"/>
              <a:t>cmd</a:t>
            </a:r>
            <a:r>
              <a:rPr lang="en-US" dirty="0"/>
              <a:t> --reload</a:t>
            </a:r>
          </a:p>
          <a:p>
            <a:endParaRPr lang="en-US" dirty="0"/>
          </a:p>
          <a:p>
            <a:r>
              <a:rPr lang="en-US" dirty="0" err="1"/>
              <a:t>git</a:t>
            </a:r>
            <a:r>
              <a:rPr lang="en-US" dirty="0"/>
              <a:t> bash:</a:t>
            </a:r>
          </a:p>
          <a:p>
            <a:r>
              <a:rPr lang="en-US" dirty="0" err="1"/>
              <a:t>sudo</a:t>
            </a:r>
            <a:r>
              <a:rPr lang="en-US" dirty="0"/>
              <a:t> yum install </a:t>
            </a:r>
            <a:r>
              <a:rPr lang="en-US" dirty="0" err="1"/>
              <a:t>git</a:t>
            </a:r>
            <a:endParaRPr lang="en-US" dirty="0"/>
          </a:p>
          <a:p>
            <a:r>
              <a:rPr lang="en-US" dirty="0"/>
              <a:t>cd /</a:t>
            </a:r>
            <a:r>
              <a:rPr lang="en-US" dirty="0" err="1"/>
              <a:t>var</a:t>
            </a:r>
            <a:r>
              <a:rPr lang="en-US" dirty="0"/>
              <a:t>/www/html</a:t>
            </a:r>
          </a:p>
          <a:p>
            <a:endParaRPr lang="en-US" dirty="0"/>
          </a:p>
          <a:p>
            <a:r>
              <a:rPr lang="en-US" dirty="0" err="1" smtClean="0"/>
              <a:t>Permisos</a:t>
            </a:r>
            <a:r>
              <a:rPr lang="en-US" dirty="0" smtClean="0"/>
              <a:t> </a:t>
            </a:r>
            <a:r>
              <a:rPr lang="en-US" dirty="0" err="1" smtClean="0"/>
              <a:t>carpeta</a:t>
            </a:r>
            <a:r>
              <a:rPr lang="en-US" dirty="0" smtClean="0"/>
              <a:t> www:</a:t>
            </a:r>
            <a:endParaRPr lang="en-US" dirty="0"/>
          </a:p>
          <a:p>
            <a:endParaRPr lang="en-US" dirty="0"/>
          </a:p>
          <a:p>
            <a:r>
              <a:rPr lang="en-US" dirty="0" err="1"/>
              <a:t>sudo</a:t>
            </a:r>
            <a:r>
              <a:rPr lang="en-US" dirty="0"/>
              <a:t> </a:t>
            </a:r>
            <a:r>
              <a:rPr lang="en-US" dirty="0" err="1"/>
              <a:t>chmod</a:t>
            </a:r>
            <a:r>
              <a:rPr lang="en-US" dirty="0"/>
              <a:t> 777 html</a:t>
            </a:r>
          </a:p>
        </p:txBody>
      </p:sp>
    </p:spTree>
    <p:extLst>
      <p:ext uri="{BB962C8B-B14F-4D97-AF65-F5344CB8AC3E}">
        <p14:creationId xmlns:p14="http://schemas.microsoft.com/office/powerpoint/2010/main" val="4235272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6587060" y="43935"/>
            <a:ext cx="2624667" cy="2116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t>Front End</a:t>
            </a:r>
          </a:p>
          <a:p>
            <a:pPr algn="ctr"/>
            <a:r>
              <a:rPr lang="es-MX" b="1" dirty="0" smtClean="0"/>
              <a:t>HTML JavaScript</a:t>
            </a:r>
            <a:endParaRPr lang="en-US" b="1" dirty="0"/>
          </a:p>
        </p:txBody>
      </p:sp>
      <p:sp>
        <p:nvSpPr>
          <p:cNvPr id="6" name="Rectángulo 5"/>
          <p:cNvSpPr/>
          <p:nvPr/>
        </p:nvSpPr>
        <p:spPr>
          <a:xfrm>
            <a:off x="6587060" y="2296068"/>
            <a:ext cx="2624667" cy="2116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t>Back End</a:t>
            </a:r>
          </a:p>
          <a:p>
            <a:pPr algn="ctr"/>
            <a:r>
              <a:rPr lang="es-MX" b="1" dirty="0" smtClean="0"/>
              <a:t>Java Sprint JPA</a:t>
            </a:r>
            <a:endParaRPr lang="en-US" b="1" dirty="0"/>
          </a:p>
        </p:txBody>
      </p:sp>
      <p:sp>
        <p:nvSpPr>
          <p:cNvPr id="7" name="Rectángulo 6"/>
          <p:cNvSpPr/>
          <p:nvPr/>
        </p:nvSpPr>
        <p:spPr>
          <a:xfrm>
            <a:off x="6587062" y="4548201"/>
            <a:ext cx="2624667" cy="2116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t>Base de datos</a:t>
            </a:r>
          </a:p>
          <a:p>
            <a:pPr algn="ctr"/>
            <a:r>
              <a:rPr lang="es-MX" b="1" dirty="0" smtClean="0"/>
              <a:t> </a:t>
            </a:r>
            <a:r>
              <a:rPr lang="es-MX" b="1" dirty="0" err="1" smtClean="0"/>
              <a:t>MySQL</a:t>
            </a:r>
            <a:r>
              <a:rPr lang="es-MX" b="1" dirty="0" smtClean="0"/>
              <a:t> o H2</a:t>
            </a:r>
            <a:endParaRPr lang="es-MX" b="1" dirty="0" smtClean="0"/>
          </a:p>
        </p:txBody>
      </p:sp>
      <p:sp>
        <p:nvSpPr>
          <p:cNvPr id="8" name="Rectángulo 7"/>
          <p:cNvSpPr/>
          <p:nvPr/>
        </p:nvSpPr>
        <p:spPr>
          <a:xfrm>
            <a:off x="660400" y="2296068"/>
            <a:ext cx="3268133" cy="2116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solidFill>
                  <a:schemeClr val="bg1"/>
                </a:solidFill>
              </a:rPr>
              <a:t>Oracle MAQUINA VIRTUAL</a:t>
            </a:r>
          </a:p>
        </p:txBody>
      </p:sp>
      <p:sp>
        <p:nvSpPr>
          <p:cNvPr id="2" name="Flecha derecha 1"/>
          <p:cNvSpPr/>
          <p:nvPr/>
        </p:nvSpPr>
        <p:spPr>
          <a:xfrm rot="8761239">
            <a:off x="4474630" y="1309834"/>
            <a:ext cx="1845733" cy="635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echa derecha 8"/>
          <p:cNvSpPr/>
          <p:nvPr/>
        </p:nvSpPr>
        <p:spPr>
          <a:xfrm rot="10800000">
            <a:off x="4494490" y="3121702"/>
            <a:ext cx="1845733" cy="635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echa derecha 9"/>
          <p:cNvSpPr/>
          <p:nvPr/>
        </p:nvSpPr>
        <p:spPr>
          <a:xfrm rot="13179812">
            <a:off x="4513438" y="4709595"/>
            <a:ext cx="1835378" cy="635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ángulo 10"/>
          <p:cNvSpPr/>
          <p:nvPr/>
        </p:nvSpPr>
        <p:spPr>
          <a:xfrm>
            <a:off x="9610964" y="2837935"/>
            <a:ext cx="2287486" cy="369332"/>
          </a:xfrm>
          <a:prstGeom prst="rect">
            <a:avLst/>
          </a:prstGeom>
        </p:spPr>
        <p:txBody>
          <a:bodyPr wrap="none">
            <a:spAutoFit/>
          </a:bodyPr>
          <a:lstStyle/>
          <a:p>
            <a:r>
              <a:rPr lang="en-US" dirty="0" smtClean="0"/>
              <a:t>https://start.spring.io/</a:t>
            </a:r>
            <a:endParaRPr lang="en-US" dirty="0"/>
          </a:p>
        </p:txBody>
      </p:sp>
    </p:spTree>
    <p:extLst>
      <p:ext uri="{BB962C8B-B14F-4D97-AF65-F5344CB8AC3E}">
        <p14:creationId xmlns:p14="http://schemas.microsoft.com/office/powerpoint/2010/main" val="154751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8843565" y="549277"/>
            <a:ext cx="2624667" cy="2116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smtClean="0"/>
              <a:t>Base de datos</a:t>
            </a:r>
          </a:p>
          <a:p>
            <a:pPr algn="ctr"/>
            <a:r>
              <a:rPr lang="es-MX" b="1" dirty="0" smtClean="0"/>
              <a:t> </a:t>
            </a:r>
            <a:r>
              <a:rPr lang="es-MX" b="1" dirty="0" err="1" smtClean="0"/>
              <a:t>MySQL</a:t>
            </a:r>
            <a:r>
              <a:rPr lang="es-MX" b="1" dirty="0" smtClean="0"/>
              <a:t> o H2</a:t>
            </a:r>
            <a:endParaRPr lang="es-MX" b="1" dirty="0" smtClean="0"/>
          </a:p>
        </p:txBody>
      </p:sp>
      <p:sp>
        <p:nvSpPr>
          <p:cNvPr id="3" name="Rectángulo 2"/>
          <p:cNvSpPr/>
          <p:nvPr/>
        </p:nvSpPr>
        <p:spPr>
          <a:xfrm>
            <a:off x="1803395" y="549277"/>
            <a:ext cx="6096000" cy="2308324"/>
          </a:xfrm>
          <a:prstGeom prst="rect">
            <a:avLst/>
          </a:prstGeom>
        </p:spPr>
        <p:txBody>
          <a:bodyPr>
            <a:spAutoFit/>
          </a:bodyPr>
          <a:lstStyle/>
          <a:p>
            <a:r>
              <a:rPr lang="es-MX" b="1" dirty="0">
                <a:solidFill>
                  <a:srgbClr val="202122"/>
                </a:solidFill>
                <a:latin typeface="Arial" panose="020B0604020202020204" pitchFamily="34" charset="0"/>
              </a:rPr>
              <a:t>H2</a:t>
            </a:r>
            <a:r>
              <a:rPr lang="es-MX" dirty="0">
                <a:solidFill>
                  <a:srgbClr val="202122"/>
                </a:solidFill>
                <a:latin typeface="Arial" panose="020B0604020202020204" pitchFamily="34" charset="0"/>
              </a:rPr>
              <a:t> es un </a:t>
            </a:r>
            <a:r>
              <a:rPr lang="es-MX" dirty="0">
                <a:solidFill>
                  <a:srgbClr val="0645AD"/>
                </a:solidFill>
                <a:latin typeface="Arial" panose="020B0604020202020204" pitchFamily="34" charset="0"/>
                <a:hlinkClick r:id="rId2" tooltip="Sistema administrador de bases de datos relacionales"/>
              </a:rPr>
              <a:t>sistema administrador de bases de datos relacionales</a:t>
            </a:r>
            <a:r>
              <a:rPr lang="es-MX" dirty="0">
                <a:solidFill>
                  <a:srgbClr val="202122"/>
                </a:solidFill>
                <a:latin typeface="Arial" panose="020B0604020202020204" pitchFamily="34" charset="0"/>
              </a:rPr>
              <a:t> programado en </a:t>
            </a:r>
            <a:r>
              <a:rPr lang="es-MX" dirty="0">
                <a:solidFill>
                  <a:srgbClr val="0645AD"/>
                </a:solidFill>
                <a:latin typeface="Arial" panose="020B0604020202020204" pitchFamily="34" charset="0"/>
                <a:hlinkClick r:id="rId3" tooltip="Lenguaje de programación Java"/>
              </a:rPr>
              <a:t>Java</a:t>
            </a:r>
            <a:r>
              <a:rPr lang="es-MX" dirty="0">
                <a:solidFill>
                  <a:srgbClr val="202122"/>
                </a:solidFill>
                <a:latin typeface="Arial" panose="020B0604020202020204" pitchFamily="34" charset="0"/>
              </a:rPr>
              <a:t>. Puede ser incorporado en aplicaciones Java o ejecutarse de modo </a:t>
            </a:r>
            <a:r>
              <a:rPr lang="es-MX" dirty="0">
                <a:solidFill>
                  <a:srgbClr val="0645AD"/>
                </a:solidFill>
                <a:latin typeface="Arial" panose="020B0604020202020204" pitchFamily="34" charset="0"/>
                <a:hlinkClick r:id="rId4" tooltip="Cliente (informática)"/>
              </a:rPr>
              <a:t>cliente</a:t>
            </a:r>
            <a:r>
              <a:rPr lang="es-MX" dirty="0">
                <a:solidFill>
                  <a:srgbClr val="202122"/>
                </a:solidFill>
                <a:latin typeface="Arial" panose="020B0604020202020204" pitchFamily="34" charset="0"/>
              </a:rPr>
              <a:t>-</a:t>
            </a:r>
            <a:r>
              <a:rPr lang="es-MX" dirty="0">
                <a:solidFill>
                  <a:srgbClr val="0645AD"/>
                </a:solidFill>
                <a:latin typeface="Arial" panose="020B0604020202020204" pitchFamily="34" charset="0"/>
                <a:hlinkClick r:id="rId5" tooltip="Servidor"/>
              </a:rPr>
              <a:t>servidor</a:t>
            </a:r>
            <a:r>
              <a:rPr lang="es-MX" dirty="0">
                <a:solidFill>
                  <a:srgbClr val="202122"/>
                </a:solidFill>
                <a:latin typeface="Arial" panose="020B0604020202020204" pitchFamily="34" charset="0"/>
              </a:rPr>
              <a:t>. Una de las características más importantes de H2 es que se puede integrar completamente en aplicaciones Java y acceder a la base de datos lanzando </a:t>
            </a:r>
            <a:r>
              <a:rPr lang="es-MX" dirty="0">
                <a:solidFill>
                  <a:srgbClr val="0645AD"/>
                </a:solidFill>
                <a:latin typeface="Arial" panose="020B0604020202020204" pitchFamily="34" charset="0"/>
                <a:hlinkClick r:id="rId6" tooltip="SQL"/>
              </a:rPr>
              <a:t>SQL</a:t>
            </a:r>
            <a:r>
              <a:rPr lang="es-MX" dirty="0">
                <a:solidFill>
                  <a:srgbClr val="202122"/>
                </a:solidFill>
                <a:latin typeface="Arial" panose="020B0604020202020204" pitchFamily="34" charset="0"/>
              </a:rPr>
              <a:t> directamente, sin tener que pasar por una conexión a través de </a:t>
            </a:r>
            <a:r>
              <a:rPr lang="es-MX" dirty="0">
                <a:solidFill>
                  <a:srgbClr val="0645AD"/>
                </a:solidFill>
                <a:latin typeface="Arial" panose="020B0604020202020204" pitchFamily="34" charset="0"/>
                <a:hlinkClick r:id="rId7" tooltip="Socket de Internet"/>
              </a:rPr>
              <a:t>sockets</a:t>
            </a:r>
            <a:r>
              <a:rPr lang="es-MX" dirty="0">
                <a:solidFill>
                  <a:srgbClr val="202122"/>
                </a:solidFill>
                <a:latin typeface="Arial" panose="020B0604020202020204" pitchFamily="34" charset="0"/>
              </a:rPr>
              <a:t>.</a:t>
            </a:r>
            <a:endParaRPr lang="en-US" dirty="0"/>
          </a:p>
        </p:txBody>
      </p:sp>
    </p:spTree>
    <p:extLst>
      <p:ext uri="{BB962C8B-B14F-4D97-AF65-F5344CB8AC3E}">
        <p14:creationId xmlns:p14="http://schemas.microsoft.com/office/powerpoint/2010/main" val="402641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p:cNvPicPr>
            <a:picLocks noChangeAspect="1"/>
          </p:cNvPicPr>
          <p:nvPr/>
        </p:nvPicPr>
        <p:blipFill>
          <a:blip r:embed="rId2"/>
          <a:stretch>
            <a:fillRect/>
          </a:stretch>
        </p:blipFill>
        <p:spPr>
          <a:xfrm>
            <a:off x="3706202" y="3228698"/>
            <a:ext cx="2242488" cy="956530"/>
          </a:xfrm>
          <a:prstGeom prst="rect">
            <a:avLst/>
          </a:prstGeom>
        </p:spPr>
      </p:pic>
      <p:pic>
        <p:nvPicPr>
          <p:cNvPr id="16" name="Imagen 15"/>
          <p:cNvPicPr>
            <a:picLocks noChangeAspect="1"/>
          </p:cNvPicPr>
          <p:nvPr/>
        </p:nvPicPr>
        <p:blipFill>
          <a:blip r:embed="rId3"/>
          <a:stretch>
            <a:fillRect/>
          </a:stretch>
        </p:blipFill>
        <p:spPr>
          <a:xfrm>
            <a:off x="1649548" y="4512734"/>
            <a:ext cx="1542156" cy="728929"/>
          </a:xfrm>
          <a:prstGeom prst="rect">
            <a:avLst/>
          </a:prstGeom>
        </p:spPr>
      </p:pic>
      <p:sp>
        <p:nvSpPr>
          <p:cNvPr id="17" name="Rectángulo 16"/>
          <p:cNvSpPr/>
          <p:nvPr/>
        </p:nvSpPr>
        <p:spPr>
          <a:xfrm>
            <a:off x="1581488" y="5162429"/>
            <a:ext cx="1631992" cy="338554"/>
          </a:xfrm>
          <a:prstGeom prst="rect">
            <a:avLst/>
          </a:prstGeom>
          <a:noFill/>
        </p:spPr>
        <p:txBody>
          <a:bodyPr wrap="squar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1600" dirty="0" smtClean="0">
                <a:ln w="0"/>
                <a:effectLst>
                  <a:outerShdw blurRad="38100" dist="19050" dir="2700000" algn="tl" rotWithShape="0">
                    <a:schemeClr val="dk1">
                      <a:alpha val="40000"/>
                    </a:schemeClr>
                  </a:outerShdw>
                </a:effectLst>
              </a:rPr>
              <a:t>Versión 3.6.3</a:t>
            </a:r>
            <a:endParaRPr lang="es-ES" sz="1600" b="0" cap="none" spc="0" dirty="0">
              <a:ln w="0"/>
              <a:solidFill>
                <a:schemeClr val="tx1"/>
              </a:solidFill>
              <a:effectLst>
                <a:outerShdw blurRad="38100" dist="19050" dir="2700000" algn="tl" rotWithShape="0">
                  <a:schemeClr val="dk1">
                    <a:alpha val="40000"/>
                  </a:schemeClr>
                </a:outerShdw>
              </a:effectLst>
            </a:endParaRPr>
          </a:p>
        </p:txBody>
      </p:sp>
      <p:pic>
        <p:nvPicPr>
          <p:cNvPr id="21" name="Imagen 20"/>
          <p:cNvPicPr>
            <a:picLocks noChangeAspect="1"/>
          </p:cNvPicPr>
          <p:nvPr/>
        </p:nvPicPr>
        <p:blipFill>
          <a:blip r:embed="rId4"/>
          <a:stretch>
            <a:fillRect/>
          </a:stretch>
        </p:blipFill>
        <p:spPr>
          <a:xfrm>
            <a:off x="5948690" y="1671067"/>
            <a:ext cx="2800350" cy="1162050"/>
          </a:xfrm>
          <a:prstGeom prst="rect">
            <a:avLst/>
          </a:prstGeom>
        </p:spPr>
      </p:pic>
      <p:sp>
        <p:nvSpPr>
          <p:cNvPr id="23" name="Rectángulo 22"/>
          <p:cNvSpPr/>
          <p:nvPr/>
        </p:nvSpPr>
        <p:spPr>
          <a:xfrm>
            <a:off x="6015380" y="3466257"/>
            <a:ext cx="1536511" cy="400110"/>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2000" dirty="0" smtClean="0">
                <a:ln w="0"/>
                <a:effectLst>
                  <a:outerShdw blurRad="38100" dist="19050" dir="2700000" algn="tl" rotWithShape="0">
                    <a:schemeClr val="dk1">
                      <a:alpha val="40000"/>
                    </a:schemeClr>
                  </a:outerShdw>
                </a:effectLst>
              </a:rPr>
              <a:t>Versión 2.5.5</a:t>
            </a:r>
            <a:endParaRPr lang="es-ES" sz="2000" b="0" cap="none" spc="0" dirty="0">
              <a:ln w="0"/>
              <a:solidFill>
                <a:schemeClr val="tx1"/>
              </a:solidFill>
              <a:effectLst>
                <a:outerShdw blurRad="38100" dist="19050" dir="2700000" algn="tl" rotWithShape="0">
                  <a:schemeClr val="dk1">
                    <a:alpha val="40000"/>
                  </a:schemeClr>
                </a:outerShdw>
              </a:effectLst>
            </a:endParaRPr>
          </a:p>
        </p:txBody>
      </p:sp>
      <p:pic>
        <p:nvPicPr>
          <p:cNvPr id="24" name="Imagen 23"/>
          <p:cNvPicPr>
            <a:picLocks noChangeAspect="1"/>
          </p:cNvPicPr>
          <p:nvPr/>
        </p:nvPicPr>
        <p:blipFill>
          <a:blip r:embed="rId5"/>
          <a:stretch>
            <a:fillRect/>
          </a:stretch>
        </p:blipFill>
        <p:spPr>
          <a:xfrm>
            <a:off x="5854304" y="2566476"/>
            <a:ext cx="2776203" cy="266641"/>
          </a:xfrm>
          <a:prstGeom prst="rect">
            <a:avLst/>
          </a:prstGeom>
        </p:spPr>
      </p:pic>
      <p:pic>
        <p:nvPicPr>
          <p:cNvPr id="25" name="Imagen 24"/>
          <p:cNvPicPr>
            <a:picLocks noChangeAspect="1"/>
          </p:cNvPicPr>
          <p:nvPr/>
        </p:nvPicPr>
        <p:blipFill>
          <a:blip r:embed="rId6"/>
          <a:stretch>
            <a:fillRect/>
          </a:stretch>
        </p:blipFill>
        <p:spPr>
          <a:xfrm>
            <a:off x="1404431" y="1399510"/>
            <a:ext cx="3470590" cy="1568508"/>
          </a:xfrm>
          <a:prstGeom prst="rect">
            <a:avLst/>
          </a:prstGeom>
        </p:spPr>
      </p:pic>
      <p:pic>
        <p:nvPicPr>
          <p:cNvPr id="26" name="Picture 8" descr="https://i1.wp.com/buconda.com/wp-content/uploads/2019/06/mysql-logo.png?fit=759%2C500&amp;ssl=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892298" y="3466257"/>
            <a:ext cx="2251070" cy="981193"/>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n 26"/>
          <p:cNvPicPr>
            <a:picLocks noChangeAspect="1"/>
          </p:cNvPicPr>
          <p:nvPr/>
        </p:nvPicPr>
        <p:blipFill>
          <a:blip r:embed="rId8"/>
          <a:stretch>
            <a:fillRect/>
          </a:stretch>
        </p:blipFill>
        <p:spPr>
          <a:xfrm>
            <a:off x="8857785" y="4767195"/>
            <a:ext cx="2285583" cy="801521"/>
          </a:xfrm>
          <a:prstGeom prst="rect">
            <a:avLst/>
          </a:prstGeom>
        </p:spPr>
      </p:pic>
      <p:pic>
        <p:nvPicPr>
          <p:cNvPr id="2" name="Imagen 1"/>
          <p:cNvPicPr>
            <a:picLocks noChangeAspect="1"/>
          </p:cNvPicPr>
          <p:nvPr/>
        </p:nvPicPr>
        <p:blipFill>
          <a:blip r:embed="rId9"/>
          <a:stretch>
            <a:fillRect/>
          </a:stretch>
        </p:blipFill>
        <p:spPr>
          <a:xfrm>
            <a:off x="9226378" y="1845507"/>
            <a:ext cx="2189948" cy="1301005"/>
          </a:xfrm>
          <a:prstGeom prst="rect">
            <a:avLst/>
          </a:prstGeom>
        </p:spPr>
      </p:pic>
    </p:spTree>
    <p:extLst>
      <p:ext uri="{BB962C8B-B14F-4D97-AF65-F5344CB8AC3E}">
        <p14:creationId xmlns:p14="http://schemas.microsoft.com/office/powerpoint/2010/main" val="1479726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737420" y="704353"/>
            <a:ext cx="10672762" cy="5018482"/>
          </a:xfrm>
          <a:prstGeom prst="rect">
            <a:avLst/>
          </a:prstGeom>
        </p:spPr>
      </p:pic>
    </p:spTree>
    <p:extLst>
      <p:ext uri="{BB962C8B-B14F-4D97-AF65-F5344CB8AC3E}">
        <p14:creationId xmlns:p14="http://schemas.microsoft.com/office/powerpoint/2010/main" val="941462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35725" y="459959"/>
            <a:ext cx="10935108" cy="6132567"/>
          </a:xfrm>
          <a:prstGeom prst="rect">
            <a:avLst/>
          </a:prstGeom>
        </p:spPr>
      </p:pic>
    </p:spTree>
    <p:extLst>
      <p:ext uri="{BB962C8B-B14F-4D97-AF65-F5344CB8AC3E}">
        <p14:creationId xmlns:p14="http://schemas.microsoft.com/office/powerpoint/2010/main" val="107018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452812" y="1404937"/>
            <a:ext cx="5286375" cy="4048125"/>
          </a:xfrm>
          <a:prstGeom prst="rect">
            <a:avLst/>
          </a:prstGeom>
        </p:spPr>
      </p:pic>
    </p:spTree>
    <p:extLst>
      <p:ext uri="{BB962C8B-B14F-4D97-AF65-F5344CB8AC3E}">
        <p14:creationId xmlns:p14="http://schemas.microsoft.com/office/powerpoint/2010/main" val="2545074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400425" y="1376362"/>
            <a:ext cx="5391150" cy="4105275"/>
          </a:xfrm>
          <a:prstGeom prst="rect">
            <a:avLst/>
          </a:prstGeom>
        </p:spPr>
      </p:pic>
    </p:spTree>
    <p:extLst>
      <p:ext uri="{BB962C8B-B14F-4D97-AF65-F5344CB8AC3E}">
        <p14:creationId xmlns:p14="http://schemas.microsoft.com/office/powerpoint/2010/main" val="232766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671887" y="1485900"/>
            <a:ext cx="4848225" cy="3886200"/>
          </a:xfrm>
          <a:prstGeom prst="rect">
            <a:avLst/>
          </a:prstGeom>
        </p:spPr>
      </p:pic>
    </p:spTree>
    <p:extLst>
      <p:ext uri="{BB962C8B-B14F-4D97-AF65-F5344CB8AC3E}">
        <p14:creationId xmlns:p14="http://schemas.microsoft.com/office/powerpoint/2010/main" val="171103607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4963</TotalTime>
  <Words>300</Words>
  <Application>Microsoft Office PowerPoint</Application>
  <PresentationFormat>Panorámica</PresentationFormat>
  <Paragraphs>68</Paragraphs>
  <Slides>19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Arial</vt:lpstr>
      <vt:lpstr>Calibri</vt:lpstr>
      <vt:lpstr>Calibri Light</vt:lpstr>
      <vt:lpstr>Open Sans</vt:lpstr>
      <vt:lpstr>Poppins</vt:lpstr>
      <vt:lpstr>Roboto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24</cp:revision>
  <dcterms:created xsi:type="dcterms:W3CDTF">2021-10-06T21:10:36Z</dcterms:created>
  <dcterms:modified xsi:type="dcterms:W3CDTF">2021-10-17T17:22:38Z</dcterms:modified>
</cp:coreProperties>
</file>