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2"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9/5/2023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8276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9/5/2023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2187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9/5/2023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899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9/5/2023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1561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9/5/2023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760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9/5/2023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8269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9/5/2023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217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9/5/2023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1337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9/5/2023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5304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9/5/2023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6632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9/5/2023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529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9/5/2023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96773853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alphiree/cardiovascular-diseases-risk-predic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D80074-74FB-4A8B-EFFE-83C224358C90}"/>
              </a:ext>
            </a:extLst>
          </p:cNvPr>
          <p:cNvSpPr>
            <a:spLocks noGrp="1"/>
          </p:cNvSpPr>
          <p:nvPr>
            <p:ph type="ctrTitle"/>
          </p:nvPr>
        </p:nvSpPr>
        <p:spPr>
          <a:xfrm>
            <a:off x="612648" y="557783"/>
            <a:ext cx="3901736" cy="3130807"/>
          </a:xfrm>
        </p:spPr>
        <p:txBody>
          <a:bodyPr>
            <a:normAutofit/>
          </a:bodyPr>
          <a:lstStyle/>
          <a:p>
            <a:r>
              <a:rPr lang="en-US" dirty="0"/>
              <a:t>Final Project Team 5</a:t>
            </a:r>
          </a:p>
        </p:txBody>
      </p:sp>
      <p:sp>
        <p:nvSpPr>
          <p:cNvPr id="3" name="Subtitle 2">
            <a:extLst>
              <a:ext uri="{FF2B5EF4-FFF2-40B4-BE49-F238E27FC236}">
                <a16:creationId xmlns:a16="http://schemas.microsoft.com/office/drawing/2014/main" id="{7CF4A368-E332-9DE0-CC1C-562EC73A1430}"/>
              </a:ext>
            </a:extLst>
          </p:cNvPr>
          <p:cNvSpPr>
            <a:spLocks noGrp="1"/>
          </p:cNvSpPr>
          <p:nvPr>
            <p:ph type="subTitle" idx="1"/>
          </p:nvPr>
        </p:nvSpPr>
        <p:spPr>
          <a:xfrm>
            <a:off x="612648" y="3902206"/>
            <a:ext cx="3901736" cy="2240529"/>
          </a:xfrm>
        </p:spPr>
        <p:txBody>
          <a:bodyPr>
            <a:normAutofit/>
          </a:bodyPr>
          <a:lstStyle/>
          <a:p>
            <a:r>
              <a:rPr lang="en-US" sz="2800" dirty="0"/>
              <a:t>Heart Diseases</a:t>
            </a:r>
          </a:p>
          <a:p>
            <a:endParaRPr lang="en-US" dirty="0"/>
          </a:p>
          <a:p>
            <a:r>
              <a:rPr lang="en-US" sz="1400" dirty="0"/>
              <a:t>Juan Alberto Reyes</a:t>
            </a:r>
          </a:p>
          <a:p>
            <a:r>
              <a:rPr lang="en-US" sz="1400" dirty="0"/>
              <a:t>Fernando Escamilla</a:t>
            </a:r>
          </a:p>
          <a:p>
            <a:r>
              <a:rPr lang="en-US" sz="1400" dirty="0"/>
              <a:t>Oswaldo Solano</a:t>
            </a:r>
          </a:p>
          <a:p>
            <a:endParaRPr lang="en-US" dirty="0"/>
          </a:p>
        </p:txBody>
      </p:sp>
      <p:pic>
        <p:nvPicPr>
          <p:cNvPr id="4" name="Picture 3" descr="Vector background of vibrant colors splashing">
            <a:extLst>
              <a:ext uri="{FF2B5EF4-FFF2-40B4-BE49-F238E27FC236}">
                <a16:creationId xmlns:a16="http://schemas.microsoft.com/office/drawing/2014/main" id="{7231C91A-B882-39A6-92EF-599715B4C2F8}"/>
              </a:ext>
            </a:extLst>
          </p:cNvPr>
          <p:cNvPicPr>
            <a:picLocks noChangeAspect="1"/>
          </p:cNvPicPr>
          <p:nvPr/>
        </p:nvPicPr>
        <p:blipFill rotWithShape="1">
          <a:blip r:embed="rId2"/>
          <a:srcRect l="19739" r="8509"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29145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2">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4">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E24C3-747D-3737-FEF6-8CB8DED860A5}"/>
              </a:ext>
            </a:extLst>
          </p:cNvPr>
          <p:cNvSpPr>
            <a:spLocks noGrp="1"/>
          </p:cNvSpPr>
          <p:nvPr>
            <p:ph type="title"/>
          </p:nvPr>
        </p:nvSpPr>
        <p:spPr>
          <a:xfrm>
            <a:off x="609600" y="517386"/>
            <a:ext cx="5369169" cy="1582784"/>
          </a:xfrm>
        </p:spPr>
        <p:txBody>
          <a:bodyPr>
            <a:normAutofit/>
          </a:bodyPr>
          <a:lstStyle/>
          <a:p>
            <a:r>
              <a:rPr lang="en-US" dirty="0"/>
              <a:t>Objective and Sources</a:t>
            </a:r>
          </a:p>
        </p:txBody>
      </p:sp>
      <p:sp>
        <p:nvSpPr>
          <p:cNvPr id="3" name="Content Placeholder 2">
            <a:extLst>
              <a:ext uri="{FF2B5EF4-FFF2-40B4-BE49-F238E27FC236}">
                <a16:creationId xmlns:a16="http://schemas.microsoft.com/office/drawing/2014/main" id="{44C110AA-560E-90FE-BBD7-A6AA7B9E7DE3}"/>
              </a:ext>
            </a:extLst>
          </p:cNvPr>
          <p:cNvSpPr>
            <a:spLocks noGrp="1"/>
          </p:cNvSpPr>
          <p:nvPr>
            <p:ph idx="1"/>
          </p:nvPr>
        </p:nvSpPr>
        <p:spPr>
          <a:xfrm>
            <a:off x="610198" y="2356598"/>
            <a:ext cx="5355276" cy="3790529"/>
          </a:xfrm>
        </p:spPr>
        <p:txBody>
          <a:bodyPr anchor="t">
            <a:normAutofit/>
          </a:bodyPr>
          <a:lstStyle/>
          <a:p>
            <a:pPr marL="342900" indent="-342900">
              <a:buFont typeface="Arial" panose="020B0604020202020204" pitchFamily="34" charset="0"/>
              <a:buChar char="•"/>
            </a:pPr>
            <a:r>
              <a:rPr lang="en-US" dirty="0"/>
              <a:t>The main objective of this project is to be able to use most of what was seen during the bootcamp. </a:t>
            </a:r>
          </a:p>
          <a:p>
            <a:pPr marL="342900" indent="-342900">
              <a:buFont typeface="Arial" panose="020B0604020202020204" pitchFamily="34" charset="0"/>
              <a:buChar char="•"/>
            </a:pPr>
            <a:r>
              <a:rPr lang="en-US" dirty="0"/>
              <a:t>This time we took the decision as a team to use a database on the main causes of cardiovascular diseases.</a:t>
            </a:r>
          </a:p>
          <a:p>
            <a:pPr marL="342900" indent="-342900">
              <a:buFont typeface="Arial" panose="020B0604020202020204" pitchFamily="34" charset="0"/>
              <a:buChar char="•"/>
            </a:pPr>
            <a:r>
              <a:rPr lang="en-US" dirty="0">
                <a:hlinkClick r:id="rId2"/>
              </a:rPr>
              <a:t>https://www.kaggle.com/datasets/alphiree/cardiovascular-diseases-risk-prediction-dataset</a:t>
            </a:r>
            <a:endParaRPr lang="en-US" dirty="0"/>
          </a:p>
          <a:p>
            <a:endParaRPr lang="en-US" dirty="0"/>
          </a:p>
          <a:p>
            <a:pPr marL="342900" indent="-342900">
              <a:buFont typeface="Arial" panose="020B0604020202020204" pitchFamily="34" charset="0"/>
              <a:buChar char="•"/>
            </a:pPr>
            <a:endParaRPr lang="en-US" dirty="0"/>
          </a:p>
        </p:txBody>
      </p:sp>
      <p:pic>
        <p:nvPicPr>
          <p:cNvPr id="1026" name="Picture 2" descr="Heart Icon 5556323">
            <a:extLst>
              <a:ext uri="{FF2B5EF4-FFF2-40B4-BE49-F238E27FC236}">
                <a16:creationId xmlns:a16="http://schemas.microsoft.com/office/drawing/2014/main" id="{FA9991EC-5A15-77EE-57C8-325929023E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25301" y="1430238"/>
            <a:ext cx="3956501" cy="395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9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56">
            <a:extLst>
              <a:ext uri="{FF2B5EF4-FFF2-40B4-BE49-F238E27FC236}">
                <a16:creationId xmlns:a16="http://schemas.microsoft.com/office/drawing/2014/main" id="{68988800-4054-4E60-A352-60CF604AB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58">
            <a:extLst>
              <a:ext uri="{FF2B5EF4-FFF2-40B4-BE49-F238E27FC236}">
                <a16:creationId xmlns:a16="http://schemas.microsoft.com/office/drawing/2014/main" id="{01FB661E-0D75-43BF-813D-0FBD5093E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17625" cy="6840668"/>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EC1780-33D1-D391-BDC0-504C718CB5E9}"/>
              </a:ext>
            </a:extLst>
          </p:cNvPr>
          <p:cNvSpPr>
            <a:spLocks noGrp="1"/>
          </p:cNvSpPr>
          <p:nvPr>
            <p:ph type="title"/>
          </p:nvPr>
        </p:nvSpPr>
        <p:spPr>
          <a:xfrm>
            <a:off x="6096000" y="552782"/>
            <a:ext cx="5486400" cy="1423502"/>
          </a:xfrm>
        </p:spPr>
        <p:txBody>
          <a:bodyPr>
            <a:normAutofit/>
          </a:bodyPr>
          <a:lstStyle/>
          <a:p>
            <a:r>
              <a:rPr lang="es-MX" dirty="0" err="1"/>
              <a:t>Process</a:t>
            </a:r>
            <a:endParaRPr lang="en-US" dirty="0"/>
          </a:p>
        </p:txBody>
      </p:sp>
      <p:sp>
        <p:nvSpPr>
          <p:cNvPr id="3" name="Content Placeholder 2">
            <a:extLst>
              <a:ext uri="{FF2B5EF4-FFF2-40B4-BE49-F238E27FC236}">
                <a16:creationId xmlns:a16="http://schemas.microsoft.com/office/drawing/2014/main" id="{37189E22-09B6-4CB7-8997-222915D58406}"/>
              </a:ext>
            </a:extLst>
          </p:cNvPr>
          <p:cNvSpPr>
            <a:spLocks noGrp="1"/>
          </p:cNvSpPr>
          <p:nvPr>
            <p:ph idx="1"/>
          </p:nvPr>
        </p:nvSpPr>
        <p:spPr>
          <a:xfrm>
            <a:off x="6096001" y="2263662"/>
            <a:ext cx="5486400" cy="3896506"/>
          </a:xfrm>
        </p:spPr>
        <p:txBody>
          <a:bodyPr>
            <a:normAutofit fontScale="92500" lnSpcReduction="10000"/>
          </a:bodyPr>
          <a:lstStyle/>
          <a:p>
            <a:pPr marL="342900" indent="-342900">
              <a:buFont typeface="Arial" panose="020B0604020202020204" pitchFamily="34" charset="0"/>
              <a:buChar char="•"/>
            </a:pPr>
            <a:r>
              <a:rPr lang="en-US" dirty="0"/>
              <a:t>First, we reviewed the CSV file and saw what we could improve to perform a better analysis.</a:t>
            </a:r>
          </a:p>
          <a:p>
            <a:pPr marL="342900" indent="-342900">
              <a:buFont typeface="Arial" panose="020B0604020202020204" pitchFamily="34" charset="0"/>
              <a:buChar char="•"/>
            </a:pPr>
            <a:r>
              <a:rPr lang="en-US" dirty="0"/>
              <a:t>Then we start with the cleaning of the database.</a:t>
            </a:r>
          </a:p>
          <a:p>
            <a:pPr marL="342900" indent="-342900">
              <a:buFont typeface="Arial" panose="020B0604020202020204" pitchFamily="34" charset="0"/>
              <a:buChar char="•"/>
            </a:pPr>
            <a:r>
              <a:rPr lang="en-US" dirty="0"/>
              <a:t>Once the base was cleaned up, we looked at some of the machine learning models to see if we could help prevent cardiovascular disease.</a:t>
            </a:r>
          </a:p>
          <a:p>
            <a:pPr marL="342900" indent="-342900">
              <a:buFont typeface="Arial" panose="020B0604020202020204" pitchFamily="34" charset="0"/>
              <a:buChar char="•"/>
            </a:pPr>
            <a:r>
              <a:rPr lang="en-US" dirty="0"/>
              <a:t>Finally, we made some visualizations in tableau to present them in an HTML file.</a:t>
            </a:r>
          </a:p>
        </p:txBody>
      </p:sp>
      <p:pic>
        <p:nvPicPr>
          <p:cNvPr id="2050" name="Picture 2" descr="coding Icon 209441">
            <a:extLst>
              <a:ext uri="{FF2B5EF4-FFF2-40B4-BE49-F238E27FC236}">
                <a16:creationId xmlns:a16="http://schemas.microsoft.com/office/drawing/2014/main" id="{DABE7759-B988-186B-8A7B-A5FE1CBA0B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363" y="1361055"/>
            <a:ext cx="3657303" cy="365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25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159C-9E52-87F1-D7FC-D1B02F22083F}"/>
              </a:ext>
            </a:extLst>
          </p:cNvPr>
          <p:cNvSpPr>
            <a:spLocks noGrp="1"/>
          </p:cNvSpPr>
          <p:nvPr>
            <p:ph type="ctrTitle"/>
          </p:nvPr>
        </p:nvSpPr>
        <p:spPr/>
        <p:txBody>
          <a:bodyPr/>
          <a:lstStyle/>
          <a:p>
            <a:pPr algn="ctr"/>
            <a:r>
              <a:rPr lang="es-MX" dirty="0"/>
              <a:t>CODING AND VISUALIZATIONS</a:t>
            </a:r>
            <a:endParaRPr lang="en-US" dirty="0"/>
          </a:p>
        </p:txBody>
      </p:sp>
      <p:sp>
        <p:nvSpPr>
          <p:cNvPr id="3" name="Subtitle 2">
            <a:extLst>
              <a:ext uri="{FF2B5EF4-FFF2-40B4-BE49-F238E27FC236}">
                <a16:creationId xmlns:a16="http://schemas.microsoft.com/office/drawing/2014/main" id="{EF910FD3-34DB-CD83-637F-2BF12D2E177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6214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4DFC-1F0D-B3B6-9D4F-2F903C86419E}"/>
              </a:ext>
            </a:extLst>
          </p:cNvPr>
          <p:cNvSpPr>
            <a:spLocks noGrp="1"/>
          </p:cNvSpPr>
          <p:nvPr>
            <p:ph type="title"/>
          </p:nvPr>
        </p:nvSpPr>
        <p:spPr/>
        <p:txBody>
          <a:bodyPr/>
          <a:lstStyle/>
          <a:p>
            <a:r>
              <a:rPr lang="es-MX" dirty="0"/>
              <a:t>CONCLUSION</a:t>
            </a:r>
            <a:endParaRPr lang="en-US" dirty="0"/>
          </a:p>
        </p:txBody>
      </p:sp>
      <p:sp>
        <p:nvSpPr>
          <p:cNvPr id="3" name="Content Placeholder 2">
            <a:extLst>
              <a:ext uri="{FF2B5EF4-FFF2-40B4-BE49-F238E27FC236}">
                <a16:creationId xmlns:a16="http://schemas.microsoft.com/office/drawing/2014/main" id="{DBC228C4-BCA7-92B3-FAA2-4157E09CDA05}"/>
              </a:ext>
            </a:extLst>
          </p:cNvPr>
          <p:cNvSpPr>
            <a:spLocks noGrp="1"/>
          </p:cNvSpPr>
          <p:nvPr>
            <p:ph idx="1"/>
          </p:nvPr>
        </p:nvSpPr>
        <p:spPr/>
        <p:txBody>
          <a:bodyPr/>
          <a:lstStyle/>
          <a:p>
            <a:pPr marL="342900" indent="-342900">
              <a:buFont typeface="Arial" panose="020B0604020202020204" pitchFamily="34" charset="0"/>
              <a:buChar char="•"/>
            </a:pPr>
            <a:r>
              <a:rPr lang="en-US" dirty="0"/>
              <a:t>The process of this project was similar to the previous one, but when we started with the automatic learning, we did encounter some complications, so we took the liberty of asking for help from the advisories and the teacher assistant (TA) who visited us the last week.</a:t>
            </a:r>
          </a:p>
          <a:p>
            <a:pPr marL="342900" indent="-342900">
              <a:buFont typeface="Arial" panose="020B0604020202020204" pitchFamily="34" charset="0"/>
              <a:buChar char="•"/>
            </a:pPr>
            <a:r>
              <a:rPr lang="en-US" dirty="0"/>
              <a:t>In conclusion, we believe it was a great project in which we were able to take advantage of the teachings of the bootcamp. And although the Machine Learning topic might have been a bit basic, we realized that we already have the basis to apply it in some personal and professional projects.</a:t>
            </a:r>
          </a:p>
        </p:txBody>
      </p:sp>
    </p:spTree>
    <p:extLst>
      <p:ext uri="{BB962C8B-B14F-4D97-AF65-F5344CB8AC3E}">
        <p14:creationId xmlns:p14="http://schemas.microsoft.com/office/powerpoint/2010/main" val="1783270292"/>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61</TotalTime>
  <Words>256</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Posterama</vt:lpstr>
      <vt:lpstr>SplashVTI</vt:lpstr>
      <vt:lpstr>Final Project Team 5</vt:lpstr>
      <vt:lpstr>Objective and Sources</vt:lpstr>
      <vt:lpstr>Process</vt:lpstr>
      <vt:lpstr>CODING AND 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Team 5</dc:title>
  <dc:creator>Oswaldo Solano</dc:creator>
  <cp:lastModifiedBy>Oswaldo Solano</cp:lastModifiedBy>
  <cp:revision>1</cp:revision>
  <dcterms:created xsi:type="dcterms:W3CDTF">2023-09-05T19:31:24Z</dcterms:created>
  <dcterms:modified xsi:type="dcterms:W3CDTF">2023-09-05T20:33:19Z</dcterms:modified>
</cp:coreProperties>
</file>