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8" r:id="rId12"/>
    <p:sldId id="273" r:id="rId13"/>
    <p:sldId id="274" r:id="rId14"/>
    <p:sldId id="266" r:id="rId15"/>
    <p:sldId id="269" r:id="rId16"/>
    <p:sldId id="270" r:id="rId17"/>
    <p:sldId id="271" r:id="rId18"/>
    <p:sldId id="27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waldo Solano" userId="34d83eac6b928e6e" providerId="LiveId" clId="{8265943C-3A51-4019-8667-516CD4E36AE3}"/>
    <pc:docChg chg="undo custSel addSld delSld modSld">
      <pc:chgData name="Oswaldo Solano" userId="34d83eac6b928e6e" providerId="LiveId" clId="{8265943C-3A51-4019-8667-516CD4E36AE3}" dt="2023-05-17T01:21:02.283" v="101" actId="313"/>
      <pc:docMkLst>
        <pc:docMk/>
      </pc:docMkLst>
      <pc:sldChg chg="modSp mod">
        <pc:chgData name="Oswaldo Solano" userId="34d83eac6b928e6e" providerId="LiveId" clId="{8265943C-3A51-4019-8667-516CD4E36AE3}" dt="2023-05-17T01:21:02.283" v="101" actId="313"/>
        <pc:sldMkLst>
          <pc:docMk/>
          <pc:sldMk cId="2145521032" sldId="257"/>
        </pc:sldMkLst>
        <pc:spChg chg="mod">
          <ac:chgData name="Oswaldo Solano" userId="34d83eac6b928e6e" providerId="LiveId" clId="{8265943C-3A51-4019-8667-516CD4E36AE3}" dt="2023-05-17T01:21:02.283" v="101" actId="313"/>
          <ac:spMkLst>
            <pc:docMk/>
            <pc:sldMk cId="2145521032" sldId="257"/>
            <ac:spMk id="3" creationId="{98D4F98B-E24F-E4BB-4CC4-DE4907E58208}"/>
          </ac:spMkLst>
        </pc:spChg>
      </pc:sldChg>
      <pc:sldChg chg="new del">
        <pc:chgData name="Oswaldo Solano" userId="34d83eac6b928e6e" providerId="LiveId" clId="{8265943C-3A51-4019-8667-516CD4E36AE3}" dt="2023-05-17T01:04:17.496" v="1" actId="680"/>
        <pc:sldMkLst>
          <pc:docMk/>
          <pc:sldMk cId="388944333"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BBDD-264B-C830-DC28-3AFC015A5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7B0E6A-4B26-1673-DD10-D1E3A2A9B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1F2C2F-D7D8-D937-4648-88C0505A2417}"/>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5" name="Footer Placeholder 4">
            <a:extLst>
              <a:ext uri="{FF2B5EF4-FFF2-40B4-BE49-F238E27FC236}">
                <a16:creationId xmlns:a16="http://schemas.microsoft.com/office/drawing/2014/main" id="{41347491-1E3A-F994-D525-98DEE3074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B975C-8BA0-01E3-1BB2-13B619DBC903}"/>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416164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C45F-091C-CE3E-CC71-19E440AB83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A1DB62-A81C-E7BE-1EEA-1008AD452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09DBA-1CB2-14AE-D6E9-8E7A2275F6AE}"/>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5" name="Footer Placeholder 4">
            <a:extLst>
              <a:ext uri="{FF2B5EF4-FFF2-40B4-BE49-F238E27FC236}">
                <a16:creationId xmlns:a16="http://schemas.microsoft.com/office/drawing/2014/main" id="{C7258B6E-42FA-7398-3FC0-1D3EDD185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132B4-47D5-1FAC-0AA5-8EC5C97F0F21}"/>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322129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639B8-202A-DBD4-A587-B55809895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91641D-FC0D-FCF3-D75D-D90A8AA8F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2F7CA-2C53-586E-448F-ACA3133EA112}"/>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5" name="Footer Placeholder 4">
            <a:extLst>
              <a:ext uri="{FF2B5EF4-FFF2-40B4-BE49-F238E27FC236}">
                <a16:creationId xmlns:a16="http://schemas.microsoft.com/office/drawing/2014/main" id="{D99A76BF-C2D9-E322-AC5E-0C7E21231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09964-AF73-FB7A-257F-6A2D97B95B0D}"/>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397421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387E-0301-3821-A28E-45B64DA02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1C59D-E32F-4EB4-887E-E5B53CEB40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25FFC-0621-0712-4FC8-243098388511}"/>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5" name="Footer Placeholder 4">
            <a:extLst>
              <a:ext uri="{FF2B5EF4-FFF2-40B4-BE49-F238E27FC236}">
                <a16:creationId xmlns:a16="http://schemas.microsoft.com/office/drawing/2014/main" id="{7AC69E54-C33B-2751-085E-AD4C39419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266D0-6707-9B96-5D06-F26C5511C54A}"/>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401173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F0D3-205A-5D2E-15FB-B67F59A61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2ACB6-25DE-10D6-1995-0B13F1742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C1AE7C-682D-A150-4C8F-DCDC600C5DC7}"/>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5" name="Footer Placeholder 4">
            <a:extLst>
              <a:ext uri="{FF2B5EF4-FFF2-40B4-BE49-F238E27FC236}">
                <a16:creationId xmlns:a16="http://schemas.microsoft.com/office/drawing/2014/main" id="{9E35CD60-844C-0665-13F3-93FBB0105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721B4-FBEF-BD9D-9177-AA7719DF6463}"/>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22748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871E-1800-4B72-44D4-25822AE40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5D2C68-144C-9F99-A5C3-3D5C1566BE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427C1D-42B9-8368-7D10-86DB472E1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4B7EBA-E189-033A-3114-2DA3D1DA5166}"/>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6" name="Footer Placeholder 5">
            <a:extLst>
              <a:ext uri="{FF2B5EF4-FFF2-40B4-BE49-F238E27FC236}">
                <a16:creationId xmlns:a16="http://schemas.microsoft.com/office/drawing/2014/main" id="{932D30EF-ED22-A16A-AF9D-249DCA040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E073E-E82D-CF33-E225-6333E1C95094}"/>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3045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09AB-A520-C1E9-1D12-9E26E3DE72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A9A073-5B41-517C-F346-5C2261032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FEE8E-7E4D-D875-7AD0-D5D7EAC52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5D05BB-257B-5F95-C28A-EC056CAE8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E01C80-794A-F3E6-A038-63010728D5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4C621B-86FC-C2D6-93DB-FAC2A4CAFE94}"/>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8" name="Footer Placeholder 7">
            <a:extLst>
              <a:ext uri="{FF2B5EF4-FFF2-40B4-BE49-F238E27FC236}">
                <a16:creationId xmlns:a16="http://schemas.microsoft.com/office/drawing/2014/main" id="{6236655F-E4CF-8A6A-85EE-ADBF2BF4C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6E7899-388E-8CEE-2810-5C2ED4D4031E}"/>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272680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2591-92B8-1DA9-08C6-3E27DE8577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359FC-89E1-9875-B0B0-2DD41B50409D}"/>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4" name="Footer Placeholder 3">
            <a:extLst>
              <a:ext uri="{FF2B5EF4-FFF2-40B4-BE49-F238E27FC236}">
                <a16:creationId xmlns:a16="http://schemas.microsoft.com/office/drawing/2014/main" id="{9A7A187E-DB46-316C-D94C-8C191F24B5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4B824-07F7-D89B-F520-A5F5BE74398A}"/>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234509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2CC2F-B985-CC37-F6DC-CC9EE7F1A84E}"/>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3" name="Footer Placeholder 2">
            <a:extLst>
              <a:ext uri="{FF2B5EF4-FFF2-40B4-BE49-F238E27FC236}">
                <a16:creationId xmlns:a16="http://schemas.microsoft.com/office/drawing/2014/main" id="{21FED851-6A4B-BA74-3C80-F549B5C303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0D425A-FFC2-5336-1409-7E6E250C86EA}"/>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263951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DB0E-AE40-6823-EBEE-64E59BA02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C57DC8-51DE-D525-5C35-109713F2C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E264BF-0ADB-3610-3082-D4737C377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A8194C-99BE-8E57-A8F5-C015CF734BE8}"/>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6" name="Footer Placeholder 5">
            <a:extLst>
              <a:ext uri="{FF2B5EF4-FFF2-40B4-BE49-F238E27FC236}">
                <a16:creationId xmlns:a16="http://schemas.microsoft.com/office/drawing/2014/main" id="{211B0260-42A7-228B-1CAA-C132D2BD3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69B88-E96E-451A-C431-E0F8485AFA19}"/>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18140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4D65-7E64-10FE-8729-DEE9545B9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C0E3A-5456-F1E6-197D-2D504BBD4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A379EE-89B8-4521-B75F-822E06332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78F50-B539-DA90-6F38-D8CE37D48066}"/>
              </a:ext>
            </a:extLst>
          </p:cNvPr>
          <p:cNvSpPr>
            <a:spLocks noGrp="1"/>
          </p:cNvSpPr>
          <p:nvPr>
            <p:ph type="dt" sz="half" idx="10"/>
          </p:nvPr>
        </p:nvSpPr>
        <p:spPr/>
        <p:txBody>
          <a:bodyPr/>
          <a:lstStyle/>
          <a:p>
            <a:fld id="{26037F8A-2CBD-455F-B6F8-6B4FD049AB2C}" type="datetimeFigureOut">
              <a:rPr lang="en-US" smtClean="0"/>
              <a:t>5/16/2023</a:t>
            </a:fld>
            <a:endParaRPr lang="en-US"/>
          </a:p>
        </p:txBody>
      </p:sp>
      <p:sp>
        <p:nvSpPr>
          <p:cNvPr id="6" name="Footer Placeholder 5">
            <a:extLst>
              <a:ext uri="{FF2B5EF4-FFF2-40B4-BE49-F238E27FC236}">
                <a16:creationId xmlns:a16="http://schemas.microsoft.com/office/drawing/2014/main" id="{96C96C93-012D-48AB-93C8-CFF5AFD29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B3572-BAE3-8667-F8E8-318EA2D37C11}"/>
              </a:ext>
            </a:extLst>
          </p:cNvPr>
          <p:cNvSpPr>
            <a:spLocks noGrp="1"/>
          </p:cNvSpPr>
          <p:nvPr>
            <p:ph type="sldNum" sz="quarter" idx="12"/>
          </p:nvPr>
        </p:nvSpPr>
        <p:spPr/>
        <p:txBody>
          <a:bodyPr/>
          <a:lstStyle/>
          <a:p>
            <a:fld id="{47BB6321-59BE-4D2C-8087-AE8EE22FAFFE}" type="slidenum">
              <a:rPr lang="en-US" smtClean="0"/>
              <a:t>‹#›</a:t>
            </a:fld>
            <a:endParaRPr lang="en-US"/>
          </a:p>
        </p:txBody>
      </p:sp>
    </p:spTree>
    <p:extLst>
      <p:ext uri="{BB962C8B-B14F-4D97-AF65-F5344CB8AC3E}">
        <p14:creationId xmlns:p14="http://schemas.microsoft.com/office/powerpoint/2010/main" val="370556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279FEB-B536-CDFF-2E54-7EF722419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23D8B6-E067-545A-B13F-482B851FAF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96D1F-6A4E-D035-7F53-09C5F0ADE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37F8A-2CBD-455F-B6F8-6B4FD049AB2C}" type="datetimeFigureOut">
              <a:rPr lang="en-US" smtClean="0"/>
              <a:t>5/16/2023</a:t>
            </a:fld>
            <a:endParaRPr lang="en-US"/>
          </a:p>
        </p:txBody>
      </p:sp>
      <p:sp>
        <p:nvSpPr>
          <p:cNvPr id="5" name="Footer Placeholder 4">
            <a:extLst>
              <a:ext uri="{FF2B5EF4-FFF2-40B4-BE49-F238E27FC236}">
                <a16:creationId xmlns:a16="http://schemas.microsoft.com/office/drawing/2014/main" id="{15B2E02B-1846-1F27-C654-098C3F72F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05058C-1C31-FAD0-8D58-8C8A2FD15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B6321-59BE-4D2C-8087-AE8EE22FAFFE}" type="slidenum">
              <a:rPr lang="en-US" smtClean="0"/>
              <a:t>‹#›</a:t>
            </a:fld>
            <a:endParaRPr lang="en-US"/>
          </a:p>
        </p:txBody>
      </p:sp>
    </p:spTree>
    <p:extLst>
      <p:ext uri="{BB962C8B-B14F-4D97-AF65-F5344CB8AC3E}">
        <p14:creationId xmlns:p14="http://schemas.microsoft.com/office/powerpoint/2010/main" val="4292099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26000"/>
          </a:schemeClr>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ver image">
            <a:extLst>
              <a:ext uri="{FF2B5EF4-FFF2-40B4-BE49-F238E27FC236}">
                <a16:creationId xmlns:a16="http://schemas.microsoft.com/office/drawing/2014/main" id="{6AF9C5B7-4DBC-F3A4-5A38-41CD82949B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638" r="6605" b="-1"/>
          <a:stretch/>
        </p:blipFill>
        <p:spPr bwMode="auto">
          <a:xfrm>
            <a:off x="307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AC9AEA-8270-0567-9BBD-441764FAF2CD}"/>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Electric Car Industry</a:t>
            </a:r>
          </a:p>
        </p:txBody>
      </p:sp>
      <p:sp>
        <p:nvSpPr>
          <p:cNvPr id="3" name="Subtitle 2">
            <a:extLst>
              <a:ext uri="{FF2B5EF4-FFF2-40B4-BE49-F238E27FC236}">
                <a16:creationId xmlns:a16="http://schemas.microsoft.com/office/drawing/2014/main" id="{71DBBFD7-C605-77CD-8171-7B2B525328DA}"/>
              </a:ext>
            </a:extLst>
          </p:cNvPr>
          <p:cNvSpPr>
            <a:spLocks noGrp="1"/>
          </p:cNvSpPr>
          <p:nvPr>
            <p:ph type="subTitle" idx="1"/>
          </p:nvPr>
        </p:nvSpPr>
        <p:spPr>
          <a:xfrm>
            <a:off x="1527048" y="4599432"/>
            <a:ext cx="9144000" cy="1536192"/>
          </a:xfrm>
        </p:spPr>
        <p:txBody>
          <a:bodyPr>
            <a:normAutofit/>
          </a:bodyPr>
          <a:lstStyle/>
          <a:p>
            <a:r>
              <a:rPr lang="en-US" dirty="0">
                <a:solidFill>
                  <a:srgbClr val="FFFFFF"/>
                </a:solidFill>
              </a:rPr>
              <a:t>Project 1 Team 5</a:t>
            </a:r>
          </a:p>
          <a:p>
            <a:r>
              <a:rPr lang="en-US" sz="1400" dirty="0">
                <a:solidFill>
                  <a:srgbClr val="FFFFFF"/>
                </a:solidFill>
              </a:rPr>
              <a:t>Oswaldo Solano</a:t>
            </a:r>
          </a:p>
          <a:p>
            <a:r>
              <a:rPr lang="en-US" sz="1400" dirty="0">
                <a:solidFill>
                  <a:srgbClr val="FFFFFF"/>
                </a:solidFill>
              </a:rPr>
              <a:t>Fernando Escamilla</a:t>
            </a:r>
          </a:p>
          <a:p>
            <a:r>
              <a:rPr lang="en-US" sz="1400" dirty="0">
                <a:solidFill>
                  <a:srgbClr val="FFFFFF"/>
                </a:solidFill>
              </a:rPr>
              <a:t>Juan Alberto Reyes</a:t>
            </a:r>
          </a:p>
        </p:txBody>
      </p:sp>
      <p:sp>
        <p:nvSpPr>
          <p:cNvPr id="103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46264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 line&#10;&#10;Description automatically generated">
            <a:extLst>
              <a:ext uri="{FF2B5EF4-FFF2-40B4-BE49-F238E27FC236}">
                <a16:creationId xmlns:a16="http://schemas.microsoft.com/office/drawing/2014/main" id="{AF6B1700-8142-1027-2C84-7ACAE0CB9A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428" y="2118303"/>
            <a:ext cx="5151173" cy="3553448"/>
          </a:xfrm>
        </p:spPr>
      </p:pic>
      <p:pic>
        <p:nvPicPr>
          <p:cNvPr id="7" name="Picture 6">
            <a:extLst>
              <a:ext uri="{FF2B5EF4-FFF2-40B4-BE49-F238E27FC236}">
                <a16:creationId xmlns:a16="http://schemas.microsoft.com/office/drawing/2014/main" id="{57C18A20-3598-B6C7-8A01-327F0DCFEDFE}"/>
              </a:ext>
            </a:extLst>
          </p:cNvPr>
          <p:cNvPicPr>
            <a:picLocks noChangeAspect="1"/>
          </p:cNvPicPr>
          <p:nvPr/>
        </p:nvPicPr>
        <p:blipFill>
          <a:blip r:embed="rId3"/>
          <a:stretch>
            <a:fillRect/>
          </a:stretch>
        </p:blipFill>
        <p:spPr>
          <a:xfrm>
            <a:off x="5455507" y="2118304"/>
            <a:ext cx="6593781" cy="1275702"/>
          </a:xfrm>
          <a:prstGeom prst="rect">
            <a:avLst/>
          </a:prstGeom>
        </p:spPr>
      </p:pic>
      <p:sp>
        <p:nvSpPr>
          <p:cNvPr id="8" name="Title 1">
            <a:extLst>
              <a:ext uri="{FF2B5EF4-FFF2-40B4-BE49-F238E27FC236}">
                <a16:creationId xmlns:a16="http://schemas.microsoft.com/office/drawing/2014/main" id="{DD1DBE63-91A8-9674-E748-FDF151CCABC7}"/>
              </a:ext>
            </a:extLst>
          </p:cNvPr>
          <p:cNvSpPr>
            <a:spLocks noGrp="1"/>
          </p:cNvSpPr>
          <p:nvPr>
            <p:ph type="title"/>
          </p:nvPr>
        </p:nvSpPr>
        <p:spPr>
          <a:xfrm>
            <a:off x="838200" y="365125"/>
            <a:ext cx="10515600" cy="1325563"/>
          </a:xfrm>
        </p:spPr>
        <p:txBody>
          <a:bodyPr/>
          <a:lstStyle/>
          <a:p>
            <a:r>
              <a:rPr lang="es-MX" dirty="0"/>
              <a:t>Price vs Rating</a:t>
            </a:r>
            <a:endParaRPr lang="en-US" dirty="0"/>
          </a:p>
        </p:txBody>
      </p:sp>
    </p:spTree>
    <p:extLst>
      <p:ext uri="{BB962C8B-B14F-4D97-AF65-F5344CB8AC3E}">
        <p14:creationId xmlns:p14="http://schemas.microsoft.com/office/powerpoint/2010/main" val="53417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5F42-A9DC-8A23-ECA3-896BAA941C74}"/>
              </a:ext>
            </a:extLst>
          </p:cNvPr>
          <p:cNvSpPr>
            <a:spLocks noGrp="1"/>
          </p:cNvSpPr>
          <p:nvPr>
            <p:ph type="title"/>
          </p:nvPr>
        </p:nvSpPr>
        <p:spPr/>
        <p:txBody>
          <a:bodyPr/>
          <a:lstStyle/>
          <a:p>
            <a:r>
              <a:rPr lang="es-MX" dirty="0" err="1"/>
              <a:t>TopSpeed</a:t>
            </a:r>
            <a:r>
              <a:rPr lang="es-MX" dirty="0"/>
              <a:t> vs top20 </a:t>
            </a:r>
            <a:r>
              <a:rPr lang="es-MX" dirty="0" err="1"/>
              <a:t>Models</a:t>
            </a:r>
            <a:endParaRPr lang="en-US" dirty="0"/>
          </a:p>
        </p:txBody>
      </p:sp>
      <p:pic>
        <p:nvPicPr>
          <p:cNvPr id="5122" name="Picture 2">
            <a:extLst>
              <a:ext uri="{FF2B5EF4-FFF2-40B4-BE49-F238E27FC236}">
                <a16:creationId xmlns:a16="http://schemas.microsoft.com/office/drawing/2014/main" id="{AEFB568F-8195-0759-4710-756B69EF47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780" y="1864395"/>
            <a:ext cx="6338124" cy="3919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AF73F2B-C081-E65B-7BE1-1DBE0DA9808D}"/>
              </a:ext>
            </a:extLst>
          </p:cNvPr>
          <p:cNvPicPr>
            <a:picLocks noChangeAspect="1"/>
          </p:cNvPicPr>
          <p:nvPr/>
        </p:nvPicPr>
        <p:blipFill rotWithShape="1">
          <a:blip r:embed="rId3"/>
          <a:srcRect l="11848"/>
          <a:stretch/>
        </p:blipFill>
        <p:spPr>
          <a:xfrm>
            <a:off x="7047344" y="1864394"/>
            <a:ext cx="4973929" cy="980405"/>
          </a:xfrm>
          <a:prstGeom prst="rect">
            <a:avLst/>
          </a:prstGeom>
        </p:spPr>
      </p:pic>
    </p:spTree>
    <p:extLst>
      <p:ext uri="{BB962C8B-B14F-4D97-AF65-F5344CB8AC3E}">
        <p14:creationId xmlns:p14="http://schemas.microsoft.com/office/powerpoint/2010/main" val="294071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577B-50A6-8CFA-6121-A4864BAA79A0}"/>
              </a:ext>
            </a:extLst>
          </p:cNvPr>
          <p:cNvSpPr>
            <a:spLocks noGrp="1"/>
          </p:cNvSpPr>
          <p:nvPr>
            <p:ph type="title"/>
          </p:nvPr>
        </p:nvSpPr>
        <p:spPr/>
        <p:txBody>
          <a:bodyPr/>
          <a:lstStyle/>
          <a:p>
            <a:r>
              <a:rPr lang="en-US" dirty="0"/>
              <a:t>Number of times the same price is repeated in Euros</a:t>
            </a:r>
          </a:p>
        </p:txBody>
      </p:sp>
      <p:pic>
        <p:nvPicPr>
          <p:cNvPr id="5" name="Content Placeholder 4">
            <a:extLst>
              <a:ext uri="{FF2B5EF4-FFF2-40B4-BE49-F238E27FC236}">
                <a16:creationId xmlns:a16="http://schemas.microsoft.com/office/drawing/2014/main" id="{3EE279BB-738F-EEAF-519F-42A3B4D4F51E}"/>
              </a:ext>
            </a:extLst>
          </p:cNvPr>
          <p:cNvPicPr>
            <a:picLocks noGrp="1" noChangeAspect="1"/>
          </p:cNvPicPr>
          <p:nvPr>
            <p:ph idx="1"/>
          </p:nvPr>
        </p:nvPicPr>
        <p:blipFill>
          <a:blip r:embed="rId2"/>
          <a:stretch>
            <a:fillRect/>
          </a:stretch>
        </p:blipFill>
        <p:spPr>
          <a:xfrm>
            <a:off x="838200" y="1808372"/>
            <a:ext cx="5956824" cy="3705737"/>
          </a:xfrm>
        </p:spPr>
      </p:pic>
      <p:pic>
        <p:nvPicPr>
          <p:cNvPr id="7" name="Picture 6">
            <a:extLst>
              <a:ext uri="{FF2B5EF4-FFF2-40B4-BE49-F238E27FC236}">
                <a16:creationId xmlns:a16="http://schemas.microsoft.com/office/drawing/2014/main" id="{BA76EB17-0710-BFDE-A06B-FAF3606A56AD}"/>
              </a:ext>
            </a:extLst>
          </p:cNvPr>
          <p:cNvPicPr>
            <a:picLocks noChangeAspect="1"/>
          </p:cNvPicPr>
          <p:nvPr/>
        </p:nvPicPr>
        <p:blipFill rotWithShape="1">
          <a:blip r:embed="rId3"/>
          <a:srcRect r="29527"/>
          <a:stretch/>
        </p:blipFill>
        <p:spPr>
          <a:xfrm>
            <a:off x="6795024" y="1808372"/>
            <a:ext cx="4764083" cy="999483"/>
          </a:xfrm>
          <a:prstGeom prst="rect">
            <a:avLst/>
          </a:prstGeom>
        </p:spPr>
      </p:pic>
    </p:spTree>
    <p:extLst>
      <p:ext uri="{BB962C8B-B14F-4D97-AF65-F5344CB8AC3E}">
        <p14:creationId xmlns:p14="http://schemas.microsoft.com/office/powerpoint/2010/main" val="236535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B297-13CC-2D9F-FA9B-E3246F845BE6}"/>
              </a:ext>
            </a:extLst>
          </p:cNvPr>
          <p:cNvSpPr>
            <a:spLocks noGrp="1"/>
          </p:cNvSpPr>
          <p:nvPr>
            <p:ph type="title"/>
          </p:nvPr>
        </p:nvSpPr>
        <p:spPr/>
        <p:txBody>
          <a:bodyPr/>
          <a:lstStyle/>
          <a:p>
            <a:r>
              <a:rPr lang="en-US" dirty="0"/>
              <a:t>Number of models of each manufacturer</a:t>
            </a:r>
          </a:p>
        </p:txBody>
      </p:sp>
      <p:pic>
        <p:nvPicPr>
          <p:cNvPr id="5" name="Content Placeholder 4">
            <a:extLst>
              <a:ext uri="{FF2B5EF4-FFF2-40B4-BE49-F238E27FC236}">
                <a16:creationId xmlns:a16="http://schemas.microsoft.com/office/drawing/2014/main" id="{970FD982-39AB-F6C5-C351-26CBF1BB4430}"/>
              </a:ext>
            </a:extLst>
          </p:cNvPr>
          <p:cNvPicPr>
            <a:picLocks noGrp="1" noChangeAspect="1"/>
          </p:cNvPicPr>
          <p:nvPr>
            <p:ph idx="1"/>
          </p:nvPr>
        </p:nvPicPr>
        <p:blipFill>
          <a:blip r:embed="rId2"/>
          <a:stretch>
            <a:fillRect/>
          </a:stretch>
        </p:blipFill>
        <p:spPr>
          <a:xfrm>
            <a:off x="132810" y="1964170"/>
            <a:ext cx="7364012" cy="3910157"/>
          </a:xfrm>
        </p:spPr>
      </p:pic>
      <p:pic>
        <p:nvPicPr>
          <p:cNvPr id="7" name="Picture 6">
            <a:extLst>
              <a:ext uri="{FF2B5EF4-FFF2-40B4-BE49-F238E27FC236}">
                <a16:creationId xmlns:a16="http://schemas.microsoft.com/office/drawing/2014/main" id="{65C05A9A-4327-29A1-6B07-AA2CED50C3DB}"/>
              </a:ext>
            </a:extLst>
          </p:cNvPr>
          <p:cNvPicPr>
            <a:picLocks noChangeAspect="1"/>
          </p:cNvPicPr>
          <p:nvPr/>
        </p:nvPicPr>
        <p:blipFill rotWithShape="1">
          <a:blip r:embed="rId3"/>
          <a:srcRect l="998" r="29020"/>
          <a:stretch/>
        </p:blipFill>
        <p:spPr>
          <a:xfrm>
            <a:off x="7490691" y="1964170"/>
            <a:ext cx="4313382" cy="724001"/>
          </a:xfrm>
          <a:prstGeom prst="rect">
            <a:avLst/>
          </a:prstGeom>
        </p:spPr>
      </p:pic>
    </p:spTree>
    <p:extLst>
      <p:ext uri="{BB962C8B-B14F-4D97-AF65-F5344CB8AC3E}">
        <p14:creationId xmlns:p14="http://schemas.microsoft.com/office/powerpoint/2010/main" val="108664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1D0B-DDFC-FCD7-FA52-A768243BDD0B}"/>
              </a:ext>
            </a:extLst>
          </p:cNvPr>
          <p:cNvSpPr>
            <a:spLocks noGrp="1"/>
          </p:cNvSpPr>
          <p:nvPr>
            <p:ph type="title"/>
          </p:nvPr>
        </p:nvSpPr>
        <p:spPr/>
        <p:txBody>
          <a:bodyPr/>
          <a:lstStyle/>
          <a:p>
            <a:r>
              <a:rPr lang="en-US" dirty="0"/>
              <a:t>kWh and Acceleration in seconds (with #seats)</a:t>
            </a:r>
          </a:p>
        </p:txBody>
      </p:sp>
      <p:pic>
        <p:nvPicPr>
          <p:cNvPr id="5" name="Content Placeholder 4">
            <a:extLst>
              <a:ext uri="{FF2B5EF4-FFF2-40B4-BE49-F238E27FC236}">
                <a16:creationId xmlns:a16="http://schemas.microsoft.com/office/drawing/2014/main" id="{76B8C3CD-E132-7BAB-F416-55EE530AD830}"/>
              </a:ext>
            </a:extLst>
          </p:cNvPr>
          <p:cNvPicPr>
            <a:picLocks noGrp="1" noChangeAspect="1"/>
          </p:cNvPicPr>
          <p:nvPr>
            <p:ph idx="1"/>
          </p:nvPr>
        </p:nvPicPr>
        <p:blipFill>
          <a:blip r:embed="rId2"/>
          <a:stretch>
            <a:fillRect/>
          </a:stretch>
        </p:blipFill>
        <p:spPr>
          <a:xfrm>
            <a:off x="838199" y="1695170"/>
            <a:ext cx="5951221" cy="4883388"/>
          </a:xfrm>
        </p:spPr>
      </p:pic>
      <p:pic>
        <p:nvPicPr>
          <p:cNvPr id="7" name="Picture 6">
            <a:extLst>
              <a:ext uri="{FF2B5EF4-FFF2-40B4-BE49-F238E27FC236}">
                <a16:creationId xmlns:a16="http://schemas.microsoft.com/office/drawing/2014/main" id="{353EAF2E-0913-7F1F-E7EA-04763A98393B}"/>
              </a:ext>
            </a:extLst>
          </p:cNvPr>
          <p:cNvPicPr>
            <a:picLocks noChangeAspect="1"/>
          </p:cNvPicPr>
          <p:nvPr/>
        </p:nvPicPr>
        <p:blipFill rotWithShape="1">
          <a:blip r:embed="rId3"/>
          <a:srcRect l="11087"/>
          <a:stretch/>
        </p:blipFill>
        <p:spPr>
          <a:xfrm>
            <a:off x="6873239" y="1690688"/>
            <a:ext cx="5001545" cy="526732"/>
          </a:xfrm>
          <a:prstGeom prst="rect">
            <a:avLst/>
          </a:prstGeom>
        </p:spPr>
      </p:pic>
    </p:spTree>
    <p:extLst>
      <p:ext uri="{BB962C8B-B14F-4D97-AF65-F5344CB8AC3E}">
        <p14:creationId xmlns:p14="http://schemas.microsoft.com/office/powerpoint/2010/main" val="112981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AA8C-F4DD-04A3-15A5-E780D5527894}"/>
              </a:ext>
            </a:extLst>
          </p:cNvPr>
          <p:cNvSpPr>
            <a:spLocks noGrp="1"/>
          </p:cNvSpPr>
          <p:nvPr>
            <p:ph type="ctrTitle"/>
          </p:nvPr>
        </p:nvSpPr>
        <p:spPr>
          <a:xfrm>
            <a:off x="1265064" y="317499"/>
            <a:ext cx="9144000" cy="920751"/>
          </a:xfrm>
        </p:spPr>
        <p:txBody>
          <a:bodyPr/>
          <a:lstStyle/>
          <a:p>
            <a:r>
              <a:rPr lang="en-MX" dirty="0"/>
              <a:t>Average price in ‘£’ and ‘€’</a:t>
            </a:r>
          </a:p>
        </p:txBody>
      </p:sp>
      <p:pic>
        <p:nvPicPr>
          <p:cNvPr id="5" name="Picture 4" descr="A picture containing text, screenshot, plot, diagram&#10;&#10;Description automatically generated">
            <a:extLst>
              <a:ext uri="{FF2B5EF4-FFF2-40B4-BE49-F238E27FC236}">
                <a16:creationId xmlns:a16="http://schemas.microsoft.com/office/drawing/2014/main" id="{450080BB-3610-FE95-4597-F49CBD52E732}"/>
              </a:ext>
            </a:extLst>
          </p:cNvPr>
          <p:cNvPicPr>
            <a:picLocks noChangeAspect="1"/>
          </p:cNvPicPr>
          <p:nvPr/>
        </p:nvPicPr>
        <p:blipFill>
          <a:blip r:embed="rId2"/>
          <a:stretch>
            <a:fillRect/>
          </a:stretch>
        </p:blipFill>
        <p:spPr>
          <a:xfrm>
            <a:off x="6096000" y="1324769"/>
            <a:ext cx="6006041" cy="4504531"/>
          </a:xfrm>
          <a:prstGeom prst="rect">
            <a:avLst/>
          </a:prstGeom>
        </p:spPr>
      </p:pic>
      <p:pic>
        <p:nvPicPr>
          <p:cNvPr id="7" name="Picture 6" descr="A picture containing text, screenshot, plot, diagram&#10;&#10;Description automatically generated">
            <a:extLst>
              <a:ext uri="{FF2B5EF4-FFF2-40B4-BE49-F238E27FC236}">
                <a16:creationId xmlns:a16="http://schemas.microsoft.com/office/drawing/2014/main" id="{D613DECD-5CAA-52F3-310D-6C8C5CC447B8}"/>
              </a:ext>
            </a:extLst>
          </p:cNvPr>
          <p:cNvPicPr>
            <a:picLocks noChangeAspect="1"/>
          </p:cNvPicPr>
          <p:nvPr/>
        </p:nvPicPr>
        <p:blipFill>
          <a:blip r:embed="rId3"/>
          <a:stretch>
            <a:fillRect/>
          </a:stretch>
        </p:blipFill>
        <p:spPr>
          <a:xfrm>
            <a:off x="0" y="1238250"/>
            <a:ext cx="6121400" cy="4591050"/>
          </a:xfrm>
          <a:prstGeom prst="rect">
            <a:avLst/>
          </a:prstGeom>
        </p:spPr>
      </p:pic>
    </p:spTree>
    <p:extLst>
      <p:ext uri="{BB962C8B-B14F-4D97-AF65-F5344CB8AC3E}">
        <p14:creationId xmlns:p14="http://schemas.microsoft.com/office/powerpoint/2010/main" val="46264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8395-CD4D-0641-9A0C-CCDE7793B644}"/>
              </a:ext>
            </a:extLst>
          </p:cNvPr>
          <p:cNvSpPr>
            <a:spLocks noGrp="1"/>
          </p:cNvSpPr>
          <p:nvPr>
            <p:ph type="title"/>
          </p:nvPr>
        </p:nvSpPr>
        <p:spPr/>
        <p:txBody>
          <a:bodyPr/>
          <a:lstStyle/>
          <a:p>
            <a:pPr algn="ctr"/>
            <a:r>
              <a:rPr lang="en-MX" dirty="0"/>
              <a:t>Model VS Range</a:t>
            </a:r>
          </a:p>
        </p:txBody>
      </p:sp>
      <p:pic>
        <p:nvPicPr>
          <p:cNvPr id="5" name="Picture 4" descr="A picture containing text, screenshot, plot, line&#10;&#10;Description automatically generated">
            <a:extLst>
              <a:ext uri="{FF2B5EF4-FFF2-40B4-BE49-F238E27FC236}">
                <a16:creationId xmlns:a16="http://schemas.microsoft.com/office/drawing/2014/main" id="{8D760250-81B9-A018-9586-5F4EC584FDEB}"/>
              </a:ext>
            </a:extLst>
          </p:cNvPr>
          <p:cNvPicPr>
            <a:picLocks noChangeAspect="1"/>
          </p:cNvPicPr>
          <p:nvPr/>
        </p:nvPicPr>
        <p:blipFill>
          <a:blip r:embed="rId2"/>
          <a:stretch>
            <a:fillRect/>
          </a:stretch>
        </p:blipFill>
        <p:spPr>
          <a:xfrm>
            <a:off x="6130925" y="1521619"/>
            <a:ext cx="6061075" cy="4545806"/>
          </a:xfrm>
          <a:prstGeom prst="rect">
            <a:avLst/>
          </a:prstGeom>
        </p:spPr>
      </p:pic>
      <p:pic>
        <p:nvPicPr>
          <p:cNvPr id="7" name="Picture 6" descr="A picture containing text, screenshot, plot, line&#10;&#10;Description automatically generated">
            <a:extLst>
              <a:ext uri="{FF2B5EF4-FFF2-40B4-BE49-F238E27FC236}">
                <a16:creationId xmlns:a16="http://schemas.microsoft.com/office/drawing/2014/main" id="{0C3D8541-301B-74EE-7F7C-0AA787FE1658}"/>
              </a:ext>
            </a:extLst>
          </p:cNvPr>
          <p:cNvPicPr>
            <a:picLocks noChangeAspect="1"/>
          </p:cNvPicPr>
          <p:nvPr/>
        </p:nvPicPr>
        <p:blipFill>
          <a:blip r:embed="rId3"/>
          <a:stretch>
            <a:fillRect/>
          </a:stretch>
        </p:blipFill>
        <p:spPr>
          <a:xfrm>
            <a:off x="34925" y="1521619"/>
            <a:ext cx="6061075" cy="4545806"/>
          </a:xfrm>
          <a:prstGeom prst="rect">
            <a:avLst/>
          </a:prstGeom>
        </p:spPr>
      </p:pic>
    </p:spTree>
    <p:extLst>
      <p:ext uri="{BB962C8B-B14F-4D97-AF65-F5344CB8AC3E}">
        <p14:creationId xmlns:p14="http://schemas.microsoft.com/office/powerpoint/2010/main" val="4279410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A4DF-6A11-25A6-B8D4-D23BC4EEB03B}"/>
              </a:ext>
            </a:extLst>
          </p:cNvPr>
          <p:cNvSpPr>
            <a:spLocks noGrp="1"/>
          </p:cNvSpPr>
          <p:nvPr>
            <p:ph type="title"/>
          </p:nvPr>
        </p:nvSpPr>
        <p:spPr/>
        <p:txBody>
          <a:bodyPr/>
          <a:lstStyle/>
          <a:p>
            <a:pPr algn="ctr"/>
            <a:r>
              <a:rPr lang="en-MX" dirty="0"/>
              <a:t>Linear Regression in Range VS Price</a:t>
            </a:r>
          </a:p>
        </p:txBody>
      </p:sp>
      <p:pic>
        <p:nvPicPr>
          <p:cNvPr id="5" name="Content Placeholder 4" descr="A picture containing text, screenshot, line, diagram&#10;&#10;Description automatically generated">
            <a:extLst>
              <a:ext uri="{FF2B5EF4-FFF2-40B4-BE49-F238E27FC236}">
                <a16:creationId xmlns:a16="http://schemas.microsoft.com/office/drawing/2014/main" id="{57089ED1-9389-BDF1-6653-21B9F6BB8925}"/>
              </a:ext>
            </a:extLst>
          </p:cNvPr>
          <p:cNvPicPr>
            <a:picLocks noGrp="1" noChangeAspect="1"/>
          </p:cNvPicPr>
          <p:nvPr>
            <p:ph idx="1"/>
          </p:nvPr>
        </p:nvPicPr>
        <p:blipFill>
          <a:blip r:embed="rId2"/>
          <a:stretch>
            <a:fillRect/>
          </a:stretch>
        </p:blipFill>
        <p:spPr>
          <a:xfrm>
            <a:off x="166158" y="1581150"/>
            <a:ext cx="6096000" cy="4572000"/>
          </a:xfrm>
        </p:spPr>
      </p:pic>
      <p:pic>
        <p:nvPicPr>
          <p:cNvPr id="7" name="Picture 6" descr="A picture containing text, screenshot, line, diagram&#10;&#10;Description automatically generated">
            <a:extLst>
              <a:ext uri="{FF2B5EF4-FFF2-40B4-BE49-F238E27FC236}">
                <a16:creationId xmlns:a16="http://schemas.microsoft.com/office/drawing/2014/main" id="{31FF5C09-3F13-1077-EC54-F720F14F63FA}"/>
              </a:ext>
            </a:extLst>
          </p:cNvPr>
          <p:cNvPicPr>
            <a:picLocks noChangeAspect="1"/>
          </p:cNvPicPr>
          <p:nvPr/>
        </p:nvPicPr>
        <p:blipFill>
          <a:blip r:embed="rId3"/>
          <a:stretch>
            <a:fillRect/>
          </a:stretch>
        </p:blipFill>
        <p:spPr>
          <a:xfrm>
            <a:off x="6096000" y="1581150"/>
            <a:ext cx="6096000" cy="4572000"/>
          </a:xfrm>
          <a:prstGeom prst="rect">
            <a:avLst/>
          </a:prstGeom>
        </p:spPr>
      </p:pic>
    </p:spTree>
    <p:extLst>
      <p:ext uri="{BB962C8B-B14F-4D97-AF65-F5344CB8AC3E}">
        <p14:creationId xmlns:p14="http://schemas.microsoft.com/office/powerpoint/2010/main" val="213511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AB52-09C6-8A95-F1D3-BA9A717BFCCE}"/>
              </a:ext>
            </a:extLst>
          </p:cNvPr>
          <p:cNvSpPr>
            <a:spLocks noGrp="1"/>
          </p:cNvSpPr>
          <p:nvPr>
            <p:ph type="title"/>
          </p:nvPr>
        </p:nvSpPr>
        <p:spPr/>
        <p:txBody>
          <a:bodyPr/>
          <a:lstStyle/>
          <a:p>
            <a:r>
              <a:rPr lang="en-US" dirty="0"/>
              <a:t>Summary of the last visualizations</a:t>
            </a:r>
            <a:endParaRPr lang="en-MX" dirty="0"/>
          </a:p>
        </p:txBody>
      </p:sp>
      <p:sp>
        <p:nvSpPr>
          <p:cNvPr id="3" name="Content Placeholder 2">
            <a:extLst>
              <a:ext uri="{FF2B5EF4-FFF2-40B4-BE49-F238E27FC236}">
                <a16:creationId xmlns:a16="http://schemas.microsoft.com/office/drawing/2014/main" id="{80274346-90BA-D76C-96FE-556E57922A42}"/>
              </a:ext>
            </a:extLst>
          </p:cNvPr>
          <p:cNvSpPr>
            <a:spLocks noGrp="1"/>
          </p:cNvSpPr>
          <p:nvPr>
            <p:ph idx="1"/>
          </p:nvPr>
        </p:nvSpPr>
        <p:spPr/>
        <p:txBody>
          <a:bodyPr>
            <a:normAutofit fontScale="92500" lnSpcReduction="10000"/>
          </a:bodyPr>
          <a:lstStyle/>
          <a:p>
            <a:r>
              <a:rPr lang="en-GB" dirty="0"/>
              <a:t>The first two visualizations are bar charts displaying the average price of electric cars in pounds and euros. The third and fourth visualizations are line plots displaying the sorted range and price of electric cars in Germany and the UK.</a:t>
            </a:r>
          </a:p>
          <a:p>
            <a:r>
              <a:rPr lang="en-GB" dirty="0"/>
              <a:t>The code then calculates the correlation between range and price for both the UK and Germany data. The next step is to define a function that creates linear regression plots. The function takes in x and y values, a figure title, a title, text coordinates, and a file name for the plot. The function calculates the slope, intercept, and </a:t>
            </a:r>
            <a:r>
              <a:rPr lang="en-GB" dirty="0" err="1"/>
              <a:t>r-value</a:t>
            </a:r>
            <a:r>
              <a:rPr lang="en-GB" dirty="0"/>
              <a:t> of the linear regression line and annotates the plot with these values.</a:t>
            </a:r>
          </a:p>
          <a:p>
            <a:r>
              <a:rPr lang="en-GB" dirty="0"/>
              <a:t>Finally, the function is called twice to create two separate linear regression plots for the price of electric cars in pounds and euros. </a:t>
            </a:r>
            <a:endParaRPr lang="en-MX" dirty="0"/>
          </a:p>
        </p:txBody>
      </p:sp>
    </p:spTree>
    <p:extLst>
      <p:ext uri="{BB962C8B-B14F-4D97-AF65-F5344CB8AC3E}">
        <p14:creationId xmlns:p14="http://schemas.microsoft.com/office/powerpoint/2010/main" val="1879028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FCDA-790F-CE20-FD02-926214FDC972}"/>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065E1C4-63C9-319F-D88F-C2486C8D43D8}"/>
              </a:ext>
            </a:extLst>
          </p:cNvPr>
          <p:cNvSpPr>
            <a:spLocks noGrp="1"/>
          </p:cNvSpPr>
          <p:nvPr>
            <p:ph idx="1"/>
          </p:nvPr>
        </p:nvSpPr>
        <p:spPr/>
        <p:txBody>
          <a:bodyPr>
            <a:normAutofit/>
          </a:bodyPr>
          <a:lstStyle/>
          <a:p>
            <a:r>
              <a:rPr lang="en-US" dirty="0"/>
              <a:t>We were able to obtain very valuable information with which we can continue working in a more personalized way depending on the needs we are looking for in the market. At the same time, we realized that there is a wide variety of manufacturers and models to choose from. In case someone would like to perform this type of analysis, I believe it would be feasible to keep checking the market constantly because the automotive chip crisis may start to improve, which would lead to a greater stock of products and, consequently, prices may suffer a change. But at this moment we believe that we obtained a satisfactory result and gave us a great perspective of how the market is currently working.</a:t>
            </a:r>
          </a:p>
        </p:txBody>
      </p:sp>
    </p:spTree>
    <p:extLst>
      <p:ext uri="{BB962C8B-B14F-4D97-AF65-F5344CB8AC3E}">
        <p14:creationId xmlns:p14="http://schemas.microsoft.com/office/powerpoint/2010/main" val="235392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B397-980C-C440-41DF-2964ECF799D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8D4F98B-E24F-E4BB-4CC4-DE4907E58208}"/>
              </a:ext>
            </a:extLst>
          </p:cNvPr>
          <p:cNvSpPr>
            <a:spLocks noGrp="1"/>
          </p:cNvSpPr>
          <p:nvPr>
            <p:ph idx="1"/>
          </p:nvPr>
        </p:nvSpPr>
        <p:spPr>
          <a:xfrm>
            <a:off x="838200" y="1825625"/>
            <a:ext cx="10515600" cy="1325563"/>
          </a:xfrm>
        </p:spPr>
        <p:txBody>
          <a:bodyPr>
            <a:normAutofit fontScale="92500" lnSpcReduction="20000"/>
          </a:bodyPr>
          <a:lstStyle/>
          <a:p>
            <a:r>
              <a:rPr lang="en-US" dirty="0"/>
              <a:t>The objective of this project is to conduct an general analysis of data from the electric car industry to identify patterns or trends that can help any customer that want to by an electric car. The data is limited to low-cost electric vehicles in the UK and Germany. </a:t>
            </a:r>
          </a:p>
        </p:txBody>
      </p:sp>
      <p:sp>
        <p:nvSpPr>
          <p:cNvPr id="6" name="Title 1">
            <a:extLst>
              <a:ext uri="{FF2B5EF4-FFF2-40B4-BE49-F238E27FC236}">
                <a16:creationId xmlns:a16="http://schemas.microsoft.com/office/drawing/2014/main" id="{238119D3-BF83-58EB-E609-D58051F5DAA7}"/>
              </a:ext>
            </a:extLst>
          </p:cNvPr>
          <p:cNvSpPr txBox="1">
            <a:spLocks/>
          </p:cNvSpPr>
          <p:nvPr/>
        </p:nvSpPr>
        <p:spPr>
          <a:xfrm>
            <a:off x="838200" y="30795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Sources</a:t>
            </a:r>
          </a:p>
        </p:txBody>
      </p:sp>
      <p:sp>
        <p:nvSpPr>
          <p:cNvPr id="7" name="Content Placeholder 2">
            <a:extLst>
              <a:ext uri="{FF2B5EF4-FFF2-40B4-BE49-F238E27FC236}">
                <a16:creationId xmlns:a16="http://schemas.microsoft.com/office/drawing/2014/main" id="{57031F92-F6BD-7D7E-9CAB-C59CFBC2CAEF}"/>
              </a:ext>
            </a:extLst>
          </p:cNvPr>
          <p:cNvSpPr txBox="1">
            <a:spLocks/>
          </p:cNvSpPr>
          <p:nvPr/>
        </p:nvSpPr>
        <p:spPr>
          <a:xfrm>
            <a:off x="838200" y="4482560"/>
            <a:ext cx="10515600" cy="13255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electric car information on https://ev-database.org/ was scraped and made available in comma separated list format in the following source: https://www.kaggle.com/datasets/kkhandekar/cheapest-electric-cars?resource=download</a:t>
            </a:r>
          </a:p>
        </p:txBody>
      </p:sp>
    </p:spTree>
    <p:extLst>
      <p:ext uri="{BB962C8B-B14F-4D97-AF65-F5344CB8AC3E}">
        <p14:creationId xmlns:p14="http://schemas.microsoft.com/office/powerpoint/2010/main" val="214552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a:extLst>
              <a:ext uri="{FF2B5EF4-FFF2-40B4-BE49-F238E27FC236}">
                <a16:creationId xmlns:a16="http://schemas.microsoft.com/office/drawing/2014/main" id="{C2589D90-6841-AAE8-B198-EDCEF3C4B662}"/>
              </a:ext>
            </a:extLst>
          </p:cNvPr>
          <p:cNvPicPr>
            <a:picLocks noGrp="1" noChangeAspect="1"/>
          </p:cNvPicPr>
          <p:nvPr>
            <p:ph idx="1"/>
          </p:nvPr>
        </p:nvPicPr>
        <p:blipFill>
          <a:blip r:embed="rId2"/>
          <a:stretch>
            <a:fillRect/>
          </a:stretch>
        </p:blipFill>
        <p:spPr>
          <a:xfrm>
            <a:off x="577637" y="321913"/>
            <a:ext cx="11215736" cy="5716578"/>
          </a:xfrm>
        </p:spPr>
      </p:pic>
      <p:sp>
        <p:nvSpPr>
          <p:cNvPr id="6" name="Rectangle: Rounded Corners 5">
            <a:extLst>
              <a:ext uri="{FF2B5EF4-FFF2-40B4-BE49-F238E27FC236}">
                <a16:creationId xmlns:a16="http://schemas.microsoft.com/office/drawing/2014/main" id="{081642BC-22DC-6DDC-B080-4656A4D5D5DC}"/>
              </a:ext>
            </a:extLst>
          </p:cNvPr>
          <p:cNvSpPr/>
          <p:nvPr/>
        </p:nvSpPr>
        <p:spPr>
          <a:xfrm>
            <a:off x="577637" y="5374256"/>
            <a:ext cx="2838423" cy="715993"/>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57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459A-2E79-D84C-1399-0A3B31BD80D8}"/>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A6DF5C6F-DE94-001A-A125-B1D51442C2A0}"/>
              </a:ext>
            </a:extLst>
          </p:cNvPr>
          <p:cNvSpPr>
            <a:spLocks noGrp="1"/>
          </p:cNvSpPr>
          <p:nvPr>
            <p:ph idx="1"/>
          </p:nvPr>
        </p:nvSpPr>
        <p:spPr/>
        <p:txBody>
          <a:bodyPr/>
          <a:lstStyle/>
          <a:p>
            <a:r>
              <a:rPr lang="en-US" dirty="0"/>
              <a:t>Once we had downloaded the database we were sure we could work with, we started to clean the data in </a:t>
            </a:r>
            <a:r>
              <a:rPr lang="en-US" dirty="0" err="1"/>
              <a:t>Jupyter</a:t>
            </a:r>
            <a:r>
              <a:rPr lang="en-US" dirty="0"/>
              <a:t> Notebook as a team. This code was uploaded to a shared </a:t>
            </a:r>
            <a:r>
              <a:rPr lang="en-US" dirty="0" err="1"/>
              <a:t>Github</a:t>
            </a:r>
            <a:r>
              <a:rPr lang="en-US" dirty="0"/>
              <a:t> repository which contains all the necessary information about the project and some folders that includes the individual work done by each member of the team (visualizations).</a:t>
            </a:r>
          </a:p>
          <a:p>
            <a:pPr marL="0" indent="0">
              <a:buNone/>
            </a:pPr>
            <a:endParaRPr lang="en-US" dirty="0"/>
          </a:p>
        </p:txBody>
      </p:sp>
    </p:spTree>
    <p:extLst>
      <p:ext uri="{BB962C8B-B14F-4D97-AF65-F5344CB8AC3E}">
        <p14:creationId xmlns:p14="http://schemas.microsoft.com/office/powerpoint/2010/main" val="148005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90EE0-A064-5E79-6768-8F4F49EC5732}"/>
              </a:ext>
            </a:extLst>
          </p:cNvPr>
          <p:cNvPicPr>
            <a:picLocks noChangeAspect="1"/>
          </p:cNvPicPr>
          <p:nvPr/>
        </p:nvPicPr>
        <p:blipFill>
          <a:blip r:embed="rId2"/>
          <a:stretch>
            <a:fillRect/>
          </a:stretch>
        </p:blipFill>
        <p:spPr>
          <a:xfrm>
            <a:off x="2181163" y="360219"/>
            <a:ext cx="6649499" cy="5795007"/>
          </a:xfrm>
          <a:prstGeom prst="rect">
            <a:avLst/>
          </a:prstGeom>
        </p:spPr>
      </p:pic>
    </p:spTree>
    <p:extLst>
      <p:ext uri="{BB962C8B-B14F-4D97-AF65-F5344CB8AC3E}">
        <p14:creationId xmlns:p14="http://schemas.microsoft.com/office/powerpoint/2010/main" val="86199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03C9BB-073A-C93C-BEAF-254E78F15B81}"/>
              </a:ext>
            </a:extLst>
          </p:cNvPr>
          <p:cNvPicPr>
            <a:picLocks noGrp="1" noChangeAspect="1"/>
          </p:cNvPicPr>
          <p:nvPr>
            <p:ph idx="1"/>
          </p:nvPr>
        </p:nvPicPr>
        <p:blipFill>
          <a:blip r:embed="rId2"/>
          <a:stretch>
            <a:fillRect/>
          </a:stretch>
        </p:blipFill>
        <p:spPr>
          <a:xfrm>
            <a:off x="3003564" y="176080"/>
            <a:ext cx="7359636" cy="6065538"/>
          </a:xfrm>
          <a:prstGeom prst="rect">
            <a:avLst/>
          </a:prstGeom>
        </p:spPr>
      </p:pic>
    </p:spTree>
    <p:extLst>
      <p:ext uri="{BB962C8B-B14F-4D97-AF65-F5344CB8AC3E}">
        <p14:creationId xmlns:p14="http://schemas.microsoft.com/office/powerpoint/2010/main" val="224440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ver image">
            <a:extLst>
              <a:ext uri="{FF2B5EF4-FFF2-40B4-BE49-F238E27FC236}">
                <a16:creationId xmlns:a16="http://schemas.microsoft.com/office/drawing/2014/main" id="{6AF9C5B7-4DBC-F3A4-5A38-41CD82949B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638" r="6605" b="-1"/>
          <a:stretch/>
        </p:blipFill>
        <p:spPr bwMode="auto">
          <a:xfrm>
            <a:off x="307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AC9AEA-8270-0567-9BBD-441764FAF2CD}"/>
              </a:ext>
            </a:extLst>
          </p:cNvPr>
          <p:cNvSpPr>
            <a:spLocks noGrp="1"/>
          </p:cNvSpPr>
          <p:nvPr>
            <p:ph type="ctrTitle"/>
          </p:nvPr>
        </p:nvSpPr>
        <p:spPr>
          <a:xfrm>
            <a:off x="1429109" y="232912"/>
            <a:ext cx="9144000" cy="1399271"/>
          </a:xfrm>
        </p:spPr>
        <p:txBody>
          <a:bodyPr>
            <a:normAutofit/>
          </a:bodyPr>
          <a:lstStyle/>
          <a:p>
            <a:r>
              <a:rPr lang="en-US" sz="6600" dirty="0">
                <a:solidFill>
                  <a:srgbClr val="FFFFFF"/>
                </a:solidFill>
              </a:rPr>
              <a:t>Visualizations</a:t>
            </a:r>
          </a:p>
        </p:txBody>
      </p:sp>
    </p:spTree>
    <p:extLst>
      <p:ext uri="{BB962C8B-B14F-4D97-AF65-F5344CB8AC3E}">
        <p14:creationId xmlns:p14="http://schemas.microsoft.com/office/powerpoint/2010/main" val="175328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502C-B9A4-1587-484D-8E7F3BA7EF16}"/>
              </a:ext>
            </a:extLst>
          </p:cNvPr>
          <p:cNvSpPr>
            <a:spLocks noGrp="1"/>
          </p:cNvSpPr>
          <p:nvPr>
            <p:ph type="title"/>
          </p:nvPr>
        </p:nvSpPr>
        <p:spPr/>
        <p:txBody>
          <a:bodyPr/>
          <a:lstStyle/>
          <a:p>
            <a:r>
              <a:rPr lang="en-US" dirty="0"/>
              <a:t>Model vs Rating</a:t>
            </a:r>
          </a:p>
        </p:txBody>
      </p:sp>
      <p:pic>
        <p:nvPicPr>
          <p:cNvPr id="9" name="Picture 8" descr="A picture containing text, screenshot, plot, parallel&#10;&#10;Description automatically generated">
            <a:extLst>
              <a:ext uri="{FF2B5EF4-FFF2-40B4-BE49-F238E27FC236}">
                <a16:creationId xmlns:a16="http://schemas.microsoft.com/office/drawing/2014/main" id="{27A2C426-D5A4-D772-46B3-C292B0C44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34" y="1942978"/>
            <a:ext cx="5135025" cy="4266911"/>
          </a:xfrm>
          <a:prstGeom prst="rect">
            <a:avLst/>
          </a:prstGeom>
        </p:spPr>
      </p:pic>
      <p:pic>
        <p:nvPicPr>
          <p:cNvPr id="11" name="Picture 10" descr="A screenshot of a computer program&#10;&#10;Description automatically generated with low confidence">
            <a:extLst>
              <a:ext uri="{FF2B5EF4-FFF2-40B4-BE49-F238E27FC236}">
                <a16:creationId xmlns:a16="http://schemas.microsoft.com/office/drawing/2014/main" id="{BB10CEE7-D71A-81BE-5E7B-1032807EC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577" y="1942978"/>
            <a:ext cx="6114073" cy="4077854"/>
          </a:xfrm>
          <a:prstGeom prst="rect">
            <a:avLst/>
          </a:prstGeom>
        </p:spPr>
      </p:pic>
    </p:spTree>
    <p:extLst>
      <p:ext uri="{BB962C8B-B14F-4D97-AF65-F5344CB8AC3E}">
        <p14:creationId xmlns:p14="http://schemas.microsoft.com/office/powerpoint/2010/main" val="43006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B77E-CA79-0750-0542-F11C8F38B87E}"/>
              </a:ext>
            </a:extLst>
          </p:cNvPr>
          <p:cNvSpPr>
            <a:spLocks noGrp="1"/>
          </p:cNvSpPr>
          <p:nvPr>
            <p:ph type="title"/>
          </p:nvPr>
        </p:nvSpPr>
        <p:spPr/>
        <p:txBody>
          <a:bodyPr/>
          <a:lstStyle/>
          <a:p>
            <a:r>
              <a:rPr lang="es-MX" dirty="0"/>
              <a:t>Price Top 20</a:t>
            </a:r>
            <a:endParaRPr lang="en-US" dirty="0"/>
          </a:p>
        </p:txBody>
      </p:sp>
      <p:pic>
        <p:nvPicPr>
          <p:cNvPr id="5" name="Content Placeholder 4" descr="A picture containing text, screenshot, diagram, font&#10;&#10;Description automatically generated">
            <a:extLst>
              <a:ext uri="{FF2B5EF4-FFF2-40B4-BE49-F238E27FC236}">
                <a16:creationId xmlns:a16="http://schemas.microsoft.com/office/drawing/2014/main" id="{F6C18C2D-943A-F746-EEE9-3C663FD38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331" y="1729507"/>
            <a:ext cx="5370669" cy="4351338"/>
          </a:xfrm>
        </p:spPr>
      </p:pic>
      <p:pic>
        <p:nvPicPr>
          <p:cNvPr id="7" name="Picture 6">
            <a:extLst>
              <a:ext uri="{FF2B5EF4-FFF2-40B4-BE49-F238E27FC236}">
                <a16:creationId xmlns:a16="http://schemas.microsoft.com/office/drawing/2014/main" id="{EAA4969E-CA13-2B67-E5EF-50FF42DC6E1D}"/>
              </a:ext>
            </a:extLst>
          </p:cNvPr>
          <p:cNvPicPr>
            <a:picLocks noChangeAspect="1"/>
          </p:cNvPicPr>
          <p:nvPr/>
        </p:nvPicPr>
        <p:blipFill rotWithShape="1">
          <a:blip r:embed="rId3"/>
          <a:srcRect l="750"/>
          <a:stretch/>
        </p:blipFill>
        <p:spPr>
          <a:xfrm>
            <a:off x="6351373" y="1729507"/>
            <a:ext cx="5717059" cy="852361"/>
          </a:xfrm>
          <a:prstGeom prst="rect">
            <a:avLst/>
          </a:prstGeom>
        </p:spPr>
      </p:pic>
    </p:spTree>
    <p:extLst>
      <p:ext uri="{BB962C8B-B14F-4D97-AF65-F5344CB8AC3E}">
        <p14:creationId xmlns:p14="http://schemas.microsoft.com/office/powerpoint/2010/main" val="3623125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516</Words>
  <Application>Microsoft Office PowerPoint</Application>
  <PresentationFormat>Widescreen</PresentationFormat>
  <Paragraphs>28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Electric Car Industry</vt:lpstr>
      <vt:lpstr>Objective</vt:lpstr>
      <vt:lpstr>PowerPoint Presentation</vt:lpstr>
      <vt:lpstr>Process</vt:lpstr>
      <vt:lpstr>PowerPoint Presentation</vt:lpstr>
      <vt:lpstr>PowerPoint Presentation</vt:lpstr>
      <vt:lpstr>Visualizations</vt:lpstr>
      <vt:lpstr>Model vs Rating</vt:lpstr>
      <vt:lpstr>Price Top 20</vt:lpstr>
      <vt:lpstr>Price vs Rating</vt:lpstr>
      <vt:lpstr>TopSpeed vs top20 Models</vt:lpstr>
      <vt:lpstr>Number of times the same price is repeated in Euros</vt:lpstr>
      <vt:lpstr>Number of models of each manufacturer</vt:lpstr>
      <vt:lpstr>kWh and Acceleration in seconds (with #seats)</vt:lpstr>
      <vt:lpstr>Average price in ‘£’ and ‘€’</vt:lpstr>
      <vt:lpstr>Model VS Range</vt:lpstr>
      <vt:lpstr>Linear Regression in Range VS Price</vt:lpstr>
      <vt:lpstr>Summary of the last visualizations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Car Industry</dc:title>
  <dc:creator>Oswaldo Solano</dc:creator>
  <cp:lastModifiedBy>Oswaldo Solano</cp:lastModifiedBy>
  <cp:revision>1</cp:revision>
  <dcterms:created xsi:type="dcterms:W3CDTF">2023-05-16T02:24:29Z</dcterms:created>
  <dcterms:modified xsi:type="dcterms:W3CDTF">2023-05-17T01:21:07Z</dcterms:modified>
</cp:coreProperties>
</file>