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77/0146167211399103" TargetMode="External" /><Relationship Id="rId3" Type="http://schemas.openxmlformats.org/officeDocument/2006/relationships/hyperlink" Target="https://doi.org/10.1016/j.imr.2016.03.004" TargetMode="External" /><Relationship Id="rId4" Type="http://schemas.openxmlformats.org/officeDocument/2006/relationships/hyperlink" Target="https://doi.org/10.1037/a0015634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Juan R. Loaiza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Aspectos de la emoción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También podemos postular hipótesis en torno a variaciones de </a:t>
            </a:r>
            <a:r>
              <a:rPr i="1"/>
              <a:t>aspectos locales</a:t>
            </a:r>
            <a:r>
              <a:rPr/>
              <a:t> de una emoción.</a:t>
            </a:r>
          </a:p>
          <a:p>
            <a:pPr lvl="0"/>
            <a:r>
              <a:rPr/>
              <a:t>Eventos antecedentes</a:t>
            </a:r>
          </a:p>
          <a:p>
            <a:pPr lvl="0"/>
            <a:r>
              <a:rPr/>
              <a:t>Expresiones faciales</a:t>
            </a:r>
          </a:p>
          <a:p>
            <a:pPr lvl="0"/>
            <a:r>
              <a:rPr/>
              <a:t>Normas sociales</a:t>
            </a:r>
          </a:p>
          <a:p>
            <a:pPr lvl="0"/>
            <a:r>
              <a:rPr/>
              <a:t>Mecanismos de regulación</a:t>
            </a:r>
          </a:p>
          <a:p>
            <a:pPr lvl="0"/>
            <a:r>
              <a:rPr/>
              <a:t>Narrativas</a:t>
            </a:r>
          </a:p>
          <a:p>
            <a:pPr lvl="0" indent="0" marL="0">
              <a:buNone/>
            </a:pPr>
            <a:r>
              <a:rPr/>
              <a:t>Estas hipótesis son </a:t>
            </a:r>
            <a:r>
              <a:rPr i="1"/>
              <a:t>locales</a:t>
            </a:r>
            <a:r>
              <a:rPr/>
              <a:t> a una emoción concreta.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Hipótesis sobre variaciones de aspecto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Para una emoción </a:t>
                </a: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 con componentes/aspectos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cuando la comparamos entre dos grupos culturales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y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:r>
                  <a:rPr/>
                  <a:t>Universalismo: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C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C</m:t>
                        </m:r>
                        <m:r>
                          <m:t>2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Relativismo: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C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C</m:t>
                        </m:r>
                        <m:r>
                          <m:t>2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Débil: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C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∩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C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r>
                      <m:rPr>
                        <m:sty m:val="p"/>
                      </m:rPr>
                      <m:t>∅</m:t>
                    </m:r>
                  </m:oMath>
                </a14:m>
              </a:p>
              <a:p>
                <a:pPr lvl="0"/>
                <a:r>
                  <a:rPr/>
                  <a:t>Fuerte: </a:t>
                </a:r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C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∩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C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∅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Contra los repertorios emocionales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Individuación e identificación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 teoría de las emociones ofrece criterios de </a:t>
            </a:r>
            <a:r>
              <a:rPr i="1"/>
              <a:t>individuación</a:t>
            </a:r>
            <a:r>
              <a:rPr/>
              <a:t> y de </a:t>
            </a:r>
            <a:r>
              <a:rPr i="1"/>
              <a:t>identificación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Individuación</a:t>
            </a:r>
          </a:p>
          <a:p>
            <a:pPr lvl="0" indent="0" marL="1270000">
              <a:buNone/>
            </a:pPr>
            <a:r>
              <a:rPr sz="2000"/>
              <a:t>Condiciones que separan una emoción de otros fenómenos y otras emociones.</a:t>
            </a:r>
          </a:p>
          <a:p>
            <a:pPr lvl="0" indent="0" marL="0">
              <a:buNone/>
            </a:pPr>
            <a:r>
              <a:rPr b="1"/>
              <a:t>Identificación</a:t>
            </a:r>
          </a:p>
          <a:p>
            <a:pPr lvl="0" indent="0" marL="1270000">
              <a:buNone/>
            </a:pPr>
            <a:r>
              <a:rPr sz="2000"/>
              <a:t>Condiciones para señalar la presencia de una emoción.</a:t>
            </a:r>
          </a:p>
          <a:p>
            <a:pPr lvl="0" indent="0" marL="0">
              <a:buNone/>
            </a:pPr>
            <a:r>
              <a:rPr/>
              <a:t>Cada teoría actual provee cada uno de estos criterios.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Individuación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Identificación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Patrones neurofisiológicos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Indicadores neuronales o fisiológicos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Teorías evaluativas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Colecciones de componentes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Presencia de varios componentes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Construccionismo psicológico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Actos de construcción conceptual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Presencia de un concepto y un estado afectivo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Según estos criterios, podemos clasificar teorías en el espectro anterior:</a:t>
            </a:r>
          </a:p>
          <a:p>
            <a:pPr lvl="0"/>
            <a:r>
              <a:rPr/>
              <a:t>BET: Univeralista</a:t>
            </a:r>
          </a:p>
          <a:p>
            <a:pPr lvl="0"/>
            <a:r>
              <a:rPr/>
              <a:t>Teorías evaluativas:</a:t>
            </a:r>
          </a:p>
          <a:p>
            <a:pPr lvl="1"/>
            <a:r>
              <a:rPr/>
              <a:t>Discretas: Relativista débil</a:t>
            </a:r>
          </a:p>
          <a:p>
            <a:pPr lvl="1"/>
            <a:r>
              <a:rPr/>
              <a:t>Dimensionales: Relativista débil +1</a:t>
            </a:r>
          </a:p>
          <a:p>
            <a:pPr lvl="0"/>
            <a:r>
              <a:rPr/>
              <a:t>Construccionismo psicológico: Relativista débil +1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Diferencias radicales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La idea de que haya diferencias en repertorios emocionales exige la siguiente situación: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E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≠</m:t>
                      </m:r>
                      <m:r>
                        <m:rPr>
                          <m:sty m:val="p"/>
                        </m:rPr>
                        <m:t>∅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¿Cómo podría darse esta situación?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Falla en los criterios de individuación</a:t>
                </a:r>
              </a:p>
              <a:p>
                <a:pPr lvl="1"/>
                <a:r>
                  <a:rPr/>
                  <a:t>Esperábamos una diferencia cuando no la hay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Falla en los criterios de identificación</a:t>
                </a:r>
              </a:p>
              <a:p>
                <a:pPr lvl="1"/>
                <a:r>
                  <a:rPr/>
                  <a:t>No logramos acceder (epistémicamente) a </a:t>
                </a: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Hipótesis en competencia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Tenemos que decidir entre las siguientes hipótesis: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 sz="2000"/>
                  <a:t> es una emoción que no entendemos.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 sz="2000"/>
                  <a:t> no es una emoción.</a:t>
                </a:r>
              </a:p>
              <a:p>
                <a:pPr lvl="0" indent="0" marL="0">
                  <a:buNone/>
                </a:pPr>
                <a:r>
                  <a:rPr/>
                  <a:t>¿Qué llevaría a decidir entre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y la hipótesis nula?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Subdeterminación empírica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Esta decisión está </a:t>
                </a:r>
                <a:r>
                  <a:rPr i="1"/>
                  <a:t>subdeterminada por la evidencia</a:t>
                </a:r>
                <a:r>
                  <a:rPr/>
                  <a:t>.</a:t>
                </a:r>
              </a:p>
              <a:p>
                <a:pPr lvl="0"/>
                <a:r>
                  <a:rPr/>
                  <a:t>Podemos tener detalles sobre </a:t>
                </a: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 compatibles con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Información sobre </a:t>
                </a: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 incompatible con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reinstaura los criterios de individuación e identificación.</a:t>
                </a:r>
              </a:p>
              <a:p>
                <a:pPr lvl="0" indent="0" marL="0">
                  <a:buNone/>
                </a:pPr>
                <a:r>
                  <a:rPr/>
                  <a:t>Longino (1990) (y (</a:t>
                </a:r>
                <a:r>
                  <a:rPr b="1"/>
                  <a:t>Quine?</a:t>
                </a:r>
                <a:r>
                  <a:rPr/>
                  <a:t>)): Las decisiones subdeterminadas dependen de suposiciones de trasfondo.</a:t>
                </a:r>
              </a:p>
              <a:p>
                <a:pPr lvl="0"/>
                <a:r>
                  <a:rPr/>
                  <a:t>Cuestiones de valor</a:t>
                </a:r>
              </a:p>
              <a:p>
                <a:pPr lvl="0"/>
                <a:r>
                  <a:rPr/>
                  <a:t>Atrincheramiento (</a:t>
                </a:r>
                <a:r>
                  <a:rPr b="1"/>
                  <a:t>Goodman?</a:t>
                </a:r>
                <a:r>
                  <a:rPr/>
                  <a:t>; </a:t>
                </a:r>
                <a:r>
                  <a:rPr b="1"/>
                  <a:t>Hacking?</a:t>
                </a:r>
                <a:r>
                  <a:rPr/>
                  <a:t>)</a:t>
                </a:r>
              </a:p>
              <a:p>
                <a:pPr lvl="0" indent="0" marL="0">
                  <a:buNone/>
                </a:pPr>
                <a:r>
                  <a:rPr/>
                  <a:t>Esta situación tiende a </a:t>
                </a:r>
                <a:r>
                  <a:rPr i="1"/>
                  <a:t>privilegiar</a:t>
                </a:r>
                <a:r>
                  <a:rPr/>
                  <a:t> hipótesis atrincheradas, i.e.,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Consecuencia:</a:t>
                </a:r>
              </a:p>
              <a:p>
                <a:pPr lvl="0"/>
                <a:r>
                  <a:rPr/>
                  <a:t>Si la decisión está subdeterminada, privilegia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Si hay evidencia para tomar la decisión, los criterios de la teoría se reestablecen, i.e., </a:t>
                </a:r>
                <a14:m>
                  <m:oMath xmlns:m="http://schemas.openxmlformats.org/officeDocument/2006/math">
                    <m:r>
                      <m:t>E</m:t>
                    </m:r>
                  </m:oMath>
                </a14:m>
                <a:r>
                  <a:rPr/>
                  <a:t> no es radicalmente diferente.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Marcos preteóricos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 alternativa a este problema es comparar teorías asumiendo un marco conceptual preteórico.</a:t>
            </a:r>
          </a:p>
          <a:p>
            <a:pPr lvl="0"/>
            <a:r>
              <a:rPr/>
              <a:t>Asumimos conceptos cotidianos de emoción.</a:t>
            </a:r>
          </a:p>
          <a:p>
            <a:pPr lvl="0"/>
            <a:r>
              <a:rPr/>
              <a:t>Evaluamos la adecuación de distintas teorías a los fenómenos.</a:t>
            </a:r>
          </a:p>
          <a:p>
            <a:pPr lvl="0" indent="0" marL="0">
              <a:buNone/>
            </a:pPr>
            <a:r>
              <a:rPr b="1"/>
              <a:t>Problemas</a:t>
            </a:r>
          </a:p>
          <a:p>
            <a:pPr lvl="0" indent="-342900" marL="342900">
              <a:buAutoNum type="arabicPeriod"/>
            </a:pPr>
            <a:r>
              <a:rPr/>
              <a:t>Heterogeneidad</a:t>
            </a:r>
          </a:p>
          <a:p>
            <a:pPr lvl="0" indent="-342900" marL="342900">
              <a:buAutoNum startAt="2" type="arabicPeriod"/>
            </a:pPr>
            <a:r>
              <a:rPr/>
              <a:t>La psicología cotidiana también tiene criterios de individuación e identificación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problema del regreso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Esto nos lleva a un regreso al infinito:</a:t>
            </a:r>
          </a:p>
          <a:p>
            <a:pPr lvl="0"/>
            <a:r>
              <a:rPr/>
              <a:t>Para decidir entre marcos conceptuales, asumismos otros marcos conceptuales.</a:t>
            </a:r>
          </a:p>
          <a:p>
            <a:pPr lvl="0" indent="0" marL="0">
              <a:buNone/>
            </a:pPr>
            <a:r>
              <a:rPr/>
              <a:t>Solución:</a:t>
            </a:r>
          </a:p>
          <a:p>
            <a:pPr lvl="0"/>
            <a:r>
              <a:rPr/>
              <a:t>La decisión se toma con consideraciones externas a la evidencia.</a:t>
            </a:r>
          </a:p>
          <a:p>
            <a:pPr lvl="0"/>
            <a:r>
              <a:rPr/>
              <a:t>Hay cierto grado necesario de arbitrariedad.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Propuesta: Relativismo moderado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decisión de marco conceptual (teórico o preteórico) está subdeterminada.</a:t>
            </a:r>
          </a:p>
          <a:p>
            <a:pPr lvl="0"/>
            <a:r>
              <a:rPr/>
              <a:t>Una vez decidido el marco, el marco tiene rango de aplicación universal.</a:t>
            </a:r>
          </a:p>
          <a:p>
            <a:pPr lvl="0" indent="0" marL="0">
              <a:buNone/>
            </a:pPr>
            <a:r>
              <a:rPr/>
              <a:t>El marco debe decidirse asumiendo un marco preteórico arbitrario.</a:t>
            </a:r>
          </a:p>
          <a:p>
            <a:pPr lvl="0"/>
            <a:r>
              <a:rPr/>
              <a:t>La ciencia de las emociones es relativa a un marco inicial.</a:t>
            </a:r>
          </a:p>
          <a:p>
            <a:pPr lvl="0"/>
            <a:r>
              <a:rPr/>
              <a:t>Una vez instaurada, tiene aspiración de “universalidad”.</a:t>
            </a:r>
          </a:p>
          <a:p>
            <a:pPr lvl="0" indent="0" marL="0">
              <a:buNone/>
            </a:pPr>
            <a:r>
              <a:rPr/>
              <a:t>Objeciones y respuestas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¿Cómo varían las emociones entre distintos grupos culturales?</a:t>
            </a:r>
          </a:p>
          <a:p>
            <a:pPr lvl="0" indent="0" marL="0">
              <a:buNone/>
            </a:pPr>
            <a:r>
              <a:rPr/>
              <a:t>Ejemplos:</a:t>
            </a:r>
          </a:p>
          <a:p>
            <a:pPr lvl="0"/>
            <a:r>
              <a:rPr/>
              <a:t>Variaciones en </a:t>
            </a:r>
            <a:r>
              <a:rPr i="1"/>
              <a:t>intensidad</a:t>
            </a:r>
            <a:r>
              <a:rPr/>
              <a:t> entre americanos y sociedades en Asia (Lim, 2016).</a:t>
            </a:r>
          </a:p>
          <a:p>
            <a:pPr lvl="0"/>
            <a:r>
              <a:rPr/>
              <a:t>Significado de “estar </a:t>
            </a:r>
            <a:r>
              <a:rPr i="1"/>
              <a:t>alegre</a:t>
            </a:r>
            <a:r>
              <a:rPr/>
              <a:t>” entre estadounidenses y japoneses (Uchida &amp; Kitayama, 2009).</a:t>
            </a:r>
          </a:p>
          <a:p>
            <a:pPr lvl="0"/>
            <a:r>
              <a:rPr/>
              <a:t>Aculturación emocional en migrantes de primera y segunda generación (De Leersnyder et al., 2011).</a:t>
            </a:r>
          </a:p>
          <a:p>
            <a:pPr lvl="0" indent="0" marL="0">
              <a:buNone/>
            </a:pPr>
            <a:r>
              <a:rPr/>
              <a:t>En estos casos, se postulan diferencias en cómo ocurren las emociones entre varias culturas.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¿Es posible descrubrir nuevas emociones?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Una vez instaurada la taxonomía, no tiene sentido pensar en emociones radicalmente diferentes. Por lo tanto, el descubrimiento de nuevas emociones es imposible en principio.</a:t>
            </a:r>
          </a:p>
          <a:p>
            <a:pPr lvl="0"/>
            <a:r>
              <a:rPr/>
              <a:t>Los criterios teóricos fijan </a:t>
            </a:r>
            <a:r>
              <a:rPr i="1"/>
              <a:t>posibilidades lógicas</a:t>
            </a:r>
            <a:r>
              <a:rPr/>
              <a:t>, pero no cuáles son actuales.</a:t>
            </a:r>
          </a:p>
          <a:p>
            <a:pPr lvl="0"/>
            <a:r>
              <a:rPr/>
              <a:t>Podemos descubrir fenómenos nuevos dentro de las expectativas de la teoría.</a:t>
            </a:r>
          </a:p>
          <a:p>
            <a:pPr lvl="0"/>
            <a:r>
              <a:rPr/>
              <a:t>Las novedades se limitan a novedades comprensibles.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¿Qué motivaría el cambio conceptual?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El cambio conceptual parece entonces imposible. Para cualquier excepción a la extensión de un término, le excluimos y mantenemos la taxonomía actual.</a:t>
            </a:r>
          </a:p>
          <a:p>
            <a:pPr lvl="0"/>
            <a:r>
              <a:rPr/>
              <a:t>El cambio conceptual puede ocurrir, pero ocurre de manera </a:t>
            </a:r>
            <a:r>
              <a:rPr i="1"/>
              <a:t>lenta</a:t>
            </a:r>
            <a:r>
              <a:rPr/>
              <a:t> y </a:t>
            </a:r>
            <a:r>
              <a:rPr i="1"/>
              <a:t>diacrónica</a:t>
            </a:r>
            <a:r>
              <a:rPr/>
              <a:t>.</a:t>
            </a:r>
          </a:p>
          <a:p>
            <a:pPr lvl="0"/>
            <a:r>
              <a:rPr/>
              <a:t>La motivación al cambio conceptual no es cualquier anomalía observada.</a:t>
            </a:r>
          </a:p>
          <a:p>
            <a:pPr lvl="0"/>
            <a:r>
              <a:rPr/>
              <a:t>La justificación del cambio conceptual sigue motivada dentro de estándares locales.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Peligros del relativismo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Si una teoría científica es relativa a un marco cultural, no es científica/objetiva y cualquier teoría vale.</a:t>
            </a:r>
          </a:p>
          <a:p>
            <a:pPr lvl="0"/>
            <a:r>
              <a:rPr/>
              <a:t>Que la decisión esté subdeterminada por la evidencia no implica que no haya criterios de decisión.</a:t>
            </a:r>
          </a:p>
          <a:p>
            <a:pPr lvl="1"/>
            <a:r>
              <a:rPr/>
              <a:t>Virtudes epistémicas (simplicidad, adecuación empírica)</a:t>
            </a:r>
          </a:p>
          <a:p>
            <a:pPr lvl="1"/>
            <a:r>
              <a:rPr/>
              <a:t>Virtudes no epistémicas (consideraciones políticas)</a:t>
            </a:r>
          </a:p>
          <a:p>
            <a:pPr lvl="0"/>
            <a:r>
              <a:rPr/>
              <a:t>Aceptemos cierto grado de relatividad para teorías ancladas en conceptos cotidianos.</a:t>
            </a:r>
          </a:p>
          <a:p>
            <a:pPr lvl="1"/>
            <a:r>
              <a:rPr/>
              <a:t>No aceptarla puede incurrir en </a:t>
            </a:r>
            <a:r>
              <a:rPr i="1"/>
              <a:t>imperialismo cultural</a:t>
            </a:r>
            <a:r>
              <a:rPr/>
              <a:t> (</a:t>
            </a:r>
            <a:r>
              <a:rPr b="1"/>
              <a:t>Young?</a:t>
            </a:r>
            <a:r>
              <a:rPr/>
              <a:t>)</a:t>
            </a:r>
          </a:p>
          <a:p>
            <a:pPr lvl="0" indent="0" marL="0">
              <a:buNone/>
            </a:pPr>
            <a:r>
              <a:rPr/>
              <a:t>Referencias</a:t>
            </a:r>
          </a:p>
          <a:p>
            <a:pPr lvl="0" indent="0" marL="0">
              <a:buNone/>
            </a:pPr>
            <a:r>
              <a:rPr/>
              <a:t>De Leersnyder, J., Mesquita, B., &amp; Kim, H. S. (2011). Where Do My Emotions Belong? A Study of Immigrants’ Emotional Acculturation: </a:t>
            </a:r>
            <a:r>
              <a:rPr i="1"/>
              <a:t>Personality and Social Psychology Bulletin</a:t>
            </a:r>
            <a:r>
              <a:rPr/>
              <a:t>, </a:t>
            </a:r>
            <a:r>
              <a:rPr i="1"/>
              <a:t>37</a:t>
            </a:r>
            <a:r>
              <a:rPr/>
              <a:t>(4), 451-463. </a:t>
            </a:r>
            <a:r>
              <a:rPr>
                <a:hlinkClick r:id="rId2"/>
              </a:rPr>
              <a:t>https://doi.org/10.1177/0146167211399103</a:t>
            </a:r>
          </a:p>
          <a:p>
            <a:pPr lvl="0" indent="0" marL="0">
              <a:buNone/>
            </a:pPr>
            <a:r>
              <a:rPr/>
              <a:t>Lim, N. (2016). Cultural Differences in Emotion: Differences in Emotional Arousal Level between the East and the West. </a:t>
            </a:r>
            <a:r>
              <a:rPr i="1"/>
              <a:t>Integrative Medicine Research</a:t>
            </a:r>
            <a:r>
              <a:rPr/>
              <a:t>, </a:t>
            </a:r>
            <a:r>
              <a:rPr i="1"/>
              <a:t>5</a:t>
            </a:r>
            <a:r>
              <a:rPr/>
              <a:t>(2), 105-109. </a:t>
            </a:r>
            <a:r>
              <a:rPr>
                <a:hlinkClick r:id="rId3"/>
              </a:rPr>
              <a:t>https://doi.org/10.1016/j.imr.2016.03.004</a:t>
            </a:r>
          </a:p>
          <a:p>
            <a:pPr lvl="0" indent="0" marL="0">
              <a:buNone/>
            </a:pPr>
            <a:r>
              <a:rPr/>
              <a:t>Longino, H. E. (1990). </a:t>
            </a:r>
            <a:r>
              <a:rPr i="1"/>
              <a:t>Science as Social Knowledge: Values and Objectivity in Scientific Inquiry</a:t>
            </a:r>
            <a:r>
              <a:rPr/>
              <a:t>. Princeton University Press.</a:t>
            </a:r>
          </a:p>
          <a:p>
            <a:pPr lvl="0" indent="0" marL="0">
              <a:buNone/>
            </a:pPr>
            <a:r>
              <a:rPr/>
              <a:t>Uchida, Y., &amp; Kitayama, S. (2009). Happiness and Unhappiness in East and West: Themes and Variations. </a:t>
            </a:r>
            <a:r>
              <a:rPr i="1"/>
              <a:t>Emotion</a:t>
            </a:r>
            <a:r>
              <a:rPr/>
              <a:t>, </a:t>
            </a:r>
            <a:r>
              <a:rPr i="1"/>
              <a:t>9</a:t>
            </a:r>
            <a:r>
              <a:rPr/>
              <a:t>(4), 441-456. </a:t>
            </a:r>
            <a:r>
              <a:rPr>
                <a:hlinkClick r:id="rId4"/>
              </a:rPr>
              <a:t>https://doi.org/10.1037/a0015634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¿Por qué importa el problema?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Algunos tipos de variación cultural son fuente de evidencia para decidir entre teorías.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 hay variación…</a:t>
            </a:r>
          </a:p>
          <a:p>
            <a:pPr lvl="0"/>
            <a:r>
              <a:rPr/>
              <a:t>No hay universalidad</a:t>
            </a:r>
          </a:p>
          <a:p>
            <a:pPr lvl="0"/>
            <a:r>
              <a:rPr/>
              <a:t>Las emociones no forman clases naturales</a:t>
            </a:r>
          </a:p>
          <a:p>
            <a:pPr lvl="0"/>
            <a:r>
              <a:rPr/>
              <a:t>Rol limitado para la biología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 no hay variación…</a:t>
            </a:r>
          </a:p>
          <a:p>
            <a:pPr lvl="0"/>
            <a:r>
              <a:rPr/>
              <a:t>Hay universalidad</a:t>
            </a:r>
          </a:p>
          <a:p>
            <a:pPr lvl="0"/>
            <a:r>
              <a:rPr/>
              <a:t>Las emociones podrían formar clases naturales</a:t>
            </a:r>
          </a:p>
          <a:p>
            <a:pPr lvl="0"/>
            <a:r>
              <a:rPr/>
              <a:t>La biología como mejor explicación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Tesis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Hay dos tipos de hipótesis sobre la variabilidad cultural de las emociones.</a:t>
            </a:r>
          </a:p>
          <a:p>
            <a:pPr lvl="0"/>
            <a:r>
              <a:rPr/>
              <a:t>Repertorios emocionales</a:t>
            </a:r>
          </a:p>
          <a:p>
            <a:pPr lvl="0"/>
            <a:r>
              <a:rPr/>
              <a:t>Aspectos de la emoción</a:t>
            </a:r>
          </a:p>
          <a:p>
            <a:pPr lvl="0" indent="-342900" marL="342900">
              <a:buAutoNum startAt="2" type="arabicPeriod"/>
            </a:pPr>
            <a:r>
              <a:rPr/>
              <a:t>Solo las hipótesis sobre aspectos de la emoción son dirimibles empíricamente.</a:t>
            </a:r>
          </a:p>
          <a:p>
            <a:pPr lvl="0" indent="-342900" marL="342900">
              <a:buAutoNum startAt="2" type="arabicPeriod"/>
            </a:pPr>
            <a:r>
              <a:rPr/>
              <a:t>La ciencia de la emoción es relativa al marco cultural, pero con rango universal.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Hipótesis en torno a la variabilidad cultural de las emociones.</a:t>
            </a:r>
          </a:p>
          <a:p>
            <a:pPr lvl="1" indent="-342900" marL="685800">
              <a:buAutoNum type="arabicPeriod"/>
            </a:pPr>
            <a:r>
              <a:rPr/>
              <a:t>Repertorios emocionales</a:t>
            </a:r>
          </a:p>
          <a:p>
            <a:pPr lvl="1" indent="-342900" marL="685800">
              <a:buAutoNum type="arabicPeriod"/>
            </a:pPr>
            <a:r>
              <a:rPr/>
              <a:t>Aspectos de la emoción</a:t>
            </a:r>
          </a:p>
          <a:p>
            <a:pPr lvl="0" indent="-342900" marL="342900">
              <a:buAutoNum type="arabicPeriod"/>
            </a:pPr>
            <a:r>
              <a:rPr/>
              <a:t>Contra la variabilidad 3.en repertorios emocionales</a:t>
            </a:r>
          </a:p>
          <a:p>
            <a:pPr lvl="0" indent="-342900" marL="342900">
              <a:buAutoNum type="arabicPeriod"/>
            </a:pPr>
            <a:r>
              <a:rPr/>
              <a:t>Algunas objeciones y respuestas</a:t>
            </a:r>
          </a:p>
          <a:p>
            <a:pPr lvl="0" indent="-342900" marL="342900">
              <a:buAutoNum type="arabicPeriod"/>
            </a:pPr>
            <a:r>
              <a:rPr/>
              <a:t>Consecuencias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Hipótesis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Repertorios emocionales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conjunto de hipótesis consisten en postular emociones por fuera de nuestra comprensión.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Ejemplo: (Lutz?)</a:t>
            </a:r>
          </a:p>
          <a:p>
            <a:pPr lvl="0"/>
            <a:r>
              <a:rPr/>
              <a:t>Etnografía con los </a:t>
            </a:r>
            <a:r>
              <a:rPr i="1"/>
              <a:t>Ifaluk</a:t>
            </a:r>
          </a:p>
          <a:p>
            <a:pPr lvl="0"/>
            <a:r>
              <a:rPr/>
              <a:t>Emociones como </a:t>
            </a:r>
            <a:r>
              <a:rPr i="1"/>
              <a:t>fago</a:t>
            </a:r>
            <a:r>
              <a:rPr/>
              <a:t>…</a:t>
            </a:r>
          </a:p>
          <a:p>
            <a:pPr lvl="0"/>
            <a:r>
              <a:rPr/>
              <a:t>Falta de correspondencias léxicas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Hipótesis sobre repertorios emocionales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Para un grupo objetivo, consideremos sus repertorios de emociones como un conjunto de emociones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y las emociones que podemos explicar como el conjunto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E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Universalismo: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R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E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Relativismo: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R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E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≠</m:t>
                    </m:r>
                    <m:r>
                      <m:rPr>
                        <m:sty m:val="p"/>
                      </m:rPr>
                      <m:t>∅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Débil: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∩</m:t>
                    </m:r>
                    <m:r>
                      <m:t>E</m:t>
                    </m:r>
                    <m:r>
                      <m:t>R</m:t>
                    </m:r>
                    <m:r>
                      <m:rPr>
                        <m:sty m:val="p"/>
                      </m:rPr>
                      <m:t>≠</m:t>
                    </m:r>
                    <m:r>
                      <m:rPr>
                        <m:sty m:val="p"/>
                      </m:rPr>
                      <m:t>∅</m:t>
                    </m:r>
                  </m:oMath>
                </a14:m>
              </a:p>
              <a:p>
                <a:pPr lvl="0"/>
                <a:r>
                  <a:rPr/>
                  <a:t>Fuerte: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t>E</m:t>
                    </m:r>
                    <m:r>
                      <m:rPr>
                        <m:sty m:val="p"/>
                      </m:rPr>
                      <m:t>∩</m:t>
                    </m:r>
                    <m:r>
                      <m:t>E</m:t>
                    </m:r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∅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Juan R. Loaiza</dc:creator>
  <cp:keywords/>
  <dcterms:created xsi:type="dcterms:W3CDTF">2023-05-17T14:44:38Z</dcterms:created>
  <dcterms:modified xsi:type="dcterms:W3CDTF">2023-05-17T14:44:38Z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/home/juanrloaiza/Zotero Library/MainLibrary.bib</vt:lpwstr>
  </property>
  <property fmtid="{D5CDD505-2E9C-101B-9397-08002B2CF9AE}" pid="3" name="csl">
    <vt:lpwstr>/home/juanrloaiza/.zotero-data/styles/apa.csl</vt:lpwstr>
  </property>
</Properties>
</file>