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Anglocentrismo en la ciencia de las emociones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problema de las clases naturales</a:t>
            </a:r>
          </a:p>
        </p:txBody>
      </p:sp>
      <p:sp>
        <p:nvSpPr>
          <p:cNvPr id="3" name="Content Placeholder 2"/>
          <p:cNvSpPr>
            <a:spLocks noGrp="1"/>
          </p:cNvSpPr>
          <p:nvPr>
            <p:ph idx="1"/>
          </p:nvPr>
        </p:nvSpPr>
        <p:spPr/>
        <p:txBody>
          <a:bodyPr/>
          <a:lstStyle/>
          <a:p>
            <a:pPr lvl="0" indent="0" marL="0">
              <a:buNone/>
            </a:pPr>
            <a:r>
              <a:rPr/>
              <a:t>La filosofía de la ciencia de la emoción ha mostrado que no podemos usar conceptos cotidianos sin calificación.</a:t>
            </a:r>
          </a:p>
          <a:p>
            <a:pPr lvl="0" indent="0" marL="0">
              <a:buNone/>
            </a:pPr>
            <a:r>
              <a:rPr/>
              <a:t>Los conceptos cotidianos de emoción no refieren a clases naturales.</a:t>
            </a:r>
          </a:p>
          <a:p>
            <a:pPr lvl="0"/>
            <a:r>
              <a:rPr/>
              <a:t>Griffiths (1997): Hay al menos tres grupos distintos de emociones en el habla cotidiana.</a:t>
            </a:r>
          </a:p>
          <a:p>
            <a:pPr lvl="0"/>
            <a:r>
              <a:rPr/>
              <a:t>Barrett (2006): No hay correspondencias neuronales o fisiológicas para los conceptos cotidianos de emoción.</a:t>
            </a:r>
          </a:p>
          <a:p>
            <a:pPr lvl="0" indent="0" marL="0">
              <a:buNone/>
            </a:pPr>
            <a:r>
              <a:rPr/>
              <a:t>Problema: ¿Cuál es entonces la relación entre conceptos cotidianos y conceptos científicos de emoción?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Hacia conceptos científicos de emoción</a:t>
            </a:r>
          </a:p>
        </p:txBody>
      </p:sp>
      <p:sp>
        <p:nvSpPr>
          <p:cNvPr id="3" name="Content Placeholder 2"/>
          <p:cNvSpPr>
            <a:spLocks noGrp="1"/>
          </p:cNvSpPr>
          <p:nvPr>
            <p:ph idx="1"/>
          </p:nvPr>
        </p:nvSpPr>
        <p:spPr/>
        <p:txBody>
          <a:bodyPr/>
          <a:lstStyle/>
          <a:p>
            <a:pPr lvl="0" indent="0" marL="0">
              <a:buNone/>
            </a:pPr>
            <a:r>
              <a:rPr/>
              <a:t>La solución al problema de las clases naturales ha sido separar lenguajes cotidianos y científicos.</a:t>
            </a:r>
          </a:p>
          <a:p>
            <a:pPr lvl="0" indent="0" marL="0">
              <a:buNone/>
            </a:pPr>
            <a:r>
              <a:rPr/>
              <a:t>Russell (2009): “As science progresses, however, everyday folk theories are typically left behind. Some everyday concepts are forged into scientific concepts; some not; all must be scrutinised.” (pp. 1261-1262)</a:t>
            </a:r>
          </a:p>
          <a:p>
            <a:pPr lvl="0" indent="0" marL="0">
              <a:buNone/>
            </a:pPr>
            <a:r>
              <a:rPr/>
              <a:t>Scarantino (2012): </a:t>
            </a:r>
            <a:r>
              <a:rPr i="1"/>
              <a:t>Folk Emotion Project</a:t>
            </a:r>
            <a:r>
              <a:rPr/>
              <a:t> y </a:t>
            </a:r>
            <a:r>
              <a:rPr i="1"/>
              <a:t>Scientific Emotion Project</a:t>
            </a:r>
            <a:r>
              <a:rPr/>
              <a:t>.</a:t>
            </a:r>
          </a:p>
          <a:p>
            <a:pPr lvl="0" indent="0" marL="0">
              <a:buNone/>
            </a:pPr>
            <a:r>
              <a:rPr/>
              <a:t>El problema es que se acuña el inglés para expresar el lenguaje científico de la emoción.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La búsqueda de un metalenguaje universal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diagnóstico del anglocentrismo</a:t>
            </a:r>
          </a:p>
        </p:txBody>
      </p:sp>
      <p:sp>
        <p:nvSpPr>
          <p:cNvPr id="3" name="Content Placeholder 2"/>
          <p:cNvSpPr>
            <a:spLocks noGrp="1"/>
          </p:cNvSpPr>
          <p:nvPr>
            <p:ph idx="1"/>
          </p:nvPr>
        </p:nvSpPr>
        <p:spPr/>
        <p:txBody>
          <a:bodyPr/>
          <a:lstStyle/>
          <a:p>
            <a:pPr lvl="0" indent="0" marL="0">
              <a:buNone/>
            </a:pPr>
            <a:r>
              <a:rPr/>
              <a:t>Wierzbicka (1999; 2014) critica las teorías tradicionales por recaer en conceptos del inglés.</a:t>
            </a:r>
          </a:p>
          <a:p>
            <a:pPr lvl="0" indent="0" marL="1270000">
              <a:buNone/>
            </a:pPr>
            <a:r>
              <a:rPr sz="2000"/>
              <a:t>It is ethnocentric to think that if the Tahitians don’t have a word corresponding to the English word </a:t>
            </a:r>
            <a:r>
              <a:rPr sz="2000" i="1"/>
              <a:t>sad</a:t>
            </a:r>
            <a:r>
              <a:rPr sz="2000"/>
              <a:t> (Levy 1973), they must nonetheless have an innate conceptual category of “sadness”; or to assume that in their emotional experience “sadness” -for which they have no name- is nonetheless more salient and more relevant to their “emotional universe” than, for example, the feelings of tōiaha or </a:t>
            </a:r>
            <a:r>
              <a:rPr sz="2000" i="1"/>
              <a:t>pe’ape’a</a:t>
            </a:r>
            <a:r>
              <a:rPr sz="2000"/>
              <a:t>, for which they do have a name (although English does not). (1999, p. 26)</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diagnóstico del anglocentrismo</a:t>
            </a:r>
          </a:p>
        </p:txBody>
      </p:sp>
      <p:sp>
        <p:nvSpPr>
          <p:cNvPr id="3" name="Content Placeholder 2"/>
          <p:cNvSpPr>
            <a:spLocks noGrp="1"/>
          </p:cNvSpPr>
          <p:nvPr>
            <p:ph idx="1"/>
          </p:nvPr>
        </p:nvSpPr>
        <p:spPr/>
        <p:txBody>
          <a:bodyPr/>
          <a:lstStyle/>
          <a:p>
            <a:pPr lvl="0" indent="0" marL="0">
              <a:buNone/>
            </a:pPr>
            <a:r>
              <a:rPr/>
              <a:t>Levisen (2019) hace eco de las críticas de Wierzbicka, y ofrece la siguiente definición:</a:t>
            </a:r>
          </a:p>
          <a:p>
            <a:pPr lvl="0" indent="0" marL="1270000">
              <a:buNone/>
            </a:pPr>
            <a:r>
              <a:rPr sz="2000"/>
              <a:t>Anglocentrism: The tacit practice of (i) taking English-specific concepts to be neutral, natural, universal, and universally applicable, and (ii) applying this set of ethnocentric misconceptions to the framing of research questions and methods, the analysis of data, the interpretation of results, and the establishment of scholarly discourse and terminologies, (iii) with an inevitable distortion of the representation of non-English speakers, non-English linguistic categories, non-Anglo scholarships, and non-Anglo perspectives on human life and living. (p. 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Dos clases de problemas</a:t>
            </a:r>
          </a:p>
        </p:txBody>
      </p:sp>
      <p:sp>
        <p:nvSpPr>
          <p:cNvPr id="3" name="Content Placeholder 2"/>
          <p:cNvSpPr>
            <a:spLocks noGrp="1"/>
          </p:cNvSpPr>
          <p:nvPr>
            <p:ph idx="1"/>
          </p:nvPr>
        </p:nvSpPr>
        <p:spPr/>
        <p:txBody>
          <a:bodyPr/>
          <a:lstStyle/>
          <a:p>
            <a:pPr lvl="0" indent="0" marL="0">
              <a:buNone/>
            </a:pPr>
            <a:r>
              <a:rPr/>
              <a:t>Tenemos entonces dos clases de problemas con el anglocentrismo.</a:t>
            </a:r>
          </a:p>
          <a:p>
            <a:pPr lvl="0" indent="-342900" marL="342900">
              <a:buAutoNum type="arabicPeriod"/>
            </a:pPr>
            <a:r>
              <a:rPr/>
              <a:t>Problemas políticos y éticos</a:t>
            </a:r>
          </a:p>
          <a:p>
            <a:pPr lvl="1"/>
            <a:r>
              <a:rPr/>
              <a:t>Es injusto aplicar conceptos etnocéntricos como estándar para comprender las experiencias de otro grupo.</a:t>
            </a:r>
          </a:p>
          <a:p>
            <a:pPr lvl="0" indent="-342900" marL="342900">
              <a:buAutoNum type="arabicPeriod"/>
            </a:pPr>
            <a:r>
              <a:rPr/>
              <a:t>Problemas epistemológicos</a:t>
            </a:r>
          </a:p>
          <a:p>
            <a:pPr lvl="1"/>
            <a:r>
              <a:rPr/>
              <a:t>Desconocemos de la experiencia de ciertos grupos asumiendo la estructura de un grupo dominante.</a:t>
            </a:r>
          </a:p>
          <a:p>
            <a:pPr lvl="0" indent="0" marL="0">
              <a:buNone/>
            </a:pPr>
            <a:r>
              <a:rPr/>
              <a:t>Podemos analizar estos daños en términos de </a:t>
            </a:r>
            <a:r>
              <a:rPr i="1"/>
              <a:t>imperialismo cultural</a:t>
            </a:r>
            <a:r>
              <a:rPr/>
              <a:t> (Young, 1990) e </a:t>
            </a:r>
            <a:r>
              <a:rPr i="1"/>
              <a:t>injusticia epistémica</a:t>
            </a:r>
            <a:r>
              <a:rPr/>
              <a:t> (Fricker, 2007).</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Universales semánticos</a:t>
            </a:r>
          </a:p>
        </p:txBody>
      </p:sp>
      <p:sp>
        <p:nvSpPr>
          <p:cNvPr id="3" name="Content Placeholder 2"/>
          <p:cNvSpPr>
            <a:spLocks noGrp="1"/>
          </p:cNvSpPr>
          <p:nvPr>
            <p:ph idx="1"/>
          </p:nvPr>
        </p:nvSpPr>
        <p:spPr/>
        <p:txBody>
          <a:bodyPr/>
          <a:lstStyle/>
          <a:p>
            <a:pPr lvl="0" indent="0" marL="0">
              <a:buNone/>
            </a:pPr>
            <a:r>
              <a:rPr/>
              <a:t>Anna Wierzbicka propone usar </a:t>
            </a:r>
            <a:r>
              <a:rPr i="1"/>
              <a:t>universales semánticos</a:t>
            </a:r>
            <a:r>
              <a:rPr/>
              <a:t> para crear un </a:t>
            </a:r>
            <a:r>
              <a:rPr b="1"/>
              <a:t>metalenguaje</a:t>
            </a:r>
            <a:r>
              <a:rPr/>
              <a:t> (</a:t>
            </a:r>
            <a:r>
              <a:rPr i="1"/>
              <a:t>Natural Semantic Metalanguage</a:t>
            </a:r>
            <a:r>
              <a:rPr/>
              <a:t>).</a:t>
            </a:r>
          </a:p>
          <a:p>
            <a:pPr lvl="0" indent="0" marL="1270000">
              <a:buNone/>
            </a:pPr>
            <a:r>
              <a:rPr sz="2000"/>
              <a:t>“There are no emotion terms which recur,with the same meaning, across language sand cultures, and there is no universal keyboard of “basic emotions” of the kind envisaged by, for example, Ekman, Izard,and Pinker. There are, on the other hand, certain recurrent themes. Both these themes, and the endless culture-specific variation on the themes, can be articulated in a clear, precise,and non-Anglocentric way through the mini-language of universal semantic primes.” (2009, p. 2)</a:t>
            </a:r>
          </a:p>
          <a:p>
            <a:pPr lvl="0" indent="0" marL="0">
              <a:buNone/>
            </a:pPr>
            <a:r>
              <a:rPr/>
              <a:t>Con estos US, se propone analizar conceptos cotidianos de emoción.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repertorio del NSM</a:t>
            </a:r>
          </a:p>
        </p:txBody>
      </p:sp>
      <p:sp>
        <p:nvSpPr>
          <p:cNvPr id="3" name="Content Placeholder 2"/>
          <p:cNvSpPr>
            <a:spLocks noGrp="1"/>
          </p:cNvSpPr>
          <p:nvPr>
            <p:ph idx="1"/>
          </p:nvPr>
        </p:nvSpPr>
        <p:spPr/>
        <p:txBody>
          <a:bodyPr/>
          <a:lstStyle/>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Aplicando el NSM: Sadness</a:t>
            </a:r>
          </a:p>
        </p:txBody>
      </p:sp>
      <p:sp>
        <p:nvSpPr>
          <p:cNvPr id="3" name="Content Placeholder 2"/>
          <p:cNvSpPr>
            <a:spLocks noGrp="1"/>
          </p:cNvSpPr>
          <p:nvPr>
            <p:ph idx="1"/>
          </p:nvPr>
        </p:nvSpPr>
        <p:spPr/>
        <p:txBody>
          <a:bodyPr/>
          <a:lstStyle/>
          <a:p>
            <a:pPr lvl="0" indent="0" marL="0">
              <a:buNone/>
            </a:pPr>
            <a:r>
              <a:rPr/>
              <a:t>sadness (e.g. X feels sad)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Problemas del metalenguaje universal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Introducción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Concordancia y retrotraducción</a:t>
            </a:r>
          </a:p>
        </p:txBody>
      </p:sp>
      <p:sp>
        <p:nvSpPr>
          <p:cNvPr id="3" name="Content Placeholder 2"/>
          <p:cNvSpPr>
            <a:spLocks noGrp="1"/>
          </p:cNvSpPr>
          <p:nvPr>
            <p:ph idx="1"/>
          </p:nvPr>
        </p:nvSpPr>
        <p:spPr/>
        <p:txBody>
          <a:bodyPr/>
          <a:lstStyle/>
          <a:p>
            <a:pPr lvl="0" indent="0" marL="0">
              <a:buNone/>
            </a:pPr>
            <a:r>
              <a:rPr/>
              <a:t>Una condición necesaria del éxito del NSM es que la traducción funcione bidireccionalmente sin pérdida de significado.</a:t>
            </a:r>
          </a:p>
          <a:p>
            <a:pPr lvl="0"/>
            <a:r>
              <a:rPr/>
              <a:t>El propósito es obtener una </a:t>
            </a:r>
            <a:r>
              <a:rPr i="1"/>
              <a:t>definición</a:t>
            </a:r>
            <a:r>
              <a:rPr/>
              <a:t> completa de los conceptos de un idioma específico.</a:t>
            </a:r>
          </a:p>
          <a:p>
            <a:pPr lvl="0" indent="0" marL="1270000">
              <a:buNone/>
            </a:pPr>
            <a:r>
              <a:rPr sz="2000"/>
              <a:t>“[…] fully reversible one-to-one correspondence only works for closed systems that have been designed specifically with this purpose in mind, e.g. stable terminology or scientific notation, carefully defined to eliminate problems of polysemy, ambiguity, metonymy or metaphor.” (Blumczyński, 2013)</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a:t>la gente puede saber algo sobre X</a:t>
            </a:r>
            <a:br/>
            <a:r>
              <a:rPr sz="2000"/>
              <a:t>por esto, la gente puede pensar:</a:t>
            </a:r>
            <a:br/>
            <a:r>
              <a:rPr sz="2000"/>
              <a:t>“si la persona Y tiene el objeto X, nada malo puede pasarle</a:t>
            </a:r>
            <a:br/>
            <a:r>
              <a:rPr sz="2000"/>
              <a:t>por esto, si Y tiene X, eso es bueno para Y”</a:t>
            </a:r>
          </a:p>
          <a:p>
            <a:pPr lvl="0" indent="0" marL="0">
              <a:buNone/>
            </a:pPr>
            <a:r>
              <a:rPr/>
              <a:t>Este análisis es una definición de </a:t>
            </a:r>
            <a:r>
              <a:rPr i="1"/>
              <a:t>security</a:t>
            </a:r>
            <a:r>
              <a:rPr/>
              <a:t> en el inglés.</a:t>
            </a:r>
          </a:p>
          <a:p>
            <a:pPr lvl="0"/>
            <a:r>
              <a:rPr/>
              <a:t>Podríamos acomodar muchos otros términos a esta definición.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En el caso de las emociones, hay evidencia de que la retrotraducción (en general) lleva a pérdida del significado.</a:t>
            </a:r>
          </a:p>
          <a:p>
            <a:pPr lvl="0" indent="0" marL="0">
              <a:buNone/>
            </a:pPr>
            <a:r>
              <a:rPr/>
              <a:t>Barger, Nabi &amp; Hong (2010): Retrotraducción de “disgust”</a:t>
            </a:r>
          </a:p>
          <a:p>
            <a:pPr lvl="0"/>
            <a:r>
              <a:rPr/>
              <a:t>Traduce a </a:t>
            </a:r>
            <a:r>
              <a:rPr i="1"/>
              <a:t>taoyan</a:t>
            </a:r>
            <a:r>
              <a:rPr/>
              <a:t>, </a:t>
            </a:r>
            <a:r>
              <a:rPr i="1"/>
              <a:t>yangwu</a:t>
            </a:r>
            <a:r>
              <a:rPr/>
              <a:t> y </a:t>
            </a:r>
            <a:r>
              <a:rPr i="1"/>
              <a:t>exin</a:t>
            </a:r>
            <a:r>
              <a:rPr/>
              <a:t>.</a:t>
            </a:r>
          </a:p>
          <a:p>
            <a:pPr lvl="0"/>
            <a:r>
              <a:rPr/>
              <a:t>Solo </a:t>
            </a:r>
            <a:r>
              <a:rPr i="1"/>
              <a:t>exin</a:t>
            </a:r>
            <a:r>
              <a:rPr/>
              <a:t> retrotraduce a “disgust”.</a:t>
            </a:r>
          </a:p>
          <a:p>
            <a:pPr lvl="0" indent="0" marL="0">
              <a:buNone/>
            </a:pPr>
            <a:r>
              <a:rPr/>
              <a:t>Podemos saber que las otras traducciones corresponden a ira solo con detalle semántico.</a:t>
            </a:r>
          </a:p>
          <a:p>
            <a:pPr lvl="0"/>
            <a:r>
              <a:rPr/>
              <a:t>La traducción del NSM arriesga perder esta información.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Problemas con el conocimiento situado</a:t>
            </a:r>
          </a:p>
        </p:txBody>
      </p:sp>
      <p:sp>
        <p:nvSpPr>
          <p:cNvPr id="3" name="Content Placeholder 2"/>
          <p:cNvSpPr>
            <a:spLocks noGrp="1"/>
          </p:cNvSpPr>
          <p:nvPr>
            <p:ph idx="1"/>
          </p:nvPr>
        </p:nvSpPr>
        <p:spPr/>
        <p:txBody>
          <a:bodyPr/>
          <a:lstStyle/>
          <a:p>
            <a:pPr lvl="0" indent="0" marL="0">
              <a:buNone/>
            </a:pPr>
            <a:r>
              <a:rPr/>
              <a:t>Aun cuando la traducción a NSM funcione, ¿cumple el propósito de superar el anglocentrismo?</a:t>
            </a:r>
          </a:p>
          <a:p>
            <a:pPr lvl="0"/>
            <a:r>
              <a:rPr/>
              <a:t>El conocimiento de fenómenos identificados con conceptos cotidianos es situado.</a:t>
            </a:r>
          </a:p>
          <a:p>
            <a:pPr lvl="0" indent="0" marL="0">
              <a:buNone/>
            </a:pPr>
            <a:r>
              <a:rPr/>
              <a:t>En contextos interculturales, abandonar el caracter situado del conocimiento lleva a imperialismo cultural.</a:t>
            </a:r>
          </a:p>
          <a:p>
            <a:pPr lvl="0" indent="0" marL="1270000">
              <a:buNone/>
            </a:pPr>
            <a:r>
              <a:rPr sz="2000"/>
              <a:t>Imperialismo cultural: “the universalization of a dominant group’s experience and culture, and its establishment as the norm.” (Young, 1990, p. 59)</a:t>
            </a:r>
          </a:p>
          <a:p>
            <a:pPr lvl="0" indent="0" marL="0">
              <a:buNone/>
            </a:pPr>
            <a:r>
              <a:rPr/>
              <a:t>El NSM incurre en la búsqueda de la “visión desde ningún lugar” (Code, 1991; Tanesini, 2020).</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Problemas con el conocimiento situado</a:t>
            </a:r>
          </a:p>
        </p:txBody>
      </p:sp>
      <p:sp>
        <p:nvSpPr>
          <p:cNvPr id="3" name="Content Placeholder 2"/>
          <p:cNvSpPr>
            <a:spLocks noGrp="1"/>
          </p:cNvSpPr>
          <p:nvPr>
            <p:ph idx="1"/>
          </p:nvPr>
        </p:nvSpPr>
        <p:spPr/>
        <p:txBody>
          <a:bodyPr/>
          <a:lstStyle/>
          <a:p>
            <a:pPr lvl="0" indent="0" marL="0">
              <a:buNone/>
            </a:pPr>
            <a:r>
              <a:rPr/>
              <a:t>En defensa del NSM, podríamos insistir en que su semántica es muy minimalista.</a:t>
            </a:r>
          </a:p>
          <a:p>
            <a:pPr lvl="0" indent="0" marL="1270000">
              <a:buNone/>
            </a:pPr>
            <a:r>
              <a:rPr sz="2000"/>
              <a:t>“[…] in its “mini” version, which […] I have called “Minimal English,” it can serve, whenever needed and appropriate, as a common auxiliary inter-language for speakers of different languages, and a global means for clarifying, elucidating, storing, and comparing ideas. Such a mini-version of English, trimmed to the bone and detached from the culture-specific conceptual heritage of “Anglo English,” can, I believe, fulfill a vital role in the globalized and English-dominated world.” (2014, p. 194)</a:t>
            </a:r>
          </a:p>
          <a:p>
            <a:pPr lvl="0" indent="0" marL="0">
              <a:buNone/>
            </a:pPr>
            <a:r>
              <a:rPr/>
              <a:t>¿Pero entonces cómo no perdemos información?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 Un dilema para el NSM</a:t>
            </a:r>
          </a:p>
        </p:txBody>
      </p:sp>
      <p:sp>
        <p:nvSpPr>
          <p:cNvPr id="3" name="Content Placeholder 2"/>
          <p:cNvSpPr>
            <a:spLocks noGrp="1"/>
          </p:cNvSpPr>
          <p:nvPr>
            <p:ph idx="1"/>
          </p:nvPr>
        </p:nvSpPr>
        <p:spPr/>
        <p:txBody>
          <a:bodyPr/>
          <a:lstStyle/>
          <a:p>
            <a:pPr lvl="0" indent="0" marL="0">
              <a:buNone/>
            </a:pPr>
            <a:r>
              <a:rPr/>
              <a:t>El NSM es un metalenguaje con pretensión de universalidad para expresar cualquier concepto culturalmente específico.</a:t>
            </a:r>
          </a:p>
          <a:p>
            <a:pPr lvl="0" indent="0" marL="0">
              <a:buNone/>
            </a:pPr>
            <a:r>
              <a:rPr/>
              <a:t>Para que esto funcione, debe ser suficientemente informativo, pero no asumir una semántica atada a una perspectiva concreta.</a:t>
            </a:r>
          </a:p>
          <a:p>
            <a:pPr lvl="0"/>
            <a:r>
              <a:rPr/>
              <a:t>Si lo hacemos más cargado semánticamente, arriesgamos incurrir en imperialismo cultural.</a:t>
            </a:r>
          </a:p>
          <a:p>
            <a:pPr lvl="0"/>
            <a:r>
              <a:rPr/>
              <a:t>Si lo hacemos menos cargado semánticamente, ya no cumple el propósito de mantener completitud.</a:t>
            </a:r>
          </a:p>
          <a:p>
            <a:pPr lvl="0" indent="0" marL="0">
              <a:buNone/>
            </a:pPr>
            <a:r>
              <a:rPr/>
              <a:t>¿Hay alguna mejor alternativa?</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Propuesta: Universalismo metodológico y fricción epistémica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Balanceando dos polos en (presunta) tensión</a:t>
            </a:r>
          </a:p>
        </p:txBody>
      </p:sp>
      <p:sp>
        <p:nvSpPr>
          <p:cNvPr id="3" name="Content Placeholder 2"/>
          <p:cNvSpPr>
            <a:spLocks noGrp="1"/>
          </p:cNvSpPr>
          <p:nvPr>
            <p:ph idx="1"/>
          </p:nvPr>
        </p:nvSpPr>
        <p:spPr/>
        <p:txBody>
          <a:bodyPr/>
          <a:lstStyle/>
          <a:p>
            <a:pPr lvl="0" indent="0" marL="0">
              <a:buNone/>
            </a:pPr>
            <a:r>
              <a:rPr/>
              <a:t>Una ciencia intercultural no puede asumir un estándar basado en conceptos de grupos dominantes.</a:t>
            </a:r>
          </a:p>
          <a:p>
            <a:pPr lvl="0" indent="0" marL="0">
              <a:buNone/>
            </a:pPr>
            <a:r>
              <a:rPr/>
              <a:t>Sin embargo, tampoco debemos caer en sobreexotización.</a:t>
            </a:r>
          </a:p>
          <a:p>
            <a:pPr lvl="0"/>
            <a:r>
              <a:rPr/>
              <a:t>Búsqueda de comunidades “lejanas” (e.g., WEIRD)</a:t>
            </a:r>
          </a:p>
          <a:p>
            <a:pPr lvl="0"/>
            <a:r>
              <a:rPr/>
              <a:t>Enfatizar el contraste perpetúa la estructura de opresión</a:t>
            </a:r>
          </a:p>
          <a:p>
            <a:pPr lvl="0" indent="0" marL="0">
              <a:buNone/>
            </a:pPr>
            <a:r>
              <a:rPr/>
              <a:t>Propuesta: Reconocimiento e interacción (</a:t>
            </a:r>
            <a:r>
              <a:rPr i="1"/>
              <a:t>engagement</a:t>
            </a:r>
            <a:r>
              <a:rPr/>
              <a:t>) sin dominación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 toda suposición dominante imperialista?</a:t>
            </a:r>
          </a:p>
        </p:txBody>
      </p:sp>
      <p:sp>
        <p:nvSpPr>
          <p:cNvPr id="3" name="Content Placeholder 2"/>
          <p:cNvSpPr>
            <a:spLocks noGrp="1"/>
          </p:cNvSpPr>
          <p:nvPr>
            <p:ph idx="1"/>
          </p:nvPr>
        </p:nvSpPr>
        <p:spPr/>
        <p:txBody>
          <a:bodyPr/>
          <a:lstStyle/>
          <a:p>
            <a:pPr lvl="0" indent="0" marL="0">
              <a:buNone/>
            </a:pPr>
            <a:r>
              <a:rPr/>
              <a:t>Un grupo dominante, de base, comienza desde su propia perspectiva (dominante).</a:t>
            </a:r>
          </a:p>
          <a:p>
            <a:pPr lvl="0" indent="0" marL="0">
              <a:buNone/>
            </a:pPr>
            <a:r>
              <a:rPr/>
              <a:t>¿Implica esto que siempre incurrirá en imperialismo cultural?</a:t>
            </a:r>
          </a:p>
          <a:p>
            <a:pPr lvl="0" indent="0" marL="1270000">
              <a:buNone/>
            </a:pPr>
            <a:r>
              <a:rPr sz="2000"/>
              <a:t>“Cultural imperialism involves the paradox of experiencing oneself as invisible at the same time that one is marked out as different. The invisibility comes about when dominant groups fail to recognize the perspective embodied in their cultural expressions as a perspective.” (Young, 1990, p. 60)</a:t>
            </a:r>
          </a:p>
          <a:p>
            <a:pPr lvl="0" indent="0" marL="0">
              <a:buNone/>
            </a:pPr>
            <a:r>
              <a:rPr/>
              <a:t>Lección: No, el problema es asumirla como </a:t>
            </a:r>
            <a:r>
              <a:rPr i="1"/>
              <a:t>estándar</a:t>
            </a:r>
            <a:r>
              <a:rPr/>
              <a: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Fricción epistémica</a:t>
            </a:r>
          </a:p>
        </p:txBody>
      </p:sp>
      <p:sp>
        <p:nvSpPr>
          <p:cNvPr id="3" name="Content Placeholder 2"/>
          <p:cNvSpPr>
            <a:spLocks noGrp="1"/>
          </p:cNvSpPr>
          <p:nvPr>
            <p:ph idx="1"/>
          </p:nvPr>
        </p:nvSpPr>
        <p:spPr/>
        <p:txBody>
          <a:bodyPr/>
          <a:lstStyle/>
          <a:p>
            <a:pPr lvl="0" indent="0" marL="0">
              <a:buNone/>
            </a:pPr>
            <a:r>
              <a:rPr/>
              <a:t>Medina (2013) propone dos principios epistemológicos que pueden ayudar.</a:t>
            </a:r>
          </a:p>
          <a:p>
            <a:pPr lvl="0"/>
            <a:r>
              <a:rPr/>
              <a:t>Principio de reconocimiento: “all the cognitive forces we encounter must be acknowledged and, insofar as it becomes possible, they must be in some way engaged”</a:t>
            </a:r>
          </a:p>
          <a:p>
            <a:pPr lvl="0"/>
            <a:r>
              <a:rPr/>
              <a:t>Principio de interacción (engagement): “the desideratum of searching for equilibrium in the interplay of cognitive forces, without some forces overpowering others, without some cognitive influences becoming unchecked and unbalance.” (p. 50)</a:t>
            </a:r>
          </a:p>
          <a:p>
            <a:pPr lvl="0" indent="0" marL="0">
              <a:buNone/>
            </a:pPr>
            <a:r>
              <a:rPr/>
              <a:t>En ausencia de </a:t>
            </a:r>
            <a:r>
              <a:rPr i="1"/>
              <a:t>fricción epistémica</a:t>
            </a:r>
            <a:r>
              <a:rPr/>
              <a:t>, creamos vicios epistémicos (incl. opresión epistémica).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 ciencia de la emoción y los conceptos anglocéntricos</a:t>
            </a:r>
          </a:p>
        </p:txBody>
      </p:sp>
      <p:sp>
        <p:nvSpPr>
          <p:cNvPr id="3" name="Content Placeholder 2"/>
          <p:cNvSpPr>
            <a:spLocks noGrp="1"/>
          </p:cNvSpPr>
          <p:nvPr>
            <p:ph idx="1"/>
          </p:nvPr>
        </p:nvSpPr>
        <p:spPr/>
        <p:txBody>
          <a:bodyPr/>
          <a:lstStyle/>
          <a:p>
            <a:pPr lvl="0" indent="0" marL="0">
              <a:buNone/>
            </a:pPr>
            <a:r>
              <a:rPr/>
              <a:t>La ciencia de las emociones ha usado tradicionalmente conceptos del inglés.</a:t>
            </a:r>
          </a:p>
          <a:p>
            <a:pPr lvl="0"/>
            <a:r>
              <a:rPr/>
              <a:t>Emociones básicas de Ekman: </a:t>
            </a:r>
            <a:r>
              <a:rPr i="1"/>
              <a:t>joy</a:t>
            </a:r>
            <a:r>
              <a:rPr/>
              <a:t>, </a:t>
            </a:r>
            <a:r>
              <a:rPr i="1"/>
              <a:t>fear</a:t>
            </a:r>
            <a:r>
              <a:rPr/>
              <a:t>…</a:t>
            </a:r>
          </a:p>
          <a:p>
            <a:pPr lvl="0"/>
            <a:r>
              <a:rPr/>
              <a:t>Circuitos básicos de Panksepp: </a:t>
            </a:r>
            <a:r>
              <a:rPr i="1"/>
              <a:t>FEAR</a:t>
            </a:r>
            <a:r>
              <a:rPr/>
              <a:t>, </a:t>
            </a:r>
            <a:r>
              <a:rPr i="1"/>
              <a:t>RAGE</a:t>
            </a:r>
            <a:r>
              <a:rPr/>
              <a:t>, </a:t>
            </a:r>
            <a:r>
              <a:rPr i="1"/>
              <a:t>PLAY</a:t>
            </a:r>
            <a:r>
              <a:rPr/>
              <a:t>…</a:t>
            </a:r>
          </a:p>
          <a:p>
            <a:pPr lvl="0" indent="0" marL="0">
              <a:buNone/>
            </a:pPr>
            <a:r>
              <a:rPr/>
              <a:t>Si existen traducciones de estos términos, la ciencia de las emociones es universalizable.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Universalismo metodológico</a:t>
            </a:r>
          </a:p>
        </p:txBody>
      </p:sp>
      <p:sp>
        <p:nvSpPr>
          <p:cNvPr id="3" name="Content Placeholder 2"/>
          <p:cNvSpPr>
            <a:spLocks noGrp="1"/>
          </p:cNvSpPr>
          <p:nvPr>
            <p:ph idx="1"/>
          </p:nvPr>
        </p:nvSpPr>
        <p:spPr/>
        <p:txBody>
          <a:bodyPr/>
          <a:lstStyle/>
          <a:p>
            <a:pPr lvl="0" indent="0" marL="0">
              <a:buNone/>
            </a:pPr>
            <a:r>
              <a:rPr/>
              <a:t>Un punto de partida es reconocer nuestra perspectiva como </a:t>
            </a:r>
            <a:r>
              <a:rPr i="1"/>
              <a:t>una perspectiva</a:t>
            </a:r>
            <a:r>
              <a:rPr/>
              <a:t>.</a:t>
            </a:r>
          </a:p>
          <a:p>
            <a:pPr lvl="0" indent="0" marL="1270000">
              <a:buNone/>
            </a:pPr>
            <a:r>
              <a:rPr sz="2000"/>
              <a:t>“La máxima implícita que guía [la] escogencia de ‘conejo’ [como traducción de ‘gavagai’] y decisiones similares para otras palabras nativas es que un objeto perdurante y relativamente homogéneo, moviéndose como un todo frente a un trasfondo de contraste, es una referencia probable para una expresión corta. Si [el/la lingüista] fuese a ser consciente de esta máxima, quizás la celebraría como uno de los universales lingüísticos o rasgos de todos los lenguajes, y no tendría problema en mostrar su plausibilidad psicológica. Pero esto sería incorrecto; la máxima es su propia imposición hacia dirimir lo que es objetivamente indeterminado.” (Quine, 1969, p. 34; traducción propia)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Comenzamos con nuestros propios conceptos y principios taxonómicos.</a:t>
            </a:r>
          </a:p>
          <a:p>
            <a:pPr lvl="0"/>
            <a:r>
              <a:rPr/>
              <a:t>Partimos de la base de que podemos encontrar similaridades relevantes.</a:t>
            </a:r>
          </a:p>
          <a:p>
            <a:pPr lvl="0"/>
            <a:r>
              <a:rPr/>
              <a:t>Agenda de investigación empírica: búsqueda de propiedades compartidas.</a:t>
            </a:r>
          </a:p>
          <a:p>
            <a:pPr lvl="0" indent="0" marL="0">
              <a:buNone/>
            </a:pPr>
            <a:r>
              <a:rPr/>
              <a:t>El principio metodológico que rige es la aplicación universal de nuestros conceptos.</a:t>
            </a:r>
          </a:p>
          <a:p>
            <a:pPr lvl="0"/>
            <a:r>
              <a:rPr/>
              <a:t>¡No porque sean </a:t>
            </a:r>
            <a:r>
              <a:rPr i="1"/>
              <a:t>nuestros</a:t>
            </a:r>
            <a:r>
              <a:rPr/>
              <a:t> conceptos!</a:t>
            </a:r>
          </a:p>
          <a:p>
            <a:pPr lvl="0"/>
            <a:r>
              <a:rPr/>
              <a:t>Buscamos puntos de similaridad y contraste.</a:t>
            </a:r>
          </a:p>
          <a:p>
            <a:pPr lvl="0" indent="0" marL="0">
              <a:buNone/>
            </a:pPr>
            <a:r>
              <a:rPr/>
              <a:t>El universalismo es un </a:t>
            </a:r>
            <a:r>
              <a:rPr i="1"/>
              <a:t>artefacto metodológico</a:t>
            </a:r>
            <a:r>
              <a:rPr/>
              <a:t>, no un descubrimiento sustantivo.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Contrastes y diferencias</a:t>
            </a:r>
          </a:p>
        </p:txBody>
      </p:sp>
      <p:sp>
        <p:nvSpPr>
          <p:cNvPr id="3" name="Content Placeholder 2"/>
          <p:cNvSpPr>
            <a:spLocks noGrp="1"/>
          </p:cNvSpPr>
          <p:nvPr>
            <p:ph idx="1"/>
          </p:nvPr>
        </p:nvSpPr>
        <p:spPr/>
        <p:txBody>
          <a:bodyPr/>
          <a:lstStyle/>
          <a:p>
            <a:pPr lvl="0" indent="0" marL="0">
              <a:buNone/>
            </a:pPr>
            <a:r>
              <a:rPr/>
              <a:t>La investigación debe avanzar reconociendo contrastes (“fricciones”).</a:t>
            </a:r>
          </a:p>
          <a:p>
            <a:pPr lvl="0"/>
            <a:r>
              <a:rPr/>
              <a:t>Variaciones en normas, objetos intencionales y lenguajes.</a:t>
            </a:r>
          </a:p>
          <a:p>
            <a:pPr lvl="0"/>
            <a:r>
              <a:rPr/>
              <a:t>Reconocemos diferencias sobre la base de puntos en común.</a:t>
            </a:r>
          </a:p>
          <a:p>
            <a:pPr lvl="0" indent="0" marL="0">
              <a:buNone/>
            </a:pPr>
            <a:r>
              <a:rPr/>
              <a:t>Es vital que la teoría explicite </a:t>
            </a:r>
            <a:r>
              <a:rPr i="1"/>
              <a:t>condiciones de revisión conceptual</a:t>
            </a:r>
            <a:r>
              <a:rPr/>
              <a:t>.</a:t>
            </a:r>
          </a:p>
          <a:p>
            <a:pPr lvl="0"/>
            <a:r>
              <a:rPr/>
              <a:t>¿Cuándo un concepto de emoción debe dividirse?</a:t>
            </a:r>
          </a:p>
          <a:p>
            <a:pPr lvl="0"/>
            <a:r>
              <a:rPr/>
              <a:t>¿Cuándo podemos unificar conceptos?</a:t>
            </a:r>
          </a:p>
          <a:p>
            <a:pPr lvl="0" indent="0" marL="0">
              <a:buNone/>
            </a:pPr>
            <a:r>
              <a:rPr/>
              <a:t>No se busca la eliminación de la diferencia mediante un metalenguaje.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 Ira en Ifaluk</a:t>
            </a:r>
          </a:p>
        </p:txBody>
      </p:sp>
      <p:sp>
        <p:nvSpPr>
          <p:cNvPr id="3" name="Content Placeholder 2"/>
          <p:cNvSpPr>
            <a:spLocks noGrp="1"/>
          </p:cNvSpPr>
          <p:nvPr>
            <p:ph idx="1"/>
          </p:nvPr>
        </p:nvSpPr>
        <p:spPr/>
        <p:txBody>
          <a:bodyPr/>
          <a:lstStyle/>
          <a:p>
            <a:pPr lvl="0" indent="0" marL="0">
              <a:buNone/>
            </a:pPr>
            <a:r>
              <a:rPr/>
              <a:t>C. Lutz (1988) estudia los conceptos Ifaluk:</a:t>
            </a:r>
          </a:p>
          <a:p>
            <a:pPr lvl="0"/>
            <a:r>
              <a:rPr i="1"/>
              <a:t>tipmochmoch</a:t>
            </a:r>
            <a:r>
              <a:rPr/>
              <a:t>: Irritabilidad</a:t>
            </a:r>
          </a:p>
          <a:p>
            <a:pPr lvl="0"/>
            <a:r>
              <a:rPr i="1"/>
              <a:t>lingeringer</a:t>
            </a:r>
            <a:r>
              <a:rPr/>
              <a:t>: Ira por sucesión de malos eventos</a:t>
            </a:r>
          </a:p>
          <a:p>
            <a:pPr lvl="0"/>
            <a:r>
              <a:rPr i="1"/>
              <a:t>nguch</a:t>
            </a:r>
            <a:r>
              <a:rPr/>
              <a:t>: Molestia por fallas en obligaciones</a:t>
            </a:r>
          </a:p>
          <a:p>
            <a:pPr lvl="0"/>
            <a:r>
              <a:rPr i="1"/>
              <a:t>tang</a:t>
            </a:r>
            <a:r>
              <a:rPr/>
              <a:t>: Frustración ante la impotencia de ayudar a otros</a:t>
            </a:r>
          </a:p>
          <a:p>
            <a:pPr lvl="0"/>
            <a:r>
              <a:rPr i="1"/>
              <a:t>song</a:t>
            </a:r>
            <a:r>
              <a:rPr/>
              <a:t>: Ira justificada</a:t>
            </a:r>
          </a:p>
          <a:p>
            <a:pPr lvl="0" indent="0" marL="0">
              <a:buNone/>
            </a:pPr>
            <a:r>
              <a:rPr/>
              <a:t>Estos conceptos, inicialmente, corresponden a formas de </a:t>
            </a:r>
            <a:r>
              <a:rPr i="1"/>
              <a:t>ira</a:t>
            </a:r>
            <a:r>
              <a:rPr/>
              <a:t>.</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Ejemplo: Ira en Ifaluk</a:t>
            </a:r>
          </a:p>
        </p:txBody>
      </p:sp>
      <p:sp>
        <p:nvSpPr>
          <p:cNvPr id="3" name="Content Placeholder 2"/>
          <p:cNvSpPr>
            <a:spLocks noGrp="1"/>
          </p:cNvSpPr>
          <p:nvPr>
            <p:ph idx="1"/>
          </p:nvPr>
        </p:nvSpPr>
        <p:spPr/>
        <p:txBody>
          <a:bodyPr/>
          <a:lstStyle/>
          <a:p>
            <a:pPr lvl="0" indent="0" marL="0">
              <a:buNone/>
            </a:pPr>
            <a:r>
              <a:rPr/>
              <a:t>El principio metodológico rector es acoptar la hipótesis de que estos conceptos son variaciones de la ira.</a:t>
            </a:r>
          </a:p>
          <a:p>
            <a:pPr lvl="0"/>
            <a:r>
              <a:rPr/>
              <a:t>Corresponden a un tema común de “reorientación de agresividad al daño percibido”.</a:t>
            </a:r>
          </a:p>
          <a:p>
            <a:pPr lvl="0" indent="0" marL="0">
              <a:buNone/>
            </a:pPr>
            <a:r>
              <a:rPr/>
              <a:t>¿Qué diferencias encontramos?</a:t>
            </a:r>
          </a:p>
          <a:p>
            <a:pPr lvl="0"/>
            <a:r>
              <a:rPr/>
              <a:t>Varios conceptos (</a:t>
            </a:r>
            <a:r>
              <a:rPr i="1"/>
              <a:t>tipmochmoch</a:t>
            </a:r>
            <a:r>
              <a:rPr/>
              <a:t>, </a:t>
            </a:r>
            <a:r>
              <a:rPr i="1"/>
              <a:t>lingeringer</a:t>
            </a:r>
            <a:r>
              <a:rPr/>
              <a:t>) no son moralizantes.</a:t>
            </a:r>
          </a:p>
          <a:p>
            <a:pPr lvl="0"/>
            <a:r>
              <a:rPr/>
              <a:t>Hay formas de racionalidad frente a la ira</a:t>
            </a:r>
          </a:p>
          <a:p>
            <a:pPr lvl="0" indent="0" marL="0">
              <a:buNone/>
            </a:pPr>
            <a:r>
              <a:rPr/>
              <a:t>El concepto teórico de ira, entonces, puede mantener el tema común, admitiendo estas variaciones.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Similitudes y contrastes</a:t>
            </a:r>
          </a:p>
        </p:txBody>
      </p:sp>
      <p:sp>
        <p:nvSpPr>
          <p:cNvPr id="3" name="Content Placeholder 2"/>
          <p:cNvSpPr>
            <a:spLocks noGrp="1"/>
          </p:cNvSpPr>
          <p:nvPr>
            <p:ph idx="1"/>
          </p:nvPr>
        </p:nvSpPr>
        <p:spPr/>
        <p:txBody>
          <a:bodyPr/>
          <a:lstStyle/>
          <a:p>
            <a:pPr lvl="0" indent="0" marL="0">
              <a:buNone/>
            </a:pPr>
            <a:r>
              <a:rPr/>
              <a:t>¿Es </a:t>
            </a:r>
            <a:r>
              <a:rPr i="1"/>
              <a:t>song</a:t>
            </a:r>
            <a:r>
              <a:rPr/>
              <a:t> lo mismo que la </a:t>
            </a:r>
            <a:r>
              <a:rPr i="1"/>
              <a:t>ira</a:t>
            </a:r>
            <a:r>
              <a:rPr/>
              <a:t> “occidental”?</a:t>
            </a:r>
          </a:p>
          <a:p>
            <a:pPr lvl="0"/>
            <a:r>
              <a:rPr/>
              <a:t>No son idénticos, pero pueden cobijarse bajo un mismo concepto teórico.</a:t>
            </a:r>
          </a:p>
          <a:p>
            <a:pPr lvl="0" indent="0" marL="0">
              <a:buNone/>
            </a:pPr>
            <a:r>
              <a:rPr/>
              <a:t>El concepto teórico reconoce y reacciona frente a diferencias culturales.</a:t>
            </a:r>
          </a:p>
          <a:p>
            <a:pPr lvl="0"/>
            <a:r>
              <a:rPr/>
              <a:t>No sobreenfatiza diferencias</a:t>
            </a:r>
          </a:p>
          <a:p>
            <a:pPr lvl="0"/>
            <a:r>
              <a:rPr/>
              <a:t>No asume conceptos dominante sin revisión</a:t>
            </a:r>
          </a:p>
          <a:p>
            <a:pPr lvl="0" indent="0" marL="0">
              <a:buNone/>
            </a:pPr>
            <a:r>
              <a:rPr/>
              <a:t>La revisión teórica es sensible a la </a:t>
            </a:r>
            <a:r>
              <a:rPr i="1"/>
              <a:t>fricción epistémica</a:t>
            </a:r>
            <a: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Comparación con el NSM</a:t>
            </a:r>
          </a:p>
        </p:txBody>
      </p:sp>
      <p:sp>
        <p:nvSpPr>
          <p:cNvPr id="3" name="Content Placeholder 2"/>
          <p:cNvSpPr>
            <a:spLocks noGrp="1"/>
          </p:cNvSpPr>
          <p:nvPr>
            <p:ph idx="1"/>
          </p:nvPr>
        </p:nvSpPr>
        <p:spPr/>
        <p:txBody>
          <a:bodyPr/>
          <a:lstStyle/>
          <a:p>
            <a:pPr lvl="0" indent="0" marL="0">
              <a:buNone/>
            </a:pPr>
            <a:r>
              <a:rPr/>
              <a:t>En contraste con el NSM, no buscamos un metalenguaje que elimine diferencias.</a:t>
            </a:r>
          </a:p>
          <a:p>
            <a:pPr lvl="0"/>
            <a:r>
              <a:rPr/>
              <a:t>No se busca la “visión desde ningún lugar”.</a:t>
            </a:r>
          </a:p>
          <a:p>
            <a:pPr lvl="0" indent="0" marL="0">
              <a:buNone/>
            </a:pPr>
            <a:r>
              <a:rPr/>
              <a:t>Esta propuesta para construir teoría es sensible a fricciones y diferencias.</a:t>
            </a:r>
          </a:p>
          <a:p>
            <a:pPr lvl="0" indent="0" marL="0">
              <a:buNone/>
            </a:pPr>
            <a:r>
              <a:rPr/>
              <a:t>También reconoce el carácter situado del conocimiento (cotidiano y científico).</a:t>
            </a:r>
          </a:p>
          <a:p>
            <a:pPr lvl="0" indent="0" marL="0">
              <a:buNone/>
            </a:pPr>
            <a:r>
              <a:rPr/>
              <a:t>Evita el relativismo, construyendo una teoría generalizable.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 problema del anglocentrismo</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Problema: No todos los términos de emoción son traducibles al inglés.</a:t>
                </a:r>
              </a:p>
              <a:p>
                <a:pPr lvl="0"/>
                <a:r>
                  <a:rPr i="1"/>
                  <a:t>sadness</a:t>
                </a:r>
                <a:r>
                  <a:rPr/>
                  <a:t> </a:t>
                </a:r>
                <a14:m>
                  <m:oMath xmlns:m="http://schemas.openxmlformats.org/officeDocument/2006/math">
                    <m:r>
                      <m:rPr>
                        <m:sty m:val="p"/>
                      </m:rPr>
                      <m:t>⟹</m:t>
                    </m:r>
                  </m:oMath>
                </a14:m>
                <a:r>
                  <a:rPr/>
                  <a:t> </a:t>
                </a:r>
                <a:r>
                  <a:rPr i="1"/>
                  <a:t>grust</a:t>
                </a:r>
                <a:r>
                  <a:rPr/>
                  <a:t> / </a:t>
                </a:r>
                <a:r>
                  <a:rPr i="1"/>
                  <a:t>pecal</a:t>
                </a:r>
                <a:r>
                  <a:rPr/>
                  <a:t> en el ruso.</a:t>
                </a:r>
              </a:p>
              <a:p>
                <a:pPr lvl="0"/>
                <a:r>
                  <a:rPr i="1"/>
                  <a:t>disgust</a:t>
                </a:r>
                <a:r>
                  <a:rPr/>
                  <a:t> </a:t>
                </a:r>
                <a14:m>
                  <m:oMath xmlns:m="http://schemas.openxmlformats.org/officeDocument/2006/math">
                    <m:r>
                      <m:rPr>
                        <m:sty m:val="p"/>
                      </m:rPr>
                      <m:t>⟹</m:t>
                    </m:r>
                  </m:oMath>
                </a14:m>
                <a:r>
                  <a:rPr/>
                  <a:t> a </a:t>
                </a:r>
                <a:r>
                  <a:rPr i="1"/>
                  <a:t>x</a:t>
                </a:r>
                <a:r>
                  <a:rPr/>
                  <a:t> y </a:t>
                </a:r>
                <a:r>
                  <a:rPr i="1"/>
                  <a:t>y</a:t>
                </a:r>
                <a:r>
                  <a:rPr/>
                  <a:t> en el mandarín.</a:t>
                </a:r>
              </a:p>
              <a:p>
                <a:pPr lvl="0" indent="0" marL="0">
                  <a:buNone/>
                </a:pPr>
                <a:r>
                  <a:rPr/>
                  <a:t>Esto lleva a dos problemas para las ciencias de la emoción:</a:t>
                </a:r>
              </a:p>
              <a:p>
                <a:pPr lvl="0"/>
                <a:r>
                  <a:rPr/>
                  <a:t>Problemas éticos/políticos: Imperialismo cultural y exclusión</a:t>
                </a:r>
              </a:p>
              <a:p>
                <a:pPr lvl="0"/>
                <a:r>
                  <a:rPr/>
                  <a:t>Problemas epistémicos: Ignorancia de distinciones entre emociones</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Propuesta</a:t>
            </a:r>
          </a:p>
        </p:txBody>
      </p:sp>
      <p:sp>
        <p:nvSpPr>
          <p:cNvPr id="3" name="Content Placeholder 2"/>
          <p:cNvSpPr>
            <a:spLocks noGrp="1"/>
          </p:cNvSpPr>
          <p:nvPr>
            <p:ph idx="1"/>
          </p:nvPr>
        </p:nvSpPr>
        <p:spPr/>
        <p:txBody>
          <a:bodyPr/>
          <a:lstStyle/>
          <a:p>
            <a:pPr lvl="0" indent="0" marL="0">
              <a:buNone/>
            </a:pPr>
            <a:r>
              <a:rPr/>
              <a:t>Una solución es buscar un </a:t>
            </a:r>
            <a:r>
              <a:rPr i="1"/>
              <a:t>metalenguaje universal</a:t>
            </a:r>
            <a:r>
              <a:rPr/>
              <a:t> para expresar la teoría de las emociones.</a:t>
            </a:r>
          </a:p>
          <a:p>
            <a:pPr lvl="0"/>
            <a:r>
              <a:rPr/>
              <a:t>Buscar </a:t>
            </a:r>
            <a:r>
              <a:rPr i="1"/>
              <a:t>universales semánticos</a:t>
            </a:r>
            <a:r>
              <a:rPr/>
              <a:t> (US).</a:t>
            </a:r>
          </a:p>
          <a:p>
            <a:pPr lvl="0"/>
            <a:r>
              <a:rPr/>
              <a:t>Expresar la teoría en términos de los US.</a:t>
            </a:r>
          </a:p>
          <a:p>
            <a:pPr lvl="0" indent="0" marL="0">
              <a:buNone/>
            </a:pPr>
            <a:r>
              <a:rPr b="1"/>
              <a:t>Tesis</a:t>
            </a:r>
            <a:r>
              <a:rPr/>
              <a:t>: La solución del metalenguaje universal no es satisfactoria.</a:t>
            </a:r>
          </a:p>
          <a:p>
            <a:pPr lvl="0"/>
            <a:r>
              <a:rPr/>
              <a:t>No evita los problemas epistémicos.</a:t>
            </a:r>
          </a:p>
          <a:p>
            <a:pPr lvl="0"/>
            <a:r>
              <a:rPr/>
              <a:t>Arriesga mantener imperialismos culturales.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Esquema</a:t>
            </a:r>
          </a:p>
        </p:txBody>
      </p:sp>
      <p:sp>
        <p:nvSpPr>
          <p:cNvPr id="3" name="Content Placeholder 2"/>
          <p:cNvSpPr>
            <a:spLocks noGrp="1"/>
          </p:cNvSpPr>
          <p:nvPr>
            <p:ph idx="1"/>
          </p:nvPr>
        </p:nvSpPr>
        <p:spPr/>
        <p:txBody>
          <a:bodyPr/>
          <a:lstStyle/>
          <a:p>
            <a:pPr lvl="0" indent="-342900" marL="342900">
              <a:buAutoNum type="arabicPeriod"/>
            </a:pPr>
            <a:r>
              <a:rPr/>
              <a:t>El problema con los conceptos anglocéntricos de emoción</a:t>
            </a:r>
          </a:p>
          <a:p>
            <a:pPr lvl="0" indent="-342900" marL="342900">
              <a:buAutoNum type="arabicPeriod"/>
            </a:pPr>
            <a:r>
              <a:rPr/>
              <a:t>La búsqueda de un metalenguaje universal</a:t>
            </a:r>
          </a:p>
          <a:p>
            <a:pPr lvl="0" indent="-342900" marL="342900">
              <a:buAutoNum type="arabicPeriod"/>
            </a:pPr>
            <a:r>
              <a:rPr/>
              <a:t>Problemas del metalenguaje universal</a:t>
            </a:r>
          </a:p>
          <a:p>
            <a:pPr lvl="0" indent="-342900" marL="342900">
              <a:buAutoNum type="arabicPeriod"/>
            </a:pPr>
            <a:r>
              <a:rPr/>
              <a:t>Propuesta: Universalismo metodológico y fricción epistémica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El problema con los conceptos anglocéntricos de emoción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Teorías de las emociones básicas</a:t>
            </a:r>
          </a:p>
        </p:txBody>
      </p:sp>
      <p:sp>
        <p:nvSpPr>
          <p:cNvPr id="3" name="Content Placeholder 2"/>
          <p:cNvSpPr>
            <a:spLocks noGrp="1"/>
          </p:cNvSpPr>
          <p:nvPr>
            <p:ph idx="1"/>
          </p:nvPr>
        </p:nvSpPr>
        <p:spPr/>
        <p:txBody>
          <a:bodyPr/>
          <a:lstStyle/>
          <a:p>
            <a:pPr lvl="0" indent="0" marL="0">
              <a:buNone/>
            </a:pPr>
            <a:r>
              <a:rPr/>
              <a:t>Una de las teorías dominantes de la emoción es la </a:t>
            </a:r>
            <a:r>
              <a:rPr i="1"/>
              <a:t>Teoría de las emociones básicas</a:t>
            </a:r>
            <a:r>
              <a:rPr/>
              <a:t> (BET).</a:t>
            </a:r>
          </a:p>
          <a:p>
            <a:pPr lvl="0" indent="0" marL="0">
              <a:buNone/>
            </a:pPr>
            <a:r>
              <a:rPr/>
              <a:t>BET: Existe un conjunto limitado de emociones que subyacen a toda la taxonomía emocional.</a:t>
            </a:r>
          </a:p>
          <a:p>
            <a:pPr lvl="0"/>
            <a:r>
              <a:rPr/>
              <a:t>Emociones básicas de Ekman: </a:t>
            </a:r>
            <a:r>
              <a:rPr i="1"/>
              <a:t>joy</a:t>
            </a:r>
            <a:r>
              <a:rPr/>
              <a:t>, </a:t>
            </a:r>
            <a:r>
              <a:rPr i="1"/>
              <a:t>fear</a:t>
            </a:r>
            <a:r>
              <a:rPr/>
              <a:t>, </a:t>
            </a:r>
            <a:r>
              <a:rPr i="1"/>
              <a:t>anger</a:t>
            </a:r>
            <a:r>
              <a:rPr/>
              <a:t>, </a:t>
            </a:r>
            <a:r>
              <a:rPr i="1"/>
              <a:t>surprise</a:t>
            </a:r>
            <a:r>
              <a:rPr/>
              <a:t>, </a:t>
            </a:r>
            <a:r>
              <a:rPr i="1"/>
              <a:t>disgust</a:t>
            </a:r>
            <a:r>
              <a:rPr/>
              <a:t>, </a:t>
            </a:r>
            <a:r>
              <a:rPr i="1"/>
              <a:t>sadness</a:t>
            </a:r>
            <a:r>
              <a:rPr/>
              <a:t>.</a:t>
            </a:r>
          </a:p>
          <a:p>
            <a:pPr lvl="0"/>
            <a:r>
              <a:rPr/>
              <a:t>Circuitos básicos de Panksepp: </a:t>
            </a:r>
            <a:r>
              <a:rPr i="1"/>
              <a:t>FEAR</a:t>
            </a:r>
            <a:r>
              <a:rPr/>
              <a:t>, </a:t>
            </a:r>
            <a:r>
              <a:rPr i="1"/>
              <a:t>RAGE</a:t>
            </a:r>
            <a:r>
              <a:rPr/>
              <a:t>, </a:t>
            </a:r>
            <a:r>
              <a:rPr i="1"/>
              <a:t>PLAY</a:t>
            </a:r>
            <a:r>
              <a:rPr/>
              <a:t>…</a:t>
            </a:r>
          </a:p>
          <a:p>
            <a:pPr lvl="0" indent="0" marL="0">
              <a:buNone/>
            </a:pPr>
            <a:r>
              <a:rPr/>
              <a:t>Estas taxonomías se basan en intuiciones del inglés.</a:t>
            </a:r>
          </a:p>
          <a:p>
            <a:pPr lvl="0"/>
            <a:r>
              <a:rPr i="1"/>
              <a:t>Sadness</a:t>
            </a:r>
            <a:r>
              <a:rPr/>
              <a:t> traduce a dos conceptos diferentes en el ruso: </a:t>
            </a:r>
            <a:r>
              <a:rPr i="1"/>
              <a:t>grust</a:t>
            </a:r>
            <a:r>
              <a:rPr/>
              <a:t> y </a:t>
            </a:r>
            <a:r>
              <a:rPr i="1"/>
              <a:t>pecal</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Teorías evaluativas</a:t>
            </a:r>
          </a:p>
        </p:txBody>
      </p:sp>
      <p:sp>
        <p:nvSpPr>
          <p:cNvPr id="3" name="Content Placeholder 2"/>
          <p:cNvSpPr>
            <a:spLocks noGrp="1"/>
          </p:cNvSpPr>
          <p:nvPr>
            <p:ph idx="1"/>
          </p:nvPr>
        </p:nvSpPr>
        <p:spPr/>
        <p:txBody>
          <a:bodyPr/>
          <a:lstStyle/>
          <a:p>
            <a:pPr lvl="0" indent="0" marL="0">
              <a:buNone/>
            </a:pPr>
            <a:r>
              <a:rPr/>
              <a:t>Las teorías evaluativas de la emoción también incurren en este problema.</a:t>
            </a:r>
          </a:p>
          <a:p>
            <a:pPr lvl="0" indent="0" marL="0">
              <a:buNone/>
            </a:pPr>
            <a:r>
              <a:rPr/>
              <a:t>Teorías evaluativas: Las emociones son, en parte, compromisos de valor.</a:t>
            </a:r>
          </a:p>
          <a:p>
            <a:pPr lvl="0" indent="0" marL="1270000">
              <a:buNone/>
            </a:pPr>
            <a:r>
              <a:rPr sz="2000"/>
              <a:t>“</a:t>
            </a:r>
            <a:r>
              <a:rPr sz="2000" i="1"/>
              <a:t>fear</a:t>
            </a:r>
            <a:r>
              <a:rPr sz="2000"/>
              <a:t>, </a:t>
            </a:r>
            <a:r>
              <a:rPr sz="2000" i="1"/>
              <a:t>anger</a:t>
            </a:r>
            <a:r>
              <a:rPr sz="2000"/>
              <a:t>, and </a:t>
            </a:r>
            <a:r>
              <a:rPr sz="2000" i="1"/>
              <a:t>grief</a:t>
            </a:r>
            <a:r>
              <a:rPr sz="2000"/>
              <a:t> are categories that come naturally to people and that seem to have considerable cross-linguistic generality” (Ellsworth &amp; Scherer, 2003, p. 588; citado en Wierzbicka, 2009)</a:t>
            </a:r>
          </a:p>
          <a:p>
            <a:pPr lvl="0" indent="0" marL="0">
              <a:buNone/>
            </a:pPr>
            <a:r>
              <a:rPr/>
              <a:t>Wierzbicka anota que, por ejemplo, </a:t>
            </a:r>
            <a:r>
              <a:rPr i="1"/>
              <a:t>grief</a:t>
            </a:r>
            <a:r>
              <a:rPr/>
              <a:t> y </a:t>
            </a:r>
            <a:r>
              <a:rPr i="1"/>
              <a:t>anger</a:t>
            </a:r>
            <a:r>
              <a:rPr/>
              <a:t> no se encuentran en muchos idiomas.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Anglocentrismo en la ciencia de las emociones</dc:title>
  <dc:creator/>
  <cp:keywords/>
  <dcterms:created xsi:type="dcterms:W3CDTF">2023-11-16T13:43:48Z</dcterms:created>
  <dcterms:modified xsi:type="dcterms:W3CDTF">2023-11-16T13:43:48Z</dcterms:modified>
</cp:coreProperties>
</file>

<file path=docProps/custom.xml><?xml version="1.0" encoding="utf-8"?>
<Properties xmlns="http://schemas.openxmlformats.org/officeDocument/2006/custom-properties" xmlns:vt="http://schemas.openxmlformats.org/officeDocument/2006/docPropsVTypes"/>
</file>