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8" r:id="rId7"/>
    <p:sldId id="316" r:id="rId8"/>
    <p:sldId id="317" r:id="rId9"/>
    <p:sldId id="323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18"/>
            <p14:sldId id="316"/>
            <p14:sldId id="317"/>
            <p14:sldId id="323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10/08/2022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607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430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4294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13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651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5AE930A-EFBB-690D-0779-3D4355A2F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9622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480342" imgH="4222569" progId="CorelDraw.Graphic.24">
                  <p:embed/>
                </p:oleObj>
              </mc:Choice>
              <mc:Fallback>
                <p:oleObj name="CorelDRAW" r:id="rId3" imgW="7480342" imgH="4222569" progId="CorelDraw.Graphic.2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19285DA-D4B8-438E-EB43-D61698FB98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709740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Modelación hidráulica </a:t>
            </a:r>
            <a:br>
              <a:rPr lang="es-ES" dirty="0"/>
            </a:br>
            <a:r>
              <a:rPr lang="es-ES" dirty="0"/>
              <a:t>de flujo a superficie libre </a:t>
            </a:r>
            <a:br>
              <a:rPr lang="es-ES" dirty="0"/>
            </a:br>
            <a:r>
              <a:rPr lang="es-ES" dirty="0"/>
              <a:t>con HEC-RAS</a:t>
            </a:r>
            <a:endParaRPr lang="en-US" dirty="0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110E0B34-C064-3A47-1771-23DBDE57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5" b="98133" l="21492" r="88496">
                        <a14:foregroundMark x1="36789" y1="6846" x2="25664" y2="4149"/>
                        <a14:foregroundMark x1="23388" y1="3112" x2="21618" y2="3527"/>
                        <a14:foregroundMark x1="59798" y1="85685" x2="76991" y2="92531"/>
                        <a14:foregroundMark x1="76991" y1="92531" x2="83059" y2="98133"/>
                        <a14:foregroundMark x1="72440" y1="76971" x2="64349" y2="59129"/>
                        <a14:foregroundMark x1="64349" y1="59129" x2="68268" y2="42739"/>
                        <a14:foregroundMark x1="65740" y1="64523" x2="82680" y2="84647"/>
                        <a14:foregroundMark x1="71934" y1="79668" x2="66751" y2="72199"/>
                        <a14:foregroundMark x1="64602" y1="70124" x2="63085" y2="65768"/>
                        <a14:foregroundMark x1="42984" y1="49378" x2="43869" y2="23029"/>
                        <a14:foregroundMark x1="43869" y1="23029" x2="33375" y2="32780"/>
                        <a14:foregroundMark x1="33375" y1="32780" x2="33502" y2="55602"/>
                        <a14:foregroundMark x1="33502" y1="55602" x2="35272" y2="58714"/>
                        <a14:foregroundMark x1="36030" y1="56639" x2="41214" y2="35062"/>
                        <a14:foregroundMark x1="41846" y1="34025" x2="41846" y2="34025"/>
                        <a14:foregroundMark x1="33881" y1="30498" x2="28571" y2="52075"/>
                        <a14:foregroundMark x1="28571" y1="52075" x2="28951" y2="52697"/>
                        <a14:foregroundMark x1="29204" y1="53320" x2="29836" y2="54149"/>
                        <a14:foregroundMark x1="30088" y1="54357" x2="34260" y2="61826"/>
                        <a14:foregroundMark x1="28571" y1="46888" x2="38432" y2="19087"/>
                        <a14:foregroundMark x1="31732" y1="28631" x2="28319" y2="41909"/>
                        <a14:foregroundMark x1="25411" y1="45228" x2="33249" y2="24274"/>
                        <a14:foregroundMark x1="33249" y1="24274" x2="34260" y2="23237"/>
                        <a14:foregroundMark x1="32617" y1="23651" x2="24652" y2="38382"/>
                        <a14:foregroundMark x1="24652" y1="38382" x2="24147" y2="41909"/>
                        <a14:foregroundMark x1="24526" y1="34855" x2="30973" y2="25104"/>
                        <a14:foregroundMark x1="37042" y1="41079" x2="36157" y2="44813"/>
                        <a14:foregroundMark x1="67636" y1="58506" x2="65866" y2="57884"/>
                        <a14:foregroundMark x1="68394" y1="57469" x2="66119" y2="54564"/>
                        <a14:foregroundMark x1="71934" y1="27178" x2="60809" y2="9751"/>
                        <a14:foregroundMark x1="60809" y1="9751" x2="48040" y2="4772"/>
                        <a14:foregroundMark x1="47914" y1="4772" x2="47914" y2="4772"/>
                        <a14:foregroundMark x1="70164" y1="20747" x2="59166" y2="7261"/>
                        <a14:foregroundMark x1="59166" y1="7261" x2="42099" y2="3112"/>
                        <a14:foregroundMark x1="38685" y1="20124" x2="25917" y2="10373"/>
                        <a14:foregroundMark x1="25917" y1="10373" x2="35525" y2="21369"/>
                        <a14:foregroundMark x1="30973" y1="19502" x2="24399" y2="10373"/>
                        <a14:foregroundMark x1="24652" y1="9336" x2="30468" y2="20539"/>
                        <a14:foregroundMark x1="29456" y1="20332" x2="23262" y2="10166"/>
                        <a14:foregroundMark x1="24020" y1="9129" x2="27307" y2="18465"/>
                        <a14:foregroundMark x1="43363" y1="26141" x2="40455" y2="18465"/>
                        <a14:foregroundMark x1="77370" y1="74274" x2="83186" y2="81120"/>
                        <a14:foregroundMark x1="24526" y1="18672" x2="23515" y2="15353"/>
                        <a14:foregroundMark x1="82174" y1="88382" x2="88496" y2="8755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-8650" r="16571" b="8650"/>
          <a:stretch/>
        </p:blipFill>
        <p:spPr bwMode="auto">
          <a:xfrm>
            <a:off x="2993489" y="2887579"/>
            <a:ext cx="2132559" cy="213255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4</a:t>
            </a:r>
            <a:br>
              <a:rPr lang="es-CO" dirty="0"/>
            </a:br>
            <a:r>
              <a:rPr lang="es-CO" sz="2000" dirty="0"/>
              <a:t>Modelación de flujo bidimensional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7110416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Herramienta RAS Mapper.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Procesamiento del MDT.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de geometría y definición de malla.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Condiciones hidráulicas iniciales y de frontera.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Simulaciones de flujo bidimensional.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Visualización y generación de mapas de inundación.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Obras hidráulicas en modelaciones bidimensionales</a:t>
            </a:r>
            <a:r>
              <a:rPr lang="es-ES" dirty="0">
                <a:latin typeface="+mj-lt"/>
                <a:cs typeface="Adobe Devanagari" panose="02040503050201020203" pitchFamily="18" charset="0"/>
              </a:rPr>
              <a:t>.</a:t>
            </a:r>
            <a:endParaRPr lang="es-ES" sz="2400" dirty="0">
              <a:latin typeface="+mj-lt"/>
              <a:cs typeface="Adobe Devanagari" panose="02040503050201020203" pitchFamily="18" charset="0"/>
            </a:endParaRPr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65538919-EB80-F7A5-443E-D39BF6FFF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719999"/>
            <a:ext cx="6121725" cy="810000"/>
          </a:xfrm>
        </p:spPr>
        <p:txBody>
          <a:bodyPr/>
          <a:lstStyle/>
          <a:p>
            <a:r>
              <a:rPr lang="es-CO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Entender los conceptos de una modelación hidráulica.</a:t>
            </a:r>
          </a:p>
          <a:p>
            <a:r>
              <a:rPr lang="es-ES" sz="2000" dirty="0"/>
              <a:t>Comprender las características generales de funcionamiento del software HEC-RAS.</a:t>
            </a:r>
          </a:p>
          <a:p>
            <a:r>
              <a:rPr lang="es-ES" sz="2000" dirty="0"/>
              <a:t>Aprender la integración de características geométricas, topográficas, físicas e hidráulicas de un modelo.</a:t>
            </a:r>
          </a:p>
          <a:p>
            <a:r>
              <a:rPr lang="es-ES" sz="2000" dirty="0"/>
              <a:t>Utilizar HEC-RAS en el desarrollo de modelos.</a:t>
            </a:r>
          </a:p>
          <a:p>
            <a:r>
              <a:rPr lang="es-ES" sz="2000" dirty="0"/>
              <a:t>Aplicar la herramienta de modelación HEC-RAS en casos prácticos de ingeniería.</a:t>
            </a:r>
            <a:endParaRPr lang="en-US" sz="2000" dirty="0"/>
          </a:p>
        </p:txBody>
      </p:sp>
      <p:pic>
        <p:nvPicPr>
          <p:cNvPr id="5" name="Gráfico 4" descr="Diana con relleno sólido">
            <a:extLst>
              <a:ext uri="{FF2B5EF4-FFF2-40B4-BE49-F238E27FC236}">
                <a16:creationId xmlns:a16="http://schemas.microsoft.com/office/drawing/2014/main" id="{EB76A9DF-061B-2817-B140-A84A4747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48" y="81270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sz="2000" dirty="0"/>
              <a:t>Conocer conceptos fundamentales del transporte de fluidos en sistemas a superficie libre.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Comprender características del estudio de sistemas hidráulicos y su modelación.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Validar y cargar información geométrica y/o topográfica.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Definir condiciones hidráulicas y de frontera del modelo.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Usar e incorporar características avanzadas.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Analizar y resolver problemas prácticos. </a:t>
            </a:r>
          </a:p>
          <a:p>
            <a:pPr marL="57150" indent="0">
              <a:buNone/>
            </a:pPr>
            <a:endParaRPr lang="es-ES" sz="2000" dirty="0"/>
          </a:p>
        </p:txBody>
      </p:sp>
      <p:pic>
        <p:nvPicPr>
          <p:cNvPr id="5" name="Gráfico 4" descr="Aprendizaje remoto de ciencia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3962" y="857250"/>
            <a:ext cx="771525" cy="77152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C68AC6A-0475-55FC-4790-4E746AD44D4A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Resultados de aprendizaje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Círculos con flechas con relleno sólido">
            <a:extLst>
              <a:ext uri="{FF2B5EF4-FFF2-40B4-BE49-F238E27FC236}">
                <a16:creationId xmlns:a16="http://schemas.microsoft.com/office/drawing/2014/main" id="{E8C29639-F3FC-32E9-030C-3BBA0D79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1522" y="818966"/>
            <a:ext cx="771525" cy="771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EFF09BF-6272-4B9B-99B7-E2D36EBF0218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Metodología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Documentos de texto y videotutoriales.</a:t>
            </a:r>
          </a:p>
          <a:p>
            <a:r>
              <a:rPr lang="es-ES" sz="2000" dirty="0"/>
              <a:t>Material multimedia en GitHub con libre acceso.</a:t>
            </a:r>
          </a:p>
          <a:p>
            <a:r>
              <a:rPr lang="es-ES" sz="2000" dirty="0"/>
              <a:t>Vídeos prácticos del uso de HEC-RAS.</a:t>
            </a:r>
          </a:p>
          <a:p>
            <a:r>
              <a:rPr lang="es-ES" sz="2000" dirty="0"/>
              <a:t>Ejercicios prácticos.</a:t>
            </a:r>
          </a:p>
          <a:p>
            <a:r>
              <a:rPr lang="es-ES" sz="2000" dirty="0"/>
              <a:t>Aprendizaje remoto y asincrónico.</a:t>
            </a:r>
          </a:p>
          <a:p>
            <a:r>
              <a:rPr lang="es-ES" sz="2000" dirty="0"/>
              <a:t>Consultas y discusiones. </a:t>
            </a:r>
          </a:p>
          <a:p>
            <a:r>
              <a:rPr lang="es-ES" sz="2000" dirty="0"/>
              <a:t>Opción de acompañamiento y certificación.</a:t>
            </a:r>
          </a:p>
        </p:txBody>
      </p:sp>
    </p:spTree>
    <p:extLst>
      <p:ext uri="{BB962C8B-B14F-4D97-AF65-F5344CB8AC3E}">
        <p14:creationId xmlns:p14="http://schemas.microsoft.com/office/powerpoint/2010/main" val="40155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ortapapeles parcialmente comprobado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0501" y="789286"/>
            <a:ext cx="771525" cy="7715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Estudiante o profesional en ingeniería civil, ambiental, sanitaria o afines.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Nociones básicas en propiedades de los fluidos y su transporte.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Nociones básicas en sistemas de información geográfica (SIG).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Equipo con Windows 7/8/10 o superior, audio y video.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Conexión a internet.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Software de modelación hidráulica HEC-RAS.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Software QGIS.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C422BA8-E01E-224C-A42B-3A965C513258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9E68229B-2459-79C1-A444-C6792315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51819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480342" imgH="4222569" progId="CorelDraw.Graphic.24">
                  <p:embed/>
                </p:oleObj>
              </mc:Choice>
              <mc:Fallback>
                <p:oleObj name="CorelDRAW" r:id="rId2" imgW="7480342" imgH="4222569" progId="CorelDraw.Graphic.2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5AE930A-EFBB-690D-0779-3D4355A2F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FCD9148-62B8-D97C-404D-3518447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CO" sz="4800" dirty="0"/>
              <a:t>Contenido del curso.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785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1</a:t>
            </a:r>
            <a:br>
              <a:rPr lang="es-CO" dirty="0"/>
            </a:br>
            <a:r>
              <a:rPr lang="es-CO" sz="2000" dirty="0"/>
              <a:t>Introducción y Fundamentos 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dirty="0"/>
              <a:t>Conceptos básicos de flujo a superficie libre.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Estudios hidráulicos.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Modelación hidráulica.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Aplicación HEC-RAS y tipos de análisis.</a:t>
            </a:r>
          </a:p>
          <a:p>
            <a:pPr marL="57150" indent="0">
              <a:buNone/>
            </a:pPr>
            <a:endParaRPr lang="es-ES" dirty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5" name="Gráfico 4" descr="Flechas de cheurón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19999"/>
            <a:ext cx="6036000" cy="810000"/>
          </a:xfrm>
        </p:spPr>
        <p:txBody>
          <a:bodyPr/>
          <a:lstStyle/>
          <a:p>
            <a:r>
              <a:rPr lang="es-CO" dirty="0"/>
              <a:t>Modulo 2</a:t>
            </a:r>
            <a:br>
              <a:rPr lang="es-CO" dirty="0"/>
            </a:br>
            <a:r>
              <a:rPr lang="es-CO" sz="2000" dirty="0"/>
              <a:t>Modelación hidráulica básica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y validación geométrica básica.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Definición de condiciones hidráulicas.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Simulación en régimen permanente 1D.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Simulación en régimen no permanente 1D.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de información topográfica.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Visualización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Errores y avisos comunes.</a:t>
            </a:r>
            <a:endParaRPr lang="es-ES" dirty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EAE1A285-32F8-B4FB-BAFA-78873F76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0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3</a:t>
            </a:r>
            <a:br>
              <a:rPr lang="es-CO" dirty="0"/>
            </a:br>
            <a:r>
              <a:rPr lang="es-CO" sz="2000" dirty="0"/>
              <a:t>Modelación con opciones avanzadas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Definición de coeficiente Manning a partir de coberturas.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Tramos con confluencias.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Incorporación de estructuras hidráulicas.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Uso de diques en la modelación.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Cálculo de la socavación general y local.</a:t>
            </a:r>
          </a:p>
          <a:p>
            <a:pPr marL="514350" indent="-514350">
              <a:buFont typeface="+mj-lt"/>
              <a:buAutoNum type="arabicPeriod"/>
            </a:pPr>
            <a:endParaRPr lang="es-ES" sz="2400" dirty="0">
              <a:latin typeface="+mj-lt"/>
              <a:cs typeface="Adobe Devanagari" panose="02040503050201020203" pitchFamily="18" charset="0"/>
            </a:endParaRPr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21A3BE4D-C0E4-3C6D-02AA-D7079E8E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516</TotalTime>
  <Words>398</Words>
  <Application>Microsoft Office PowerPoint</Application>
  <PresentationFormat>Panorámica</PresentationFormat>
  <Paragraphs>65</Paragraphs>
  <Slides>10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Tema de R.TeachingResearchGuide</vt:lpstr>
      <vt:lpstr>CorelDRAW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Contenido del curso.</vt:lpstr>
      <vt:lpstr>Modulo 1 Introducción y Fundamentos Generales</vt:lpstr>
      <vt:lpstr>Modulo 2 Modelación hidráulica básica</vt:lpstr>
      <vt:lpstr>Modulo 3 Modelación con opciones avanzadas</vt:lpstr>
      <vt:lpstr>Modulo 4 Modelación de flujo bidimensional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25</cp:revision>
  <dcterms:created xsi:type="dcterms:W3CDTF">2022-08-04T19:07:18Z</dcterms:created>
  <dcterms:modified xsi:type="dcterms:W3CDTF">2022-08-10T19:28:45Z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