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41" r:id="rId1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89" autoAdjust="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928546035008919E-2"/>
          <c:y val="3.6809470199652999E-2"/>
          <c:w val="0.8404284421979662"/>
          <c:h val="0.859096742047001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Permanente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Hoja1!$A$2:$A$14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xVal>
          <c:yVal>
            <c:numRef>
              <c:f>Hoja1!$B$2:$B$14</c:f>
              <c:numCache>
                <c:formatCode>General</c:formatCode>
                <c:ptCount val="1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20-488B-84EE-7AC3237D049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Permanente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Hoja1!$A$2:$A$14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</c:numCache>
            </c:numRef>
          </c:xVal>
          <c:yVal>
            <c:numRef>
              <c:f>Hoja1!$C$2:$C$14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11.8</c:v>
                </c:pt>
                <c:pt idx="5">
                  <c:v>7.5</c:v>
                </c:pt>
                <c:pt idx="6">
                  <c:v>6</c:v>
                </c:pt>
                <c:pt idx="7">
                  <c:v>5.3</c:v>
                </c:pt>
                <c:pt idx="8">
                  <c:v>4.5999999999999996</c:v>
                </c:pt>
                <c:pt idx="9">
                  <c:v>4</c:v>
                </c:pt>
                <c:pt idx="10">
                  <c:v>3.3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20-488B-84EE-7AC3237D0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837567"/>
        <c:axId val="892831327"/>
      </c:scatterChart>
      <c:valAx>
        <c:axId val="892837567"/>
        <c:scaling>
          <c:orientation val="minMax"/>
          <c:max val="20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Tiempo</a:t>
                </a:r>
                <a:r>
                  <a:rPr lang="en-US" dirty="0"/>
                  <a:t>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831327"/>
        <c:crosses val="autoZero"/>
        <c:crossBetween val="midCat"/>
      </c:valAx>
      <c:valAx>
        <c:axId val="892831327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Flujo</a:t>
                </a:r>
                <a:r>
                  <a:rPr lang="en-US" dirty="0"/>
                  <a:t>, 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83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53930496059477"/>
          <c:y val="9.736578091530769E-2"/>
          <c:w val="0.20942140969723164"/>
          <c:h val="0.12361158262025496"/>
        </c:manualLayout>
      </c:layout>
      <c:overlay val="0"/>
      <c:spPr>
        <a:solidFill>
          <a:srgbClr val="F0F0F0"/>
        </a:solidFill>
        <a:ln>
          <a:solidFill>
            <a:schemeClr val="bg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709740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Conceptos Fundamentales en</a:t>
            </a:r>
          </a:p>
          <a:p>
            <a:r>
              <a:rPr lang="es-ES" dirty="0"/>
              <a:t>Hidráulica a Superficie Libre</a:t>
            </a:r>
            <a:endParaRPr lang="en-US" dirty="0"/>
          </a:p>
        </p:txBody>
      </p:sp>
      <p:pic>
        <p:nvPicPr>
          <p:cNvPr id="5" name="Imagen 4" descr="Imagen en blanco y negro de una carretera&#10;&#10;Descripción generada automáticamente">
            <a:extLst>
              <a:ext uri="{FF2B5EF4-FFF2-40B4-BE49-F238E27FC236}">
                <a16:creationId xmlns:a16="http://schemas.microsoft.com/office/drawing/2014/main" id="{BA161B8C-C189-F275-76F5-6C4644173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4" t="10473" r="22197" b="26231"/>
          <a:stretch/>
        </p:blipFill>
        <p:spPr>
          <a:xfrm>
            <a:off x="2012071" y="2771213"/>
            <a:ext cx="4709023" cy="24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AE522B-42FD-39F3-4782-205EC65104CD}"/>
                  </a:ext>
                </a:extLst>
              </p:cNvPr>
              <p:cNvSpPr txBox="1"/>
              <p:nvPr/>
            </p:nvSpPr>
            <p:spPr>
              <a:xfrm>
                <a:off x="2675973" y="1346032"/>
                <a:ext cx="2197140" cy="2015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𝑔𝐷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AE522B-42FD-39F3-4782-205EC651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73" y="1346032"/>
                <a:ext cx="2197140" cy="2015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Clasificación. Efectos de la gravedad.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6">
                <a:extLst>
                  <a:ext uri="{FF2B5EF4-FFF2-40B4-BE49-F238E27FC236}">
                    <a16:creationId xmlns:a16="http://schemas.microsoft.com/office/drawing/2014/main" id="{4AF40EA4-62C6-245B-5B21-73FD69C1B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428704"/>
                  </p:ext>
                </p:extLst>
              </p:nvPr>
            </p:nvGraphicFramePr>
            <p:xfrm>
              <a:off x="2212975" y="3787611"/>
              <a:ext cx="3883025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72003">
                      <a:extLst>
                        <a:ext uri="{9D8B030D-6E8A-4147-A177-3AD203B41FA5}">
                          <a16:colId xmlns:a16="http://schemas.microsoft.com/office/drawing/2014/main" val="1802250250"/>
                        </a:ext>
                      </a:extLst>
                    </a:gridCol>
                    <a:gridCol w="1711022">
                      <a:extLst>
                        <a:ext uri="{9D8B030D-6E8A-4147-A177-3AD203B41FA5}">
                          <a16:colId xmlns:a16="http://schemas.microsoft.com/office/drawing/2014/main" val="283025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Numero de Froude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Tipo de flujo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3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&lt;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Subcrítico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557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01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CO" sz="1600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sz="1600" dirty="0"/>
                            <a:t>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Supercrítico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188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6">
                <a:extLst>
                  <a:ext uri="{FF2B5EF4-FFF2-40B4-BE49-F238E27FC236}">
                    <a16:creationId xmlns:a16="http://schemas.microsoft.com/office/drawing/2014/main" id="{4AF40EA4-62C6-245B-5B21-73FD69C1B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428704"/>
                  </p:ext>
                </p:extLst>
              </p:nvPr>
            </p:nvGraphicFramePr>
            <p:xfrm>
              <a:off x="2212975" y="3787611"/>
              <a:ext cx="3883025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72003">
                      <a:extLst>
                        <a:ext uri="{9D8B030D-6E8A-4147-A177-3AD203B41FA5}">
                          <a16:colId xmlns:a16="http://schemas.microsoft.com/office/drawing/2014/main" val="1802250250"/>
                        </a:ext>
                      </a:extLst>
                    </a:gridCol>
                    <a:gridCol w="1711022">
                      <a:extLst>
                        <a:ext uri="{9D8B030D-6E8A-4147-A177-3AD203B41FA5}">
                          <a16:colId xmlns:a16="http://schemas.microsoft.com/office/drawing/2014/main" val="283025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Numero de Froude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Tipo de flujo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3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&lt;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Subcrítico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557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01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" t="-306557" r="-79494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Supercrítico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188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481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Profundidad crítica</a:t>
            </a:r>
            <a:endParaRPr lang="en-US" dirty="0"/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4644BA-022A-5638-A68E-E25A8803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94900" y="2035463"/>
            <a:ext cx="2161007" cy="12211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48D3942-CBA1-09AE-0624-E8A6D5493ABE}"/>
                  </a:ext>
                </a:extLst>
              </p:cNvPr>
              <p:cNvSpPr txBox="1"/>
              <p:nvPr/>
            </p:nvSpPr>
            <p:spPr>
              <a:xfrm>
                <a:off x="4208939" y="2192107"/>
                <a:ext cx="2039020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48D3942-CBA1-09AE-0624-E8A6D549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939" y="2192107"/>
                <a:ext cx="2039020" cy="747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n 62">
            <a:extLst>
              <a:ext uri="{FF2B5EF4-FFF2-40B4-BE49-F238E27FC236}">
                <a16:creationId xmlns:a16="http://schemas.microsoft.com/office/drawing/2014/main" id="{5FA59011-B64D-CE13-234A-E88D69403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601343"/>
            <a:ext cx="6653934" cy="22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en blanco y negro de un puente sobre un río&#10;&#10;Descripción generada automáticamente con confianza media">
            <a:extLst>
              <a:ext uri="{FF2B5EF4-FFF2-40B4-BE49-F238E27FC236}">
                <a16:creationId xmlns:a16="http://schemas.microsoft.com/office/drawing/2014/main" id="{79333CDB-1613-3AFC-209E-20BE86FA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7" y="2115672"/>
            <a:ext cx="6550446" cy="3275223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Secciones de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/>
          <a:lstStyle/>
          <a:p>
            <a:r>
              <a:rPr lang="es-CO" dirty="0"/>
              <a:t>Flujo a superficie libre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1979D-2034-111F-AFEE-487FE327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921661"/>
            <a:ext cx="6364194" cy="4590000"/>
          </a:xfrm>
        </p:spPr>
        <p:txBody>
          <a:bodyPr anchor="ctr"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Expuesto a la atmosfera.</a:t>
            </a:r>
          </a:p>
          <a:p>
            <a:r>
              <a:rPr lang="es-ES" sz="2000" dirty="0"/>
              <a:t>Canal abierto o conducto parcialmente lleno.</a:t>
            </a:r>
          </a:p>
          <a:p>
            <a:r>
              <a:rPr lang="es-ES" sz="2000" dirty="0"/>
              <a:t>Sistemas naturales y artificiales.</a:t>
            </a:r>
          </a:p>
          <a:p>
            <a:r>
              <a:rPr lang="es-ES" sz="2000" dirty="0"/>
              <a:t>Diferencia de elevación.</a:t>
            </a:r>
          </a:p>
          <a:p>
            <a:r>
              <a:rPr lang="es-ES" sz="2000" dirty="0"/>
              <a:t>Balance gravedad – fricción.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ABEFB4FE-345F-67DF-3307-D82068E1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642" y="1620001"/>
            <a:ext cx="4348723" cy="27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velocidades</a:t>
            </a:r>
            <a:endParaRPr lang="en-US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4314F3C7-C6CD-88B4-1BC2-E9B0845C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969" y="2007119"/>
            <a:ext cx="5794250" cy="39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velocidades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F01A3A4-4E15-D5AF-C778-06AC442EB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1645"/>
          <a:stretch/>
        </p:blipFill>
        <p:spPr>
          <a:xfrm>
            <a:off x="805726" y="1876462"/>
            <a:ext cx="6118950" cy="39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8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Sección transversal</a:t>
            </a:r>
            <a:endParaRPr lang="en-U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BA9D403-83D8-3E6D-E3CA-E0C163B6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1" y="2037061"/>
            <a:ext cx="6099900" cy="239304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3085AF-237D-B832-B3A9-EC03F350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25" y="4644937"/>
            <a:ext cx="6364194" cy="1323225"/>
          </a:xfrm>
        </p:spPr>
        <p:txBody>
          <a:bodyPr numCol="2" anchor="ctr">
            <a:normAutofit fontScale="92500" lnSpcReduction="10000"/>
          </a:bodyPr>
          <a:lstStyle/>
          <a:p>
            <a:r>
              <a:rPr lang="es-ES" sz="2000" dirty="0"/>
              <a:t>Profundidad, y.</a:t>
            </a:r>
          </a:p>
          <a:p>
            <a:r>
              <a:rPr lang="es-ES" sz="2000" dirty="0"/>
              <a:t>Área de flujo, A.</a:t>
            </a:r>
          </a:p>
          <a:p>
            <a:r>
              <a:rPr lang="es-ES" sz="2000" dirty="0"/>
              <a:t>Ancho superficial, T.</a:t>
            </a:r>
          </a:p>
          <a:p>
            <a:r>
              <a:rPr lang="es-ES" sz="2000" dirty="0"/>
              <a:t>Perímetro mojado, P.</a:t>
            </a:r>
          </a:p>
          <a:p>
            <a:r>
              <a:rPr lang="es-ES" sz="2000" dirty="0"/>
              <a:t>Radio hidráulico, R</a:t>
            </a:r>
            <a:r>
              <a:rPr lang="es-ES" sz="2000" baseline="-25000" dirty="0"/>
              <a:t>h</a:t>
            </a:r>
            <a:r>
              <a:rPr lang="es-ES" sz="2000" dirty="0"/>
              <a:t>.</a:t>
            </a:r>
          </a:p>
          <a:p>
            <a:r>
              <a:rPr lang="es-ES" sz="2000" dirty="0"/>
              <a:t>Profundidad hidráulica, D.</a:t>
            </a:r>
            <a:br>
              <a:rPr lang="es-ES" sz="20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094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 del flujo</a:t>
            </a: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ABF6F4C-596A-48A2-5093-C6867DEF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6" y="1943099"/>
            <a:ext cx="612354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Clasificación. En función del tiempo.</a:t>
            </a:r>
            <a:endParaRPr lang="en-US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B0FD60D-AE9B-1B7C-A805-27281C28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922341"/>
              </p:ext>
            </p:extLst>
          </p:nvPr>
        </p:nvGraphicFramePr>
        <p:xfrm>
          <a:off x="588762" y="1828468"/>
          <a:ext cx="6621663" cy="4471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30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Clasificación. En función del espacio.</a:t>
            </a:r>
            <a:endParaRPr lang="en-US" dirty="0"/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78053C3-7A52-C3D0-F8F5-5E1B18C1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3" r="8026"/>
          <a:stretch/>
        </p:blipFill>
        <p:spPr>
          <a:xfrm>
            <a:off x="1125281" y="2508924"/>
            <a:ext cx="6219882" cy="27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Clasificación. Efectos de viscosidad.</a:t>
            </a:r>
            <a:endParaRPr lang="en-U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DBD11FB-47C2-C24D-73D1-BDE931A6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4650" y="2109550"/>
            <a:ext cx="1828800" cy="117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893A15FC-15A0-270E-CCE0-3B2C79D9C8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640534"/>
                  </p:ext>
                </p:extLst>
              </p:nvPr>
            </p:nvGraphicFramePr>
            <p:xfrm>
              <a:off x="2212975" y="3787611"/>
              <a:ext cx="3883025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72003">
                      <a:extLst>
                        <a:ext uri="{9D8B030D-6E8A-4147-A177-3AD203B41FA5}">
                          <a16:colId xmlns:a16="http://schemas.microsoft.com/office/drawing/2014/main" val="1802250250"/>
                        </a:ext>
                      </a:extLst>
                    </a:gridCol>
                    <a:gridCol w="1711022">
                      <a:extLst>
                        <a:ext uri="{9D8B030D-6E8A-4147-A177-3AD203B41FA5}">
                          <a16:colId xmlns:a16="http://schemas.microsoft.com/office/drawing/2014/main" val="283025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Numero de Reynolds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Tipo de flujo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3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600" dirty="0"/>
                            <a:t> 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Laminar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557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entre 500 y 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Transición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01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600" dirty="0"/>
                            <a:t> 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Turbulento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188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893A15FC-15A0-270E-CCE0-3B2C79D9C8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640534"/>
                  </p:ext>
                </p:extLst>
              </p:nvPr>
            </p:nvGraphicFramePr>
            <p:xfrm>
              <a:off x="2212975" y="3787611"/>
              <a:ext cx="3883025" cy="14833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72003">
                      <a:extLst>
                        <a:ext uri="{9D8B030D-6E8A-4147-A177-3AD203B41FA5}">
                          <a16:colId xmlns:a16="http://schemas.microsoft.com/office/drawing/2014/main" val="1802250250"/>
                        </a:ext>
                      </a:extLst>
                    </a:gridCol>
                    <a:gridCol w="1711022">
                      <a:extLst>
                        <a:ext uri="{9D8B030D-6E8A-4147-A177-3AD203B41FA5}">
                          <a16:colId xmlns:a16="http://schemas.microsoft.com/office/drawing/2014/main" val="2830253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Numero de Reynolds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Tipo de flujo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3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" t="-106557" r="-79494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Laminar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557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entre 500 y 2500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Transición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501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" t="-306557" r="-79494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1600" dirty="0"/>
                            <a:t>Turbulento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188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5269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10858</TotalTime>
  <Words>237</Words>
  <Application>Microsoft Office PowerPoint</Application>
  <PresentationFormat>Panorámica</PresentationFormat>
  <Paragraphs>70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Presentación de PowerPoint</vt:lpstr>
      <vt:lpstr>Flujo a superficie libre</vt:lpstr>
      <vt:lpstr>Distribución de velocidades</vt:lpstr>
      <vt:lpstr>Distribución de velocidades</vt:lpstr>
      <vt:lpstr>Sección transversal</vt:lpstr>
      <vt:lpstr>Clasificación del flujo</vt:lpstr>
      <vt:lpstr>Clasificación. En función del tiempo.</vt:lpstr>
      <vt:lpstr>Clasificación. En función del espacio.</vt:lpstr>
      <vt:lpstr>Clasificación. Efectos de viscosidad.</vt:lpstr>
      <vt:lpstr>Clasificación. Efectos de la gravedad.</vt:lpstr>
      <vt:lpstr>Profundidad crítica</vt:lpstr>
      <vt:lpstr>Secciones de control.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32</cp:revision>
  <dcterms:created xsi:type="dcterms:W3CDTF">2022-08-04T19:07:18Z</dcterms:created>
  <dcterms:modified xsi:type="dcterms:W3CDTF">2022-11-22T19:44:22Z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