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50" r:id="rId7"/>
    <p:sldId id="342" r:id="rId8"/>
    <p:sldId id="348" r:id="rId9"/>
    <p:sldId id="343" r:id="rId10"/>
    <p:sldId id="344" r:id="rId11"/>
    <p:sldId id="345" r:id="rId12"/>
    <p:sldId id="349" r:id="rId13"/>
    <p:sldId id="341" r:id="rId14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50"/>
            <p14:sldId id="342"/>
            <p14:sldId id="348"/>
            <p14:sldId id="343"/>
            <p14:sldId id="344"/>
            <p14:sldId id="345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189" autoAdjust="0"/>
  </p:normalViewPr>
  <p:slideViewPr>
    <p:cSldViewPr snapToGrid="0" showGuides="1">
      <p:cViewPr>
        <p:scale>
          <a:sx n="100" d="100"/>
          <a:sy n="100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22/11/2022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22/11/2022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 de un puente sobre un río&#10;&#10;Descripción generada automáticamente">
            <a:extLst>
              <a:ext uri="{FF2B5EF4-FFF2-40B4-BE49-F238E27FC236}">
                <a16:creationId xmlns:a16="http://schemas.microsoft.com/office/drawing/2014/main" id="{CB13FF9C-272E-2F4C-2DC7-42B501D3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40" y="2275748"/>
            <a:ext cx="5226060" cy="261630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128715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uniforme y variado en</a:t>
            </a:r>
          </a:p>
          <a:p>
            <a:r>
              <a:rPr lang="es-ES" dirty="0"/>
              <a:t>Flujo Permanente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</a:t>
            </a:r>
            <a:endParaRPr lang="en-US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42987B5-F644-4315-7E2A-9DE15A906E1C}"/>
              </a:ext>
            </a:extLst>
          </p:cNvPr>
          <p:cNvGrpSpPr/>
          <p:nvPr/>
        </p:nvGrpSpPr>
        <p:grpSpPr>
          <a:xfrm>
            <a:off x="1582361" y="1620000"/>
            <a:ext cx="4816103" cy="3848100"/>
            <a:chOff x="834755" y="1714500"/>
            <a:chExt cx="4816103" cy="3848100"/>
          </a:xfrm>
        </p:grpSpPr>
        <p:pic>
          <p:nvPicPr>
            <p:cNvPr id="49" name="Imagen 48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6C4DE2F-1C75-087A-8446-F1AC70BEDD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1168"/>
            <a:stretch/>
          </p:blipFill>
          <p:spPr>
            <a:xfrm>
              <a:off x="4505325" y="1714500"/>
              <a:ext cx="1145533" cy="3790950"/>
            </a:xfrm>
            <a:prstGeom prst="rect">
              <a:avLst/>
            </a:prstGeom>
          </p:spPr>
        </p:pic>
        <p:pic>
          <p:nvPicPr>
            <p:cNvPr id="50" name="Imagen 49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40E858A-E2EA-1E43-BDF0-16402253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9658"/>
            <a:stretch/>
          </p:blipFill>
          <p:spPr>
            <a:xfrm>
              <a:off x="834755" y="1771650"/>
              <a:ext cx="3670570" cy="3790950"/>
            </a:xfrm>
            <a:prstGeom prst="rect">
              <a:avLst/>
            </a:prstGeom>
          </p:spPr>
        </p:pic>
      </p:grpSp>
      <p:pic>
        <p:nvPicPr>
          <p:cNvPr id="53" name="Imagen 52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3DBCDE20-F046-D38A-DC56-DCBBDC19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5085" y="5680285"/>
            <a:ext cx="2191555" cy="5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Ecuación de Manning.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7C59DD9-97F6-DB9F-8B0C-466E05D35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2"/>
          <a:stretch/>
        </p:blipFill>
        <p:spPr bwMode="auto">
          <a:xfrm>
            <a:off x="2405446" y="3657225"/>
            <a:ext cx="1905000" cy="2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6B9064-A1FC-C8E2-8926-76B7ADED512C}"/>
              </a:ext>
            </a:extLst>
          </p:cNvPr>
          <p:cNvSpPr txBox="1"/>
          <p:nvPr/>
        </p:nvSpPr>
        <p:spPr>
          <a:xfrm>
            <a:off x="4310446" y="5879068"/>
            <a:ext cx="178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Robert Manning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/>
              <p:nvPr/>
            </p:nvSpPr>
            <p:spPr>
              <a:xfrm>
                <a:off x="2101645" y="1499197"/>
                <a:ext cx="2752099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45" y="1499197"/>
                <a:ext cx="2752099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/>
              <p:nvPr/>
            </p:nvSpPr>
            <p:spPr>
              <a:xfrm>
                <a:off x="1834279" y="2578211"/>
                <a:ext cx="3277307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1.49</m:t>
                          </m:r>
                        </m:num>
                        <m:den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279" y="2578211"/>
                <a:ext cx="3277307" cy="925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E80FB6B-8C38-8B4C-B556-7F6389BBD7AC}"/>
              </a:ext>
            </a:extLst>
          </p:cNvPr>
          <p:cNvSpPr txBox="1"/>
          <p:nvPr/>
        </p:nvSpPr>
        <p:spPr>
          <a:xfrm>
            <a:off x="4971284" y="3167681"/>
            <a:ext cx="178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U.S.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F04660-CF35-B3C8-35BD-D0CC6A92A2BB}"/>
              </a:ext>
            </a:extLst>
          </p:cNvPr>
          <p:cNvSpPr txBox="1"/>
          <p:nvPr/>
        </p:nvSpPr>
        <p:spPr>
          <a:xfrm>
            <a:off x="4954958" y="2131967"/>
            <a:ext cx="178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S.I.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6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CO" dirty="0"/>
              <a:t>Conservación de la energía</a:t>
            </a:r>
            <a:endParaRPr lang="en-US" dirty="0"/>
          </a:p>
        </p:txBody>
      </p: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B8F79DBE-E237-D5BC-4E42-0D5044BD7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1"/>
          <a:stretch/>
        </p:blipFill>
        <p:spPr>
          <a:xfrm>
            <a:off x="957655" y="2581275"/>
            <a:ext cx="6364690" cy="3794851"/>
          </a:xfrm>
          <a:prstGeom prst="rect">
            <a:avLst/>
          </a:prstGeom>
        </p:spPr>
      </p:pic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8469B3D4-044A-3568-B19E-D0705A5879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7069" y="1386254"/>
            <a:ext cx="4572000" cy="8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1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CO" dirty="0"/>
              <a:t>Conservación energía. Energía específica</a:t>
            </a:r>
            <a:endParaRPr lang="en-US" dirty="0"/>
          </a:p>
        </p:txBody>
      </p:sp>
      <p:pic>
        <p:nvPicPr>
          <p:cNvPr id="5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56F5DE2D-9F9D-C90D-541F-9BC1EC44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375" y="2850453"/>
            <a:ext cx="6524625" cy="3611398"/>
          </a:xfrm>
          <a:prstGeom prst="rect">
            <a:avLst/>
          </a:prstGeom>
        </p:spPr>
      </p:pic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2D684F7C-244E-4FBA-482C-1D64252A6E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4990" y="1604713"/>
            <a:ext cx="2194560" cy="9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8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CO" dirty="0"/>
              <a:t>Conservación energía. Energía específica</a:t>
            </a:r>
            <a:endParaRPr lang="en-US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CA7F923-B398-C99A-CEDC-8CA7B06A8A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4990" y="1604713"/>
            <a:ext cx="2194560" cy="968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2">
                <a:extLst>
                  <a:ext uri="{FF2B5EF4-FFF2-40B4-BE49-F238E27FC236}">
                    <a16:creationId xmlns:a16="http://schemas.microsoft.com/office/drawing/2014/main" id="{8EB3E2B2-6146-8C9B-81A5-8A83593AA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2925" y="3047999"/>
                <a:ext cx="6840000" cy="332392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Fondo del canal como nivel de referencia.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Carga dinámica + carga de presión.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Si y</a:t>
                </a:r>
                <a14:m>
                  <m:oMath xmlns:m="http://schemas.openxmlformats.org/officeDocument/2006/math">
                    <m:r>
                      <a:rPr lang="es-CO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2200" dirty="0"/>
                  <a:t>0, la E</a:t>
                </a:r>
                <a:r>
                  <a:rPr lang="es-CO" sz="2200" baseline="-25000" dirty="0"/>
                  <a:t>s</a:t>
                </a:r>
                <a:r>
                  <a:rPr lang="es-CO" sz="2200" dirty="0"/>
                  <a:t> tiende al infinito.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Cuando y=y</a:t>
                </a:r>
                <a:r>
                  <a:rPr lang="es-CO" sz="2200" baseline="-25000" dirty="0"/>
                  <a:t>c</a:t>
                </a:r>
                <a:r>
                  <a:rPr lang="es-CO" sz="2200" dirty="0"/>
                  <a:t>, la E</a:t>
                </a:r>
                <a:r>
                  <a:rPr lang="es-CO" sz="2200" baseline="-25000" dirty="0"/>
                  <a:t>s</a:t>
                </a:r>
                <a:r>
                  <a:rPr lang="es-CO" sz="2200" dirty="0"/>
                  <a:t> es mínima.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El caudal es máximo para una E</a:t>
                </a:r>
                <a:r>
                  <a:rPr lang="es-CO" sz="2200" baseline="-25000" dirty="0"/>
                  <a:t>s </a:t>
                </a:r>
                <a:r>
                  <a:rPr lang="es-CO" sz="2200" dirty="0"/>
                  <a:t>dada.</a:t>
                </a:r>
                <a:endParaRPr lang="es-CO" sz="2200" baseline="-25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CO" sz="2200" dirty="0"/>
                  <a:t>Profundidades alternas para una E</a:t>
                </a:r>
                <a:r>
                  <a:rPr lang="es-CO" sz="2200" baseline="-25000" dirty="0"/>
                  <a:t>s</a:t>
                </a:r>
                <a:r>
                  <a:rPr lang="es-CO" sz="2200" dirty="0"/>
                  <a:t> dada.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CO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>
          <p:sp>
            <p:nvSpPr>
              <p:cNvPr id="2" name="Marcador de contenido 2">
                <a:extLst>
                  <a:ext uri="{FF2B5EF4-FFF2-40B4-BE49-F238E27FC236}">
                    <a16:creationId xmlns:a16="http://schemas.microsoft.com/office/drawing/2014/main" id="{8EB3E2B2-6146-8C9B-81A5-8A83593A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925" y="3047999"/>
                <a:ext cx="6840000" cy="3323925"/>
              </a:xfrm>
              <a:prstGeom prst="rect">
                <a:avLst/>
              </a:prstGeom>
              <a:blipFill>
                <a:blip r:embed="rId3"/>
                <a:stretch>
                  <a:fillRect l="-980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1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9D5DAA2C-1573-5955-959E-7214C33E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000" y="2625545"/>
            <a:ext cx="6620715" cy="3593205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CO" dirty="0"/>
              <a:t>Conservación del momentum.</a:t>
            </a:r>
            <a:endParaRPr lang="en-US" dirty="0"/>
          </a:p>
        </p:txBody>
      </p:sp>
      <p:pic>
        <p:nvPicPr>
          <p:cNvPr id="9" name="Marcador de contenido 8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76EEC264-432E-B536-73E6-D87F2D3B7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7174" y="1757732"/>
            <a:ext cx="4925651" cy="640080"/>
          </a:xfrm>
        </p:spPr>
      </p:pic>
    </p:spTree>
    <p:extLst>
      <p:ext uri="{BB962C8B-B14F-4D97-AF65-F5344CB8AC3E}">
        <p14:creationId xmlns:p14="http://schemas.microsoft.com/office/powerpoint/2010/main" val="27094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9"/>
            <a:ext cx="6995250" cy="810000"/>
          </a:xfrm>
        </p:spPr>
        <p:txBody>
          <a:bodyPr anchor="t"/>
          <a:lstStyle/>
          <a:p>
            <a:r>
              <a:rPr lang="es-CO" dirty="0"/>
              <a:t>Conservación del momentum. Fuerza específica.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CEC9CF4-05A1-BE60-E26A-E0927E3D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051" y="2850390"/>
            <a:ext cx="7164750" cy="3702810"/>
          </a:xfrm>
          <a:prstGeom prst="rect">
            <a:avLst/>
          </a:prstGeom>
        </p:spPr>
      </p:pic>
      <p:pic>
        <p:nvPicPr>
          <p:cNvPr id="8" name="Imagen 7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2052E52-1A6B-9D86-0ACA-61E58E40C2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229" y="1613876"/>
            <a:ext cx="2701164" cy="10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2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8394C73-C688-1688-3BC3-45D7C33A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719999"/>
            <a:ext cx="6947625" cy="810000"/>
          </a:xfrm>
        </p:spPr>
        <p:txBody>
          <a:bodyPr anchor="t"/>
          <a:lstStyle/>
          <a:p>
            <a:r>
              <a:rPr lang="es-CO" dirty="0"/>
              <a:t>Conservación del momentum. Fuerza específica.</a:t>
            </a:r>
            <a:endParaRPr lang="en-US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8EB3E2B2-6146-8C9B-81A5-8A83593AA4FB}"/>
              </a:ext>
            </a:extLst>
          </p:cNvPr>
          <p:cNvSpPr txBox="1">
            <a:spLocks/>
          </p:cNvSpPr>
          <p:nvPr/>
        </p:nvSpPr>
        <p:spPr>
          <a:xfrm>
            <a:off x="1262925" y="3047999"/>
            <a:ext cx="6840000" cy="3323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Tramo corto, sin fricción.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Presión hidrostática.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Fuerza hidrostática + flujo de momentum.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Cuando y=y</a:t>
            </a:r>
            <a:r>
              <a:rPr lang="es-CO" sz="2200" baseline="-25000" dirty="0"/>
              <a:t>c</a:t>
            </a:r>
            <a:r>
              <a:rPr lang="es-CO" sz="2200" dirty="0"/>
              <a:t>, la F</a:t>
            </a:r>
            <a:r>
              <a:rPr lang="es-CO" sz="2200" baseline="-25000" dirty="0"/>
              <a:t>e</a:t>
            </a:r>
            <a:r>
              <a:rPr lang="es-CO" sz="2200" dirty="0"/>
              <a:t> es mínima.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Profundidades conjugadas para una F</a:t>
            </a:r>
            <a:r>
              <a:rPr lang="es-CO" sz="2200" baseline="-25000" dirty="0"/>
              <a:t>e</a:t>
            </a:r>
            <a:r>
              <a:rPr lang="es-CO" sz="2200" dirty="0"/>
              <a:t> dada.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/>
              <a:t>Resalto hidráulico.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3C0BD5C7-CBBB-66A1-7C86-015D7C7968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229" y="1613876"/>
            <a:ext cx="2701164" cy="10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81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10962</TotalTime>
  <Words>237</Words>
  <Application>Microsoft Office PowerPoint</Application>
  <PresentationFormat>Panorámica</PresentationFormat>
  <Paragraphs>48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Cambria Math</vt:lpstr>
      <vt:lpstr>Segoe UI</vt:lpstr>
      <vt:lpstr>Segoe UI Light</vt:lpstr>
      <vt:lpstr>Tema de R.TeachingResearchGuide</vt:lpstr>
      <vt:lpstr>Presentación de PowerPoint</vt:lpstr>
      <vt:lpstr>Flujo uniforme</vt:lpstr>
      <vt:lpstr>Flujo uniforme. Ecuación de Manning.</vt:lpstr>
      <vt:lpstr>Conservación de la energía</vt:lpstr>
      <vt:lpstr>Conservación energía. Energía específica</vt:lpstr>
      <vt:lpstr>Conservación energía. Energía específica</vt:lpstr>
      <vt:lpstr>Conservación del momentum.</vt:lpstr>
      <vt:lpstr>Conservación del momentum. Fuerza específica.</vt:lpstr>
      <vt:lpstr>Conservación del momentum. Fuerza específica.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30</cp:revision>
  <dcterms:created xsi:type="dcterms:W3CDTF">2022-08-04T19:07:18Z</dcterms:created>
  <dcterms:modified xsi:type="dcterms:W3CDTF">2022-11-22T21:06:16Z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