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50" r:id="rId7"/>
    <p:sldId id="351" r:id="rId8"/>
    <p:sldId id="352" r:id="rId9"/>
    <p:sldId id="353" r:id="rId10"/>
    <p:sldId id="354" r:id="rId11"/>
    <p:sldId id="355" r:id="rId12"/>
    <p:sldId id="341" r:id="rId13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5"/>
            <p14:sldId id="350"/>
            <p14:sldId id="351"/>
            <p14:sldId id="352"/>
            <p14:sldId id="353"/>
            <p14:sldId id="354"/>
            <p14:sldId id="355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189" autoAdjust="0"/>
  </p:normalViewPr>
  <p:slideViewPr>
    <p:cSldViewPr snapToGrid="0" showGuides="1">
      <p:cViewPr>
        <p:scale>
          <a:sx n="100" d="100"/>
          <a:sy n="100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22/11/2022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 de un puente sobre un río&#10;&#10;Descripción generada automáticamente">
            <a:extLst>
              <a:ext uri="{FF2B5EF4-FFF2-40B4-BE49-F238E27FC236}">
                <a16:creationId xmlns:a16="http://schemas.microsoft.com/office/drawing/2014/main" id="{CB13FF9C-272E-2F4C-2DC7-42B501D3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40" y="2275748"/>
            <a:ext cx="5226060" cy="261630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128715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Flujo uniforme y variado en</a:t>
            </a:r>
          </a:p>
          <a:p>
            <a:r>
              <a:rPr lang="es-ES" dirty="0"/>
              <a:t>Flujo Permanente</a:t>
            </a:r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39C4F08-CE9C-250C-1046-13EE3BA4F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113725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480342" imgH="4222569" progId="CorelDraw.Graphic.24">
                  <p:embed/>
                </p:oleObj>
              </mc:Choice>
              <mc:Fallback>
                <p:oleObj name="CorelDRAW" r:id="rId4" imgW="7480342" imgH="4222569" progId="CorelDraw.Graphic.2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FF7036BD-B901-94BB-A1A6-B920C8CEEA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</a:t>
            </a:r>
            <a:endParaRPr lang="en-US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42987B5-F644-4315-7E2A-9DE15A906E1C}"/>
              </a:ext>
            </a:extLst>
          </p:cNvPr>
          <p:cNvGrpSpPr/>
          <p:nvPr/>
        </p:nvGrpSpPr>
        <p:grpSpPr>
          <a:xfrm>
            <a:off x="1563311" y="1504950"/>
            <a:ext cx="4816103" cy="3848100"/>
            <a:chOff x="834755" y="1714500"/>
            <a:chExt cx="4816103" cy="3848100"/>
          </a:xfrm>
        </p:grpSpPr>
        <p:pic>
          <p:nvPicPr>
            <p:cNvPr id="49" name="Imagen 48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6C4DE2F-1C75-087A-8446-F1AC70BEDD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1168"/>
            <a:stretch/>
          </p:blipFill>
          <p:spPr>
            <a:xfrm>
              <a:off x="4505325" y="1714500"/>
              <a:ext cx="1145533" cy="3790950"/>
            </a:xfrm>
            <a:prstGeom prst="rect">
              <a:avLst/>
            </a:prstGeom>
          </p:spPr>
        </p:pic>
        <p:pic>
          <p:nvPicPr>
            <p:cNvPr id="50" name="Imagen 49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40E858A-E2EA-1E43-BDF0-16402253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9658"/>
            <a:stretch/>
          </p:blipFill>
          <p:spPr>
            <a:xfrm>
              <a:off x="834755" y="1771650"/>
              <a:ext cx="3670570" cy="3790950"/>
            </a:xfrm>
            <a:prstGeom prst="rect">
              <a:avLst/>
            </a:prstGeom>
          </p:spPr>
        </p:pic>
      </p:grpSp>
      <p:pic>
        <p:nvPicPr>
          <p:cNvPr id="53" name="Imagen 52" descr="Texto, Logotipo&#10;&#10;Descripción generada automáticamente con confianza media">
            <a:extLst>
              <a:ext uri="{FF2B5EF4-FFF2-40B4-BE49-F238E27FC236}">
                <a16:creationId xmlns:a16="http://schemas.microsoft.com/office/drawing/2014/main" id="{3DBCDE20-F046-D38A-DC56-DCBBDC1924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5085" y="5680285"/>
            <a:ext cx="2191555" cy="5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Ecuación de Manning.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7C59DD9-97F6-DB9F-8B0C-466E05D35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219" r="5750" b="42879"/>
          <a:stretch/>
        </p:blipFill>
        <p:spPr bwMode="auto">
          <a:xfrm>
            <a:off x="1196836" y="4152745"/>
            <a:ext cx="1602718" cy="16027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6B9064-A1FC-C8E2-8926-76B7ADED512C}"/>
              </a:ext>
            </a:extLst>
          </p:cNvPr>
          <p:cNvSpPr txBox="1"/>
          <p:nvPr/>
        </p:nvSpPr>
        <p:spPr>
          <a:xfrm>
            <a:off x="2397350" y="5638204"/>
            <a:ext cx="178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Robert Manning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/>
              <p:nvPr/>
            </p:nvSpPr>
            <p:spPr>
              <a:xfrm>
                <a:off x="868051" y="2131333"/>
                <a:ext cx="2410212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1" y="2131333"/>
                <a:ext cx="2410212" cy="80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/>
              <p:nvPr/>
            </p:nvSpPr>
            <p:spPr>
              <a:xfrm>
                <a:off x="3566963" y="2122361"/>
                <a:ext cx="2867323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1.49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963" y="2122361"/>
                <a:ext cx="2867323" cy="809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DE80FB6B-8C38-8B4C-B556-7F6389BBD7AC}"/>
              </a:ext>
            </a:extLst>
          </p:cNvPr>
          <p:cNvSpPr txBox="1"/>
          <p:nvPr/>
        </p:nvSpPr>
        <p:spPr>
          <a:xfrm>
            <a:off x="6096000" y="2757523"/>
            <a:ext cx="76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U.S.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F04660-CF35-B3C8-35BD-D0CC6A92A2BB}"/>
              </a:ext>
            </a:extLst>
          </p:cNvPr>
          <p:cNvSpPr txBox="1"/>
          <p:nvPr/>
        </p:nvSpPr>
        <p:spPr>
          <a:xfrm>
            <a:off x="2984036" y="2706203"/>
            <a:ext cx="454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S.I.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006AF0A-4131-FD1A-CF32-57518A497311}"/>
                  </a:ext>
                </a:extLst>
              </p:cNvPr>
              <p:cNvSpPr txBox="1"/>
              <p:nvPr/>
            </p:nvSpPr>
            <p:spPr>
              <a:xfrm>
                <a:off x="3461172" y="3700104"/>
                <a:ext cx="286732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s-CO" sz="1800" b="0" dirty="0"/>
                  <a:t>, velocidad media de flujo.</a:t>
                </a:r>
                <a:br>
                  <a:rPr lang="es-CO" sz="1800" b="0" dirty="0"/>
                </a:b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1800" b="0" dirty="0"/>
                  <a:t>, coeficiente de Manning.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s-CO" sz="1800" b="0" dirty="0"/>
                  <a:t>, radio hidráulico.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O" sz="18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O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s-CO" sz="1800" b="0" dirty="0"/>
                  <a:t>, pendiente del fondo.</a:t>
                </a:r>
                <a:endParaRPr lang="en-U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006AF0A-4131-FD1A-CF32-57518A497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2" y="3700104"/>
                <a:ext cx="2867323" cy="1200329"/>
              </a:xfrm>
              <a:prstGeom prst="rect">
                <a:avLst/>
              </a:prstGeom>
              <a:blipFill>
                <a:blip r:embed="rId5"/>
                <a:stretch>
                  <a:fillRect t="-2538" r="-426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Canal compuesto.</a:t>
            </a:r>
            <a:endParaRPr lang="en-US" dirty="0"/>
          </a:p>
        </p:txBody>
      </p:sp>
      <p:pic>
        <p:nvPicPr>
          <p:cNvPr id="4" name="Imagen 3" descr="Imagen que contiene interior, viendo, cuarto, frente&#10;&#10;Descripción generada automáticamente">
            <a:extLst>
              <a:ext uri="{FF2B5EF4-FFF2-40B4-BE49-F238E27FC236}">
                <a16:creationId xmlns:a16="http://schemas.microsoft.com/office/drawing/2014/main" id="{DCC3C4EE-27CA-184C-CF08-12E88833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0" y="3429000"/>
            <a:ext cx="7605614" cy="2714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AB082F-718A-5E14-3150-5484211A972D}"/>
                  </a:ext>
                </a:extLst>
              </p:cNvPr>
              <p:cNvSpPr txBox="1"/>
              <p:nvPr/>
            </p:nvSpPr>
            <p:spPr>
              <a:xfrm>
                <a:off x="1857937" y="1836159"/>
                <a:ext cx="2414507" cy="1056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3/2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AB082F-718A-5E14-3150-5484211A9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937" y="1836159"/>
                <a:ext cx="2414507" cy="1056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E4B75A7-518C-ED96-2874-7B5AFF1B7E5E}"/>
              </a:ext>
            </a:extLst>
          </p:cNvPr>
          <p:cNvSpPr txBox="1"/>
          <p:nvPr/>
        </p:nvSpPr>
        <p:spPr>
          <a:xfrm>
            <a:off x="3987274" y="2763237"/>
            <a:ext cx="1785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Einstein-Horton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81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1BF6235-A5DC-DDAF-237F-75BCE8BB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25" y="2211662"/>
            <a:ext cx="6823075" cy="42545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/>
              <p:nvPr/>
            </p:nvSpPr>
            <p:spPr>
              <a:xfrm>
                <a:off x="3921770" y="1753350"/>
                <a:ext cx="2177006" cy="11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70" y="1753350"/>
                <a:ext cx="2177006" cy="1115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40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pic>
        <p:nvPicPr>
          <p:cNvPr id="5" name="Imagen 4" descr="Diagrama, Carta&#10;&#10;Descripción generada automáticamente">
            <a:extLst>
              <a:ext uri="{FF2B5EF4-FFF2-40B4-BE49-F238E27FC236}">
                <a16:creationId xmlns:a16="http://schemas.microsoft.com/office/drawing/2014/main" id="{76090853-B96B-D882-6055-BDEE8EA14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641"/>
          <a:stretch/>
        </p:blipFill>
        <p:spPr>
          <a:xfrm>
            <a:off x="1920153" y="1548817"/>
            <a:ext cx="3657600" cy="2380033"/>
          </a:xfrm>
          <a:prstGeom prst="rect">
            <a:avLst/>
          </a:prstGeom>
        </p:spPr>
      </p:pic>
      <p:pic>
        <p:nvPicPr>
          <p:cNvPr id="7" name="Imagen 6" descr="Diagrama, Carta&#10;&#10;Descripción generada automáticamente">
            <a:extLst>
              <a:ext uri="{FF2B5EF4-FFF2-40B4-BE49-F238E27FC236}">
                <a16:creationId xmlns:a16="http://schemas.microsoft.com/office/drawing/2014/main" id="{BCA31257-16F1-F219-B921-9AA15C13F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523"/>
          <a:stretch/>
        </p:blipFill>
        <p:spPr>
          <a:xfrm>
            <a:off x="1920153" y="3995525"/>
            <a:ext cx="3657600" cy="24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930AD5D2-0C83-50D5-0CCE-510AE266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5664"/>
              </p:ext>
            </p:extLst>
          </p:nvPr>
        </p:nvGraphicFramePr>
        <p:xfrm>
          <a:off x="1489825" y="1835568"/>
          <a:ext cx="3796354" cy="43586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690002">
                  <a:extLst>
                    <a:ext uri="{9D8B030D-6E8A-4147-A177-3AD203B41FA5}">
                      <a16:colId xmlns:a16="http://schemas.microsoft.com/office/drawing/2014/main" val="337724528"/>
                    </a:ext>
                  </a:extLst>
                </a:gridCol>
                <a:gridCol w="707631">
                  <a:extLst>
                    <a:ext uri="{9D8B030D-6E8A-4147-A177-3AD203B41FA5}">
                      <a16:colId xmlns:a16="http://schemas.microsoft.com/office/drawing/2014/main" val="1261046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18772437"/>
                    </a:ext>
                  </a:extLst>
                </a:gridCol>
                <a:gridCol w="1008071">
                  <a:extLst>
                    <a:ext uri="{9D8B030D-6E8A-4147-A177-3AD203B41FA5}">
                      <a16:colId xmlns:a16="http://schemas.microsoft.com/office/drawing/2014/main" val="4199767705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Perfil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Flujo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1686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M1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&lt;S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y&gt;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baseline="-250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6119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</a:t>
                      </a:r>
                      <a:r>
                        <a:rPr lang="es-CO" sz="1600" baseline="-25000" dirty="0"/>
                        <a:t>c</a:t>
                      </a:r>
                      <a:r>
                        <a:rPr lang="es-CO" sz="1600" dirty="0"/>
                        <a:t>&lt;y&lt;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7344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S1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&gt;S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7084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r>
                        <a:rPr lang="es-CO" sz="1600" dirty="0"/>
                        <a:t>&lt;y&lt;y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3216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9478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H2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0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33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H3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4886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A2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&lt;0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3699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A3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9211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C1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2599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C3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03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rápidamente variado (FRV)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/>
              <p:nvPr/>
            </p:nvSpPr>
            <p:spPr>
              <a:xfrm>
                <a:off x="3921770" y="1753350"/>
                <a:ext cx="2177006" cy="11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4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CO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CO" sz="2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s-CO" sz="24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70" y="1753350"/>
                <a:ext cx="2177006" cy="1115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12438</TotalTime>
  <Words>258</Words>
  <Application>Microsoft Office PowerPoint</Application>
  <PresentationFormat>Panorámica</PresentationFormat>
  <Paragraphs>87</Paragraphs>
  <Slides>9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Cambria Math</vt:lpstr>
      <vt:lpstr>Segoe UI</vt:lpstr>
      <vt:lpstr>Segoe UI Light</vt:lpstr>
      <vt:lpstr>Tema de R.TeachingResearchGuide</vt:lpstr>
      <vt:lpstr>CorelDRAW</vt:lpstr>
      <vt:lpstr>Presentación de PowerPoint</vt:lpstr>
      <vt:lpstr>Flujo uniforme</vt:lpstr>
      <vt:lpstr>Flujo uniforme. Ecuación de Manning.</vt:lpstr>
      <vt:lpstr>Flujo uniforme. Canal compuesto.</vt:lpstr>
      <vt:lpstr>Flujo gradualmente variado (FGV)</vt:lpstr>
      <vt:lpstr>Flujo gradualmente variado (FGV)</vt:lpstr>
      <vt:lpstr>Flujo gradualmente variado (FGV)</vt:lpstr>
      <vt:lpstr>Flujo rápidamente variado (FRV)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31</cp:revision>
  <dcterms:created xsi:type="dcterms:W3CDTF">2022-08-04T19:07:18Z</dcterms:created>
  <dcterms:modified xsi:type="dcterms:W3CDTF">2022-11-23T21:42:22Z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