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16"/>
  </p:notesMasterIdLst>
  <p:handoutMasterIdLst>
    <p:handoutMasterId r:id="rId17"/>
  </p:handoutMasterIdLst>
  <p:sldIdLst>
    <p:sldId id="314" r:id="rId5"/>
    <p:sldId id="315" r:id="rId6"/>
    <p:sldId id="318" r:id="rId7"/>
    <p:sldId id="316" r:id="rId8"/>
    <p:sldId id="317" r:id="rId9"/>
    <p:sldId id="323" r:id="rId10"/>
    <p:sldId id="319" r:id="rId11"/>
    <p:sldId id="320" r:id="rId12"/>
    <p:sldId id="321" r:id="rId13"/>
    <p:sldId id="322" r:id="rId14"/>
    <p:sldId id="341" r:id="rId15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14"/>
            <p14:sldId id="315"/>
            <p14:sldId id="318"/>
            <p14:sldId id="316"/>
            <p14:sldId id="317"/>
            <p14:sldId id="323"/>
            <p14:sldId id="319"/>
            <p14:sldId id="320"/>
            <p14:sldId id="321"/>
            <p14:sldId id="322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99000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189" autoAdjust="0"/>
  </p:normalViewPr>
  <p:slideViewPr>
    <p:cSldViewPr snapToGrid="0" showGuides="1">
      <p:cViewPr varScale="1">
        <p:scale>
          <a:sx n="100" d="100"/>
          <a:sy n="100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01/11/2022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01/11/2022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09723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06077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84303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42943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97135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86515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bienvenida e 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" y="720000"/>
            <a:ext cx="6840000" cy="2880000"/>
          </a:xfrm>
        </p:spPr>
        <p:txBody>
          <a:bodyPr anchor="t" anchorCtr="0">
            <a:normAutofit/>
          </a:bodyPr>
          <a:lstStyle>
            <a:lvl1pPr algn="l">
              <a:defRPr sz="2600"/>
            </a:lvl1pPr>
          </a:lstStyle>
          <a:p>
            <a:r>
              <a:rPr lang="es-ES" dirty="0"/>
              <a:t>Ingrese aquí el título de la sección, actividad o clase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3701988"/>
            <a:ext cx="6840000" cy="15537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 dirty="0"/>
              <a:t>Ingrese aquí un texto descriptivo de esta actividad (opcional)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224D71-97F5-4B9D-B11B-235152E09E96}" type="datetime1">
              <a:rPr lang="es-ES" noProof="0" smtClean="0"/>
              <a:t>01/11/2022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4332D5-1933-C57D-42B6-183DC2A4C567}"/>
              </a:ext>
            </a:extLst>
          </p:cNvPr>
          <p:cNvSpPr/>
          <p:nvPr/>
        </p:nvSpPr>
        <p:spPr>
          <a:xfrm>
            <a:off x="720000" y="5598000"/>
            <a:ext cx="613813" cy="540000"/>
          </a:xfrm>
          <a:prstGeom prst="round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7EDCC3F-5122-AA78-5970-BD245E5794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27652" y="5598000"/>
            <a:ext cx="4320000" cy="540000"/>
          </a:xfrm>
          <a:solidFill>
            <a:schemeClr val="bg1">
              <a:lumMod val="75000"/>
            </a:schemeClr>
          </a:solidFill>
        </p:spPr>
        <p:txBody>
          <a:bodyPr anchor="ctr" anchorCtr="0"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10000"/>
                  </a:schemeClr>
                </a:solidFill>
                <a:latin typeface="+mn-lt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Ingrese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aquí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requerido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B3A384-AAB1-4A76-A43B-EFE930A802BF}" type="datetime1">
              <a:rPr lang="es-ES" noProof="0" smtClean="0"/>
              <a:t>01/11/2022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2160000"/>
          </a:xfrm>
        </p:spPr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F109E8-29A7-4A4D-BBAF-954B5246DC6B}" type="datetime1">
              <a:rPr lang="es-ES" noProof="0" smtClean="0"/>
              <a:t>01/11/2022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184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DF4B7F-437B-43B6-8193-868254AADFEB}" type="datetime1">
              <a:rPr lang="es-ES" noProof="0" smtClean="0"/>
              <a:t>01/11/2022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720000"/>
            <a:ext cx="4140000" cy="810000"/>
          </a:xfrm>
        </p:spPr>
        <p:txBody>
          <a:bodyPr anchor="t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0001"/>
            <a:ext cx="6288812" cy="540946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719468"/>
            <a:ext cx="4139999" cy="44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D9D2A0-9803-4B3F-A6B6-606959F35242}" type="datetime1">
              <a:rPr lang="es-ES" noProof="0" smtClean="0"/>
              <a:t>01/11/2022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9999" y="2340002"/>
            <a:ext cx="6840000" cy="379799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530001"/>
            <a:ext cx="6840000" cy="8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8CB6FA-6884-4007-A174-A67BE7A1CA93}" type="datetime1">
              <a:rPr lang="es-ES" noProof="0" smtClean="0"/>
              <a:t>01/11/2022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41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0000"/>
            <a:ext cx="6288812" cy="5417999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1729408"/>
            <a:ext cx="4140000" cy="4408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A87387-1199-4F13-92EC-EA845724990E}" type="datetime1">
              <a:rPr lang="es-ES" noProof="0" smtClean="0"/>
              <a:t>01/11/2022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22185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77B9E3-6C0A-45A5-BAE5-CD19B242173D}" type="datetime1">
              <a:rPr lang="es-ES" noProof="0" smtClean="0"/>
              <a:t>01/11/2022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B41DD2C-FA4F-413E-A1B5-23565A0780B7}" type="datetime1">
              <a:rPr lang="es-ES" noProof="0" smtClean="0"/>
              <a:t>01/11/2022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68400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68400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0D82DBE2-B5E9-4999-A9C0-55ED93FCE73D}" type="datetime1">
              <a:rPr lang="es-ES" noProof="0" smtClean="0"/>
              <a:t>01/11/2022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107532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107532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89B7BC24-C90D-4DAD-A6CB-BBA58C4D57BB}" type="datetime1">
              <a:rPr lang="es-ES" noProof="0" smtClean="0"/>
              <a:t>01/11/2022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0997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68400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43020"/>
            <a:ext cx="6840000" cy="144663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17D4995-77A4-48E5-92B1-2DC992A39FBB}" type="datetime1">
              <a:rPr lang="es-ES" noProof="0" smtClean="0"/>
              <a:t>01/11/2022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107532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51898"/>
            <a:ext cx="10753200" cy="143775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E8112B3-1F24-452F-80DE-56BF301098EC}" type="datetime1">
              <a:rPr lang="es-ES" noProof="0" smtClean="0"/>
              <a:t>01/11/2022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3304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6DA2-8C2E-44C4-A865-CD3D33CFD45F}" type="datetime1">
              <a:rPr lang="es-ES" noProof="0" smtClean="0"/>
              <a:t>01/11/2022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2002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525062-C568-4AE5-A98F-45E6D6D3E9AC}" type="datetime1">
              <a:rPr lang="es-ES" noProof="0" smtClean="0"/>
              <a:t>01/11/2022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068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333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8"/>
            <a:ext cx="3330000" cy="348176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230000" y="1696688"/>
            <a:ext cx="333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30000" y="2687287"/>
            <a:ext cx="3330000" cy="346623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A81B0-EA87-4E7B-A74D-942650D6BCED}" type="datetime1">
              <a:rPr lang="es-ES" noProof="0" smtClean="0"/>
              <a:t>01/11/2022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522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7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000" y="1681163"/>
            <a:ext cx="522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000" y="2656238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653BDA-CE15-46D4-A5A4-C9E9758DEFB2}" type="datetime1">
              <a:rPr lang="es-ES" noProof="0" smtClean="0"/>
              <a:t>01/11/2022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396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72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88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2696FBB-EB5C-4293-9014-59E70AE1A5E6}" type="datetime1">
              <a:rPr lang="es-ES" noProof="0" smtClean="0"/>
              <a:t>01/11/2022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90" r:id="rId3"/>
    <p:sldLayoutId id="2147483781" r:id="rId4"/>
    <p:sldLayoutId id="2147483791" r:id="rId5"/>
    <p:sldLayoutId id="2147483782" r:id="rId6"/>
    <p:sldLayoutId id="2147483792" r:id="rId7"/>
    <p:sldLayoutId id="2147483783" r:id="rId8"/>
    <p:sldLayoutId id="2147483793" r:id="rId9"/>
    <p:sldLayoutId id="2147483784" r:id="rId10"/>
    <p:sldLayoutId id="2147483794" r:id="rId11"/>
    <p:sldLayoutId id="2147483785" r:id="rId12"/>
    <p:sldLayoutId id="2147483786" r:id="rId13"/>
    <p:sldLayoutId id="2147483787" r:id="rId14"/>
    <p:sldLayoutId id="2147483795" r:id="rId15"/>
    <p:sldLayoutId id="2147483788" r:id="rId16"/>
    <p:sldLayoutId id="21474837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F44D5-AB8B-95B9-2075-881E5EE8D95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CO" dirty="0"/>
              <a:t>Juan David Rodriguez Acevedo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ECA00FA-0E57-A0D3-CF15-B571A662C320}"/>
              </a:ext>
            </a:extLst>
          </p:cNvPr>
          <p:cNvSpPr txBox="1">
            <a:spLocks/>
          </p:cNvSpPr>
          <p:nvPr/>
        </p:nvSpPr>
        <p:spPr>
          <a:xfrm>
            <a:off x="720000" y="1709740"/>
            <a:ext cx="6840000" cy="28527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Modelación hidráulica </a:t>
            </a:r>
            <a:br>
              <a:rPr lang="es-ES" dirty="0"/>
            </a:br>
            <a:r>
              <a:rPr lang="es-ES" dirty="0"/>
              <a:t>de flujo a superficie libre </a:t>
            </a:r>
            <a:br>
              <a:rPr lang="es-ES" dirty="0"/>
            </a:br>
            <a:r>
              <a:rPr lang="es-ES" dirty="0"/>
              <a:t>con HEC-RAS</a:t>
            </a:r>
            <a:endParaRPr lang="en-US" dirty="0"/>
          </a:p>
        </p:txBody>
      </p:sp>
      <p:pic>
        <p:nvPicPr>
          <p:cNvPr id="10" name="Picture 6" descr="See the source image">
            <a:extLst>
              <a:ext uri="{FF2B5EF4-FFF2-40B4-BE49-F238E27FC236}">
                <a16:creationId xmlns:a16="http://schemas.microsoft.com/office/drawing/2014/main" id="{110E0B34-C064-3A47-1771-23DBDE5702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05" b="98133" l="21492" r="88496">
                        <a14:foregroundMark x1="36789" y1="6846" x2="25664" y2="4149"/>
                        <a14:foregroundMark x1="23388" y1="3112" x2="21618" y2="3527"/>
                        <a14:foregroundMark x1="59798" y1="85685" x2="76991" y2="92531"/>
                        <a14:foregroundMark x1="76991" y1="92531" x2="83059" y2="98133"/>
                        <a14:foregroundMark x1="72440" y1="76971" x2="64349" y2="59129"/>
                        <a14:foregroundMark x1="64349" y1="59129" x2="68268" y2="42739"/>
                        <a14:foregroundMark x1="65740" y1="64523" x2="82680" y2="84647"/>
                        <a14:foregroundMark x1="71934" y1="79668" x2="66751" y2="72199"/>
                        <a14:foregroundMark x1="64602" y1="70124" x2="63085" y2="65768"/>
                        <a14:foregroundMark x1="42984" y1="49378" x2="43869" y2="23029"/>
                        <a14:foregroundMark x1="43869" y1="23029" x2="33375" y2="32780"/>
                        <a14:foregroundMark x1="33375" y1="32780" x2="33502" y2="55602"/>
                        <a14:foregroundMark x1="33502" y1="55602" x2="35272" y2="58714"/>
                        <a14:foregroundMark x1="36030" y1="56639" x2="41214" y2="35062"/>
                        <a14:foregroundMark x1="41846" y1="34025" x2="41846" y2="34025"/>
                        <a14:foregroundMark x1="33881" y1="30498" x2="28571" y2="52075"/>
                        <a14:foregroundMark x1="28571" y1="52075" x2="28951" y2="52697"/>
                        <a14:foregroundMark x1="29204" y1="53320" x2="29836" y2="54149"/>
                        <a14:foregroundMark x1="30088" y1="54357" x2="34260" y2="61826"/>
                        <a14:foregroundMark x1="28571" y1="46888" x2="38432" y2="19087"/>
                        <a14:foregroundMark x1="31732" y1="28631" x2="28319" y2="41909"/>
                        <a14:foregroundMark x1="25411" y1="45228" x2="33249" y2="24274"/>
                        <a14:foregroundMark x1="33249" y1="24274" x2="34260" y2="23237"/>
                        <a14:foregroundMark x1="32617" y1="23651" x2="24652" y2="38382"/>
                        <a14:foregroundMark x1="24652" y1="38382" x2="24147" y2="41909"/>
                        <a14:foregroundMark x1="24526" y1="34855" x2="30973" y2="25104"/>
                        <a14:foregroundMark x1="37042" y1="41079" x2="36157" y2="44813"/>
                        <a14:foregroundMark x1="67636" y1="58506" x2="65866" y2="57884"/>
                        <a14:foregroundMark x1="68394" y1="57469" x2="66119" y2="54564"/>
                        <a14:foregroundMark x1="71934" y1="27178" x2="60809" y2="9751"/>
                        <a14:foregroundMark x1="60809" y1="9751" x2="48040" y2="4772"/>
                        <a14:foregroundMark x1="47914" y1="4772" x2="47914" y2="4772"/>
                        <a14:foregroundMark x1="70164" y1="20747" x2="59166" y2="7261"/>
                        <a14:foregroundMark x1="59166" y1="7261" x2="42099" y2="3112"/>
                        <a14:foregroundMark x1="38685" y1="20124" x2="25917" y2="10373"/>
                        <a14:foregroundMark x1="25917" y1="10373" x2="35525" y2="21369"/>
                        <a14:foregroundMark x1="30973" y1="19502" x2="24399" y2="10373"/>
                        <a14:foregroundMark x1="24652" y1="9336" x2="30468" y2="20539"/>
                        <a14:foregroundMark x1="29456" y1="20332" x2="23262" y2="10166"/>
                        <a14:foregroundMark x1="24020" y1="9129" x2="27307" y2="18465"/>
                        <a14:foregroundMark x1="43363" y1="26141" x2="40455" y2="18465"/>
                        <a14:foregroundMark x1="77370" y1="74274" x2="83186" y2="81120"/>
                        <a14:foregroundMark x1="24526" y1="18672" x2="23515" y2="15353"/>
                        <a14:foregroundMark x1="82174" y1="88382" x2="88496" y2="87552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493" t="-8650" r="16571" b="8650"/>
          <a:stretch/>
        </p:blipFill>
        <p:spPr bwMode="auto">
          <a:xfrm>
            <a:off x="2993489" y="2887579"/>
            <a:ext cx="2132559" cy="213255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63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524" y="719999"/>
            <a:ext cx="6026475" cy="810000"/>
          </a:xfrm>
        </p:spPr>
        <p:txBody>
          <a:bodyPr/>
          <a:lstStyle/>
          <a:p>
            <a:r>
              <a:rPr lang="es-CO" dirty="0"/>
              <a:t>Modulo 4</a:t>
            </a:r>
            <a:br>
              <a:rPr lang="es-CO" dirty="0"/>
            </a:br>
            <a:r>
              <a:rPr lang="es-CO" sz="2000" dirty="0"/>
              <a:t>Modelación de flujo bidimensional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E1979D-2034-111F-AFEE-487FE3274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75" y="1620000"/>
            <a:ext cx="7110416" cy="4590000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400" dirty="0">
                <a:latin typeface="+mj-lt"/>
                <a:cs typeface="Adobe Devanagari" panose="02040503050201020203" pitchFamily="18" charset="0"/>
              </a:rPr>
              <a:t>Herramienta RAS Mapper.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>
                <a:latin typeface="+mj-lt"/>
                <a:cs typeface="Adobe Devanagari" panose="02040503050201020203" pitchFamily="18" charset="0"/>
              </a:rPr>
              <a:t>Procesamiento del MDT.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>
                <a:latin typeface="+mj-lt"/>
                <a:cs typeface="Adobe Devanagari" panose="02040503050201020203" pitchFamily="18" charset="0"/>
              </a:rPr>
              <a:t>Cargue de geometría y definición de malla.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>
                <a:latin typeface="+mj-lt"/>
                <a:cs typeface="Adobe Devanagari" panose="02040503050201020203" pitchFamily="18" charset="0"/>
              </a:rPr>
              <a:t>Condiciones hidráulicas iniciales y de frontera.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>
                <a:latin typeface="+mj-lt"/>
                <a:cs typeface="Adobe Devanagari" panose="02040503050201020203" pitchFamily="18" charset="0"/>
              </a:rPr>
              <a:t>Simulaciones de flujo bidimensional.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>
                <a:latin typeface="+mj-lt"/>
                <a:cs typeface="Adobe Devanagari" panose="02040503050201020203" pitchFamily="18" charset="0"/>
              </a:rPr>
              <a:t>Visualización y generación de mapas.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>
                <a:latin typeface="+mj-lt"/>
                <a:cs typeface="Adobe Devanagari" panose="02040503050201020203" pitchFamily="18" charset="0"/>
              </a:rPr>
              <a:t>Obras hidráulicas en modelaciones 2D</a:t>
            </a:r>
            <a:r>
              <a:rPr lang="es-ES" dirty="0">
                <a:latin typeface="+mj-lt"/>
                <a:cs typeface="Adobe Devanagari" panose="02040503050201020203" pitchFamily="18" charset="0"/>
              </a:rPr>
              <a:t>.</a:t>
            </a:r>
            <a:endParaRPr lang="es-ES" sz="2400" dirty="0">
              <a:latin typeface="+mj-lt"/>
              <a:cs typeface="Adobe Devanagari" panose="02040503050201020203" pitchFamily="18" charset="0"/>
            </a:endParaRPr>
          </a:p>
        </p:txBody>
      </p:sp>
      <p:pic>
        <p:nvPicPr>
          <p:cNvPr id="6" name="Gráfico 5" descr="Flechas de cheurón con relleno sólido">
            <a:extLst>
              <a:ext uri="{FF2B5EF4-FFF2-40B4-BE49-F238E27FC236}">
                <a16:creationId xmlns:a16="http://schemas.microsoft.com/office/drawing/2014/main" id="{65538919-EB80-F7A5-443E-D39BF6FFF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81587" y="784892"/>
            <a:ext cx="7715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71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095999" y="359560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Expositor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David Rodríguez Acevedo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juan.rodrigueza@escuelaing.edu.co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https://github.com/juanrodace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6"/>
            <a:ext cx="5040000" cy="20717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Contenido digital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David Rodríguez Acevedo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juan.rodrigueza@escuelaing.edu.co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https://github.com/juanrodace/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0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274" y="719999"/>
            <a:ext cx="6121725" cy="810000"/>
          </a:xfrm>
        </p:spPr>
        <p:txBody>
          <a:bodyPr/>
          <a:lstStyle/>
          <a:p>
            <a:r>
              <a:rPr lang="es-CO" dirty="0"/>
              <a:t>Objetivos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E1979D-2034-111F-AFEE-487FE3274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620000"/>
            <a:ext cx="6364194" cy="4590000"/>
          </a:xfrm>
        </p:spPr>
        <p:txBody>
          <a:bodyPr anchor="ctr">
            <a:normAutofit/>
          </a:bodyPr>
          <a:lstStyle/>
          <a:p>
            <a:r>
              <a:rPr lang="es-ES" sz="2000" dirty="0"/>
              <a:t>Entender los conceptos de una modelación hidráulica.</a:t>
            </a:r>
          </a:p>
          <a:p>
            <a:r>
              <a:rPr lang="es-ES" sz="2000" dirty="0"/>
              <a:t>Comprender las características generales de funcionamiento del software HEC-RAS.</a:t>
            </a:r>
          </a:p>
          <a:p>
            <a:r>
              <a:rPr lang="es-ES" sz="2000" dirty="0"/>
              <a:t>Aprender la integración de características geométricas, topográficas, físicas e hidráulicas de un modelo.</a:t>
            </a:r>
          </a:p>
          <a:p>
            <a:r>
              <a:rPr lang="es-ES" sz="2000" dirty="0"/>
              <a:t>Utilizar HEC-RAS en el desarrollo de modelos.</a:t>
            </a:r>
          </a:p>
          <a:p>
            <a:r>
              <a:rPr lang="es-ES" sz="2000" dirty="0"/>
              <a:t>Aplicar la herramienta de modelación HEC-RAS en casos prácticos de ingeniería.</a:t>
            </a:r>
            <a:endParaRPr lang="en-US" sz="2000" dirty="0"/>
          </a:p>
        </p:txBody>
      </p:sp>
      <p:pic>
        <p:nvPicPr>
          <p:cNvPr id="5" name="Gráfico 4" descr="Diana con relleno sólido">
            <a:extLst>
              <a:ext uri="{FF2B5EF4-FFF2-40B4-BE49-F238E27FC236}">
                <a16:creationId xmlns:a16="http://schemas.microsoft.com/office/drawing/2014/main" id="{EB76A9DF-061B-2817-B140-A84A4747F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748" y="812702"/>
            <a:ext cx="7715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E1979D-2034-111F-AFEE-487FE3274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75" y="1620000"/>
            <a:ext cx="6785699" cy="4590000"/>
          </a:xfrm>
        </p:spPr>
        <p:txBody>
          <a:bodyPr anchor="ctr">
            <a:normAutofit/>
          </a:bodyPr>
          <a:lstStyle/>
          <a:p>
            <a:pPr marL="514350" indent="-457200">
              <a:buFont typeface="+mj-lt"/>
              <a:buAutoNum type="arabicPeriod"/>
            </a:pPr>
            <a:r>
              <a:rPr lang="es-ES" sz="2000" dirty="0"/>
              <a:t>Conocer conceptos fundamentales del transporte de fluidos en sistemas a superficie libre. </a:t>
            </a:r>
          </a:p>
          <a:p>
            <a:pPr marL="514350" indent="-457200">
              <a:buFont typeface="+mj-lt"/>
              <a:buAutoNum type="arabicPeriod"/>
            </a:pPr>
            <a:r>
              <a:rPr lang="es-ES" sz="2000" dirty="0"/>
              <a:t>Comprender características del estudio de sistemas hidráulicos y su modelación.</a:t>
            </a:r>
          </a:p>
          <a:p>
            <a:pPr marL="514350" indent="-457200">
              <a:buFont typeface="+mj-lt"/>
              <a:buAutoNum type="arabicPeriod"/>
            </a:pPr>
            <a:r>
              <a:rPr lang="es-ES" sz="2000" dirty="0"/>
              <a:t>Validar y cargar información geométrica y/o topográfica. </a:t>
            </a:r>
          </a:p>
          <a:p>
            <a:pPr marL="514350" indent="-457200">
              <a:buFont typeface="+mj-lt"/>
              <a:buAutoNum type="arabicPeriod"/>
            </a:pPr>
            <a:r>
              <a:rPr lang="es-ES" sz="2000" dirty="0"/>
              <a:t>Definir condiciones hidráulicas y de frontera del modelo.</a:t>
            </a:r>
          </a:p>
          <a:p>
            <a:pPr marL="514350" indent="-457200">
              <a:buFont typeface="+mj-lt"/>
              <a:buAutoNum type="arabicPeriod"/>
            </a:pPr>
            <a:r>
              <a:rPr lang="es-ES" sz="2000" dirty="0"/>
              <a:t>Usar e incorporar características avanzadas. </a:t>
            </a:r>
          </a:p>
          <a:p>
            <a:pPr marL="514350" indent="-457200">
              <a:buFont typeface="+mj-lt"/>
              <a:buAutoNum type="arabicPeriod"/>
            </a:pPr>
            <a:r>
              <a:rPr lang="es-ES" sz="2000" dirty="0"/>
              <a:t>Analizar y resolver problemas prácticos. </a:t>
            </a:r>
          </a:p>
          <a:p>
            <a:pPr marL="57150" indent="0">
              <a:buNone/>
            </a:pPr>
            <a:endParaRPr lang="es-ES" sz="2000" dirty="0"/>
          </a:p>
        </p:txBody>
      </p:sp>
      <p:pic>
        <p:nvPicPr>
          <p:cNvPr id="5" name="Gráfico 4" descr="Aprendizaje remoto de ciencia con relleno sólido">
            <a:extLst>
              <a:ext uri="{FF2B5EF4-FFF2-40B4-BE49-F238E27FC236}">
                <a16:creationId xmlns:a16="http://schemas.microsoft.com/office/drawing/2014/main" id="{7BE17230-E198-46CB-21E8-CE4A6821F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33962" y="857250"/>
            <a:ext cx="771525" cy="771525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5C68AC6A-0475-55FC-4790-4E746AD44D4A}"/>
              </a:ext>
            </a:extLst>
          </p:cNvPr>
          <p:cNvSpPr txBox="1">
            <a:spLocks/>
          </p:cNvSpPr>
          <p:nvPr/>
        </p:nvSpPr>
        <p:spPr>
          <a:xfrm>
            <a:off x="1438274" y="719999"/>
            <a:ext cx="6121725" cy="810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Resultados de aprendizaje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7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 descr="Círculos con flechas con relleno sólido">
            <a:extLst>
              <a:ext uri="{FF2B5EF4-FFF2-40B4-BE49-F238E27FC236}">
                <a16:creationId xmlns:a16="http://schemas.microsoft.com/office/drawing/2014/main" id="{E8C29639-F3FC-32E9-030C-3BBA0D796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11522" y="818966"/>
            <a:ext cx="771525" cy="77152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BEFF09BF-6272-4B9B-99B7-E2D36EBF0218}"/>
              </a:ext>
            </a:extLst>
          </p:cNvPr>
          <p:cNvSpPr txBox="1">
            <a:spLocks/>
          </p:cNvSpPr>
          <p:nvPr/>
        </p:nvSpPr>
        <p:spPr>
          <a:xfrm>
            <a:off x="1438274" y="719999"/>
            <a:ext cx="6121725" cy="810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Metodología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E1979D-2034-111F-AFEE-487FE3274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620000"/>
            <a:ext cx="6364194" cy="4590000"/>
          </a:xfrm>
        </p:spPr>
        <p:txBody>
          <a:bodyPr anchor="ctr">
            <a:normAutofit/>
          </a:bodyPr>
          <a:lstStyle/>
          <a:p>
            <a:r>
              <a:rPr lang="es-ES" sz="2000" dirty="0"/>
              <a:t>Documentos de texto y videotutoriales.</a:t>
            </a:r>
          </a:p>
          <a:p>
            <a:r>
              <a:rPr lang="es-ES" sz="2000" dirty="0"/>
              <a:t>Material multimedia en GitHub con libre acceso.</a:t>
            </a:r>
          </a:p>
          <a:p>
            <a:r>
              <a:rPr lang="es-ES" sz="2000" dirty="0"/>
              <a:t>Vídeos prácticos del uso de HEC-RAS.</a:t>
            </a:r>
          </a:p>
          <a:p>
            <a:r>
              <a:rPr lang="es-ES" sz="2000" dirty="0"/>
              <a:t>Ejercicios prácticos.</a:t>
            </a:r>
          </a:p>
          <a:p>
            <a:r>
              <a:rPr lang="es-ES" sz="2000" dirty="0"/>
              <a:t>Aprendizaje remoto y asincrónico.</a:t>
            </a:r>
          </a:p>
          <a:p>
            <a:r>
              <a:rPr lang="es-ES" sz="2000" dirty="0"/>
              <a:t>Consultas y discusiones. </a:t>
            </a:r>
          </a:p>
          <a:p>
            <a:r>
              <a:rPr lang="es-ES" sz="2000" dirty="0"/>
              <a:t>Opción de acompañamiento y certificación.</a:t>
            </a:r>
          </a:p>
        </p:txBody>
      </p:sp>
    </p:spTree>
    <p:extLst>
      <p:ext uri="{BB962C8B-B14F-4D97-AF65-F5344CB8AC3E}">
        <p14:creationId xmlns:p14="http://schemas.microsoft.com/office/powerpoint/2010/main" val="401553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Portapapeles parcialmente comprobado con relleno sólido">
            <a:extLst>
              <a:ext uri="{FF2B5EF4-FFF2-40B4-BE49-F238E27FC236}">
                <a16:creationId xmlns:a16="http://schemas.microsoft.com/office/drawing/2014/main" id="{7BE17230-E198-46CB-21E8-CE4A6821F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10501" y="789286"/>
            <a:ext cx="771525" cy="77152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E1979D-2034-111F-AFEE-487FE3274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620000"/>
            <a:ext cx="6364194" cy="4590000"/>
          </a:xfrm>
        </p:spPr>
        <p:txBody>
          <a:bodyPr anchor="ctr">
            <a:normAutofit/>
          </a:bodyPr>
          <a:lstStyle/>
          <a:p>
            <a:pPr marL="457200" indent="-400050">
              <a:buFont typeface="Wingdings" panose="05000000000000000000" pitchFamily="2" charset="2"/>
              <a:buChar char="ü"/>
            </a:pPr>
            <a:r>
              <a:rPr lang="es-ES" sz="2000" dirty="0"/>
              <a:t>Estudiante o profesional en ingeniería civil, ambiental, sanitaria o afines.</a:t>
            </a:r>
          </a:p>
          <a:p>
            <a:pPr marL="457200" indent="-400050">
              <a:buFont typeface="Wingdings" panose="05000000000000000000" pitchFamily="2" charset="2"/>
              <a:buChar char="ü"/>
            </a:pPr>
            <a:r>
              <a:rPr lang="es-ES" sz="2000" dirty="0"/>
              <a:t>Nociones básicas en propiedades de los fluidos y su transporte.</a:t>
            </a:r>
          </a:p>
          <a:p>
            <a:pPr marL="457200" indent="-400050">
              <a:buFont typeface="Wingdings" panose="05000000000000000000" pitchFamily="2" charset="2"/>
              <a:buChar char="ü"/>
            </a:pPr>
            <a:r>
              <a:rPr lang="es-ES" sz="2000" dirty="0"/>
              <a:t>Nociones básicas en sistemas de información geográfica (SIG).</a:t>
            </a:r>
          </a:p>
          <a:p>
            <a:pPr marL="457200" indent="-400050">
              <a:buFont typeface="Wingdings" panose="05000000000000000000" pitchFamily="2" charset="2"/>
              <a:buChar char="ü"/>
            </a:pPr>
            <a:r>
              <a:rPr lang="es-ES" sz="2000" dirty="0"/>
              <a:t>Equipo con Windows 7/8/10 o superior, audio y video.</a:t>
            </a:r>
          </a:p>
          <a:p>
            <a:pPr marL="457200" indent="-400050">
              <a:buFont typeface="Wingdings" panose="05000000000000000000" pitchFamily="2" charset="2"/>
              <a:buChar char="ü"/>
            </a:pPr>
            <a:r>
              <a:rPr lang="es-ES" sz="2000" dirty="0"/>
              <a:t>Conexión a internet.</a:t>
            </a:r>
          </a:p>
          <a:p>
            <a:pPr marL="457200" indent="-400050">
              <a:buFont typeface="Wingdings" panose="05000000000000000000" pitchFamily="2" charset="2"/>
              <a:buChar char="ü"/>
            </a:pPr>
            <a:r>
              <a:rPr lang="es-ES" sz="2000" dirty="0"/>
              <a:t>Software de modelación hidráulica HEC-RAS.</a:t>
            </a:r>
          </a:p>
          <a:p>
            <a:pPr marL="457200" indent="-400050">
              <a:buFont typeface="Wingdings" panose="05000000000000000000" pitchFamily="2" charset="2"/>
              <a:buChar char="ü"/>
            </a:pPr>
            <a:r>
              <a:rPr lang="es-ES" sz="2000" dirty="0"/>
              <a:t>Software QGIS.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2C422BA8-E01E-224C-A42B-3A965C513258}"/>
              </a:ext>
            </a:extLst>
          </p:cNvPr>
          <p:cNvSpPr txBox="1">
            <a:spLocks/>
          </p:cNvSpPr>
          <p:nvPr/>
        </p:nvSpPr>
        <p:spPr>
          <a:xfrm>
            <a:off x="1438274" y="719999"/>
            <a:ext cx="6121725" cy="810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Requisitos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80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D9148-62B8-D97C-404D-3518447A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s-CO" sz="4400" dirty="0"/>
              <a:t>Contenido del curso.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7850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524" y="719999"/>
            <a:ext cx="6026475" cy="810000"/>
          </a:xfrm>
        </p:spPr>
        <p:txBody>
          <a:bodyPr/>
          <a:lstStyle/>
          <a:p>
            <a:r>
              <a:rPr lang="es-CO" dirty="0"/>
              <a:t>Modulo 1</a:t>
            </a:r>
            <a:br>
              <a:rPr lang="es-CO" dirty="0"/>
            </a:br>
            <a:r>
              <a:rPr lang="es-CO" sz="2000" dirty="0"/>
              <a:t>Introducción y Fundamentos Generales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E1979D-2034-111F-AFEE-487FE3274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75" y="1620000"/>
            <a:ext cx="6785699" cy="4590000"/>
          </a:xfrm>
        </p:spPr>
        <p:txBody>
          <a:bodyPr anchor="ctr">
            <a:normAutofit/>
          </a:bodyPr>
          <a:lstStyle/>
          <a:p>
            <a:pPr marL="514350" indent="-457200">
              <a:buFont typeface="+mj-lt"/>
              <a:buAutoNum type="arabicPeriod"/>
            </a:pPr>
            <a:r>
              <a:rPr lang="es-ES" dirty="0"/>
              <a:t>Conceptos básicos de flujo a superficie libre.</a:t>
            </a:r>
          </a:p>
          <a:p>
            <a:pPr marL="514350" indent="-457200">
              <a:buFont typeface="+mj-lt"/>
              <a:buAutoNum type="arabicPeriod"/>
            </a:pPr>
            <a:r>
              <a:rPr lang="es-ES" dirty="0"/>
              <a:t>Flujo uniforme y variado.</a:t>
            </a:r>
          </a:p>
          <a:p>
            <a:pPr marL="514350" indent="-457200">
              <a:buFont typeface="+mj-lt"/>
              <a:buAutoNum type="arabicPeriod"/>
            </a:pPr>
            <a:r>
              <a:rPr lang="es-ES" dirty="0"/>
              <a:t>Flujo no permanente.</a:t>
            </a:r>
          </a:p>
          <a:p>
            <a:pPr marL="514350" indent="-457200">
              <a:buFont typeface="+mj-lt"/>
              <a:buAutoNum type="arabicPeriod"/>
            </a:pPr>
            <a:r>
              <a:rPr lang="es-ES" dirty="0"/>
              <a:t>Estudios hidráulicos y modelación.</a:t>
            </a:r>
          </a:p>
          <a:p>
            <a:pPr marL="514350" indent="-457200">
              <a:buFont typeface="+mj-lt"/>
              <a:buAutoNum type="arabicPeriod"/>
            </a:pPr>
            <a:r>
              <a:rPr lang="es-ES" dirty="0"/>
              <a:t>HEC-RAS. Generalidades y usos.</a:t>
            </a:r>
          </a:p>
          <a:p>
            <a:pPr marL="57150" indent="0">
              <a:buNone/>
            </a:pPr>
            <a:endParaRPr lang="es-ES" dirty="0"/>
          </a:p>
          <a:p>
            <a:pPr marL="57150" indent="0">
              <a:buNone/>
            </a:pPr>
            <a:endParaRPr lang="es-ES" dirty="0"/>
          </a:p>
        </p:txBody>
      </p:sp>
      <p:pic>
        <p:nvPicPr>
          <p:cNvPr id="5" name="Gráfico 4" descr="Flechas de cheurón con relleno sólido">
            <a:extLst>
              <a:ext uri="{FF2B5EF4-FFF2-40B4-BE49-F238E27FC236}">
                <a16:creationId xmlns:a16="http://schemas.microsoft.com/office/drawing/2014/main" id="{7BE17230-E198-46CB-21E8-CE4A6821F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81587" y="784892"/>
            <a:ext cx="7715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4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19999"/>
            <a:ext cx="6036000" cy="810000"/>
          </a:xfrm>
        </p:spPr>
        <p:txBody>
          <a:bodyPr/>
          <a:lstStyle/>
          <a:p>
            <a:r>
              <a:rPr lang="es-CO" dirty="0"/>
              <a:t>Modulo 2</a:t>
            </a:r>
            <a:br>
              <a:rPr lang="es-CO" dirty="0"/>
            </a:br>
            <a:r>
              <a:rPr lang="es-CO" sz="2000" dirty="0"/>
              <a:t>Modelación hidráulica básica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E1979D-2034-111F-AFEE-487FE3274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75" y="1620000"/>
            <a:ext cx="6785699" cy="4590000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400" dirty="0">
                <a:latin typeface="+mj-lt"/>
                <a:cs typeface="Adobe Devanagari" panose="02040503050201020203" pitchFamily="18" charset="0"/>
              </a:rPr>
              <a:t>Cargue y validación geométrica básica.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>
                <a:latin typeface="+mj-lt"/>
                <a:cs typeface="Adobe Devanagari" panose="02040503050201020203" pitchFamily="18" charset="0"/>
              </a:rPr>
              <a:t>Cargue de información topográfica.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>
                <a:latin typeface="+mj-lt"/>
                <a:cs typeface="Adobe Devanagari" panose="02040503050201020203" pitchFamily="18" charset="0"/>
              </a:rPr>
              <a:t>Modificación de la geometría.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>
                <a:latin typeface="+mj-lt"/>
                <a:cs typeface="Adobe Devanagari" panose="02040503050201020203" pitchFamily="18" charset="0"/>
              </a:rPr>
              <a:t>Definición de condiciones de frontera.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>
                <a:latin typeface="+mj-lt"/>
                <a:cs typeface="Adobe Devanagari" panose="02040503050201020203" pitchFamily="18" charset="0"/>
              </a:rPr>
              <a:t>Simulación 1D en régimen permanente.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>
                <a:latin typeface="+mj-lt"/>
                <a:cs typeface="Adobe Devanagari" panose="02040503050201020203" pitchFamily="18" charset="0"/>
              </a:rPr>
              <a:t>Simulación 1D en régimen no permanente.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>
                <a:latin typeface="+mj-lt"/>
                <a:cs typeface="Adobe Devanagari" panose="02040503050201020203" pitchFamily="18" charset="0"/>
              </a:rPr>
              <a:t>Visualización de resultados.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>
                <a:latin typeface="+mj-lt"/>
                <a:cs typeface="Adobe Devanagari" panose="02040503050201020203" pitchFamily="18" charset="0"/>
              </a:rPr>
              <a:t>Errores y avisos comunes.</a:t>
            </a:r>
            <a:endParaRPr lang="es-ES" dirty="0"/>
          </a:p>
          <a:p>
            <a:pPr marL="57150" indent="0">
              <a:buNone/>
            </a:pPr>
            <a:endParaRPr lang="es-ES" dirty="0"/>
          </a:p>
        </p:txBody>
      </p:sp>
      <p:pic>
        <p:nvPicPr>
          <p:cNvPr id="6" name="Gráfico 5" descr="Flechas de cheurón con relleno sólido">
            <a:extLst>
              <a:ext uri="{FF2B5EF4-FFF2-40B4-BE49-F238E27FC236}">
                <a16:creationId xmlns:a16="http://schemas.microsoft.com/office/drawing/2014/main" id="{EAE1A285-32F8-B4FB-BAFA-78873F761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81587" y="784892"/>
            <a:ext cx="7715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0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524" y="719999"/>
            <a:ext cx="6026475" cy="810000"/>
          </a:xfrm>
        </p:spPr>
        <p:txBody>
          <a:bodyPr/>
          <a:lstStyle/>
          <a:p>
            <a:r>
              <a:rPr lang="es-CO" dirty="0"/>
              <a:t>Modulo 3</a:t>
            </a:r>
            <a:br>
              <a:rPr lang="es-CO" dirty="0"/>
            </a:br>
            <a:r>
              <a:rPr lang="es-CO" sz="2000" dirty="0"/>
              <a:t>Modelación con opciones avanzadas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E1979D-2034-111F-AFEE-487FE3274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75" y="1620000"/>
            <a:ext cx="6785699" cy="4590000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400" dirty="0">
                <a:latin typeface="+mj-lt"/>
                <a:cs typeface="Adobe Devanagari" panose="02040503050201020203" pitchFamily="18" charset="0"/>
              </a:rPr>
              <a:t>Definición de coeficiente Manning a partir de coberturas.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>
                <a:latin typeface="+mj-lt"/>
                <a:cs typeface="Adobe Devanagari" panose="02040503050201020203" pitchFamily="18" charset="0"/>
              </a:rPr>
              <a:t>Tramos con confluencias.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>
                <a:latin typeface="+mj-lt"/>
                <a:cs typeface="Adobe Devanagari" panose="02040503050201020203" pitchFamily="18" charset="0"/>
              </a:rPr>
              <a:t>Incorporación de estructuras hidráulicas.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>
                <a:latin typeface="+mj-lt"/>
                <a:cs typeface="Adobe Devanagari" panose="02040503050201020203" pitchFamily="18" charset="0"/>
              </a:rPr>
              <a:t>Uso de diques en la modelación.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>
                <a:latin typeface="+mj-lt"/>
                <a:cs typeface="Adobe Devanagari" panose="02040503050201020203" pitchFamily="18" charset="0"/>
              </a:rPr>
              <a:t>Cálculo de la socavación general y local.</a:t>
            </a:r>
          </a:p>
          <a:p>
            <a:pPr marL="514350" indent="-514350">
              <a:buFont typeface="+mj-lt"/>
              <a:buAutoNum type="arabicPeriod"/>
            </a:pPr>
            <a:endParaRPr lang="es-ES" sz="2400" dirty="0">
              <a:latin typeface="+mj-lt"/>
              <a:cs typeface="Adobe Devanagari" panose="02040503050201020203" pitchFamily="18" charset="0"/>
            </a:endParaRPr>
          </a:p>
        </p:txBody>
      </p:sp>
      <p:pic>
        <p:nvPicPr>
          <p:cNvPr id="6" name="Gráfico 5" descr="Flechas de cheurón con relleno sólido">
            <a:extLst>
              <a:ext uri="{FF2B5EF4-FFF2-40B4-BE49-F238E27FC236}">
                <a16:creationId xmlns:a16="http://schemas.microsoft.com/office/drawing/2014/main" id="{21A3BE4D-C0E4-3C6D-02AA-D7079E8E5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81587" y="784892"/>
            <a:ext cx="7715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1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R.TeachingResearchGuide">
  <a:themeElements>
    <a:clrScheme name="R.TeachingResearchGuide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990000"/>
      </a:hlink>
      <a:folHlink>
        <a:srgbClr val="919191"/>
      </a:folHlink>
    </a:clrScheme>
    <a:fontScheme name="R.TeachingResearchGuid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schemas.microsoft.com/office/infopath/2007/PartnerControls"/>
    <ds:schemaRef ds:uri="http://schemas.microsoft.com/office/2006/metadata/properties"/>
    <ds:schemaRef ds:uri="14224164-2045-4b51-92bb-313d0f626d83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bf3e1746-bde1-4d6e-9c3f-7182572f7502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542</TotalTime>
  <Words>485</Words>
  <Application>Microsoft Office PowerPoint</Application>
  <PresentationFormat>Panorámica</PresentationFormat>
  <Paragraphs>86</Paragraphs>
  <Slides>11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Segoe UI</vt:lpstr>
      <vt:lpstr>Segoe UI Light</vt:lpstr>
      <vt:lpstr>Wingdings</vt:lpstr>
      <vt:lpstr>Tema de R.TeachingResearchGuide</vt:lpstr>
      <vt:lpstr>Presentación de PowerPoint</vt:lpstr>
      <vt:lpstr>Objetivos</vt:lpstr>
      <vt:lpstr>Presentación de PowerPoint</vt:lpstr>
      <vt:lpstr>Presentación de PowerPoint</vt:lpstr>
      <vt:lpstr>Presentación de PowerPoint</vt:lpstr>
      <vt:lpstr>Contenido del curso.</vt:lpstr>
      <vt:lpstr>Modulo 1 Introducción y Fundamentos Generales</vt:lpstr>
      <vt:lpstr>Modulo 2 Modelación hidráulica básica</vt:lpstr>
      <vt:lpstr>Modulo 3 Modelación con opciones avanzadas</vt:lpstr>
      <vt:lpstr>Modulo 4 Modelación de flujo bidimensional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JUAN DAVID RODRIGUEZ ACEVEDO</cp:lastModifiedBy>
  <cp:revision>26</cp:revision>
  <dcterms:created xsi:type="dcterms:W3CDTF">2022-08-04T19:07:18Z</dcterms:created>
  <dcterms:modified xsi:type="dcterms:W3CDTF">2022-11-01T18:01:47Z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