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4"/>
  </p:notesMasterIdLst>
  <p:handoutMasterIdLst>
    <p:handoutMasterId r:id="rId15"/>
  </p:handoutMasterIdLst>
  <p:sldIdLst>
    <p:sldId id="314" r:id="rId5"/>
    <p:sldId id="315" r:id="rId6"/>
    <p:sldId id="342" r:id="rId7"/>
    <p:sldId id="348" r:id="rId8"/>
    <p:sldId id="343" r:id="rId9"/>
    <p:sldId id="344" r:id="rId10"/>
    <p:sldId id="345" r:id="rId11"/>
    <p:sldId id="349" r:id="rId12"/>
    <p:sldId id="341" r:id="rId13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15"/>
            <p14:sldId id="342"/>
            <p14:sldId id="348"/>
            <p14:sldId id="343"/>
            <p14:sldId id="344"/>
            <p14:sldId id="345"/>
            <p14:sldId id="349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189" autoAdjust="0"/>
  </p:normalViewPr>
  <p:slideViewPr>
    <p:cSldViewPr snapToGrid="0" showGuides="1">
      <p:cViewPr varScale="1">
        <p:scale>
          <a:sx n="100" d="100"/>
          <a:sy n="100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22/11/2022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972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en blanco y negro de un puente sobre un río&#10;&#10;Descripción generada automáticamente con confianza media">
            <a:extLst>
              <a:ext uri="{FF2B5EF4-FFF2-40B4-BE49-F238E27FC236}">
                <a16:creationId xmlns:a16="http://schemas.microsoft.com/office/drawing/2014/main" id="{B4E397E1-771D-0A60-8C12-BD26F4169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40" y="2357866"/>
            <a:ext cx="4863720" cy="243186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F44D5-AB8B-95B9-2075-881E5EE8D9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CO" dirty="0"/>
              <a:t>Juan David Rodriguez Acevedo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ECA00FA-0E57-A0D3-CF15-B571A662C320}"/>
              </a:ext>
            </a:extLst>
          </p:cNvPr>
          <p:cNvSpPr txBox="1">
            <a:spLocks/>
          </p:cNvSpPr>
          <p:nvPr/>
        </p:nvSpPr>
        <p:spPr>
          <a:xfrm>
            <a:off x="720000" y="1128715"/>
            <a:ext cx="6840000" cy="28527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Ecuaciones Fundamentales en</a:t>
            </a:r>
          </a:p>
          <a:p>
            <a:r>
              <a:rPr lang="es-ES" dirty="0"/>
              <a:t>Flujo Permanente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Continuidad</a:t>
            </a:r>
            <a:endParaRPr lang="en-US" dirty="0"/>
          </a:p>
        </p:txBody>
      </p:sp>
      <p:pic>
        <p:nvPicPr>
          <p:cNvPr id="10" name="Marcador de contenido 9" descr="Texto&#10;&#10;Descripción generada automáticamente">
            <a:extLst>
              <a:ext uri="{FF2B5EF4-FFF2-40B4-BE49-F238E27FC236}">
                <a16:creationId xmlns:a16="http://schemas.microsoft.com/office/drawing/2014/main" id="{3972A3AF-9E47-AE88-24BF-8CFDA9934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39611" y="1418405"/>
            <a:ext cx="2407345" cy="1044409"/>
          </a:xfr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7F3402BF-FD3D-B92D-5284-2555BF073BF8}"/>
              </a:ext>
            </a:extLst>
          </p:cNvPr>
          <p:cNvGrpSpPr/>
          <p:nvPr/>
        </p:nvGrpSpPr>
        <p:grpSpPr>
          <a:xfrm>
            <a:off x="1177201" y="1444941"/>
            <a:ext cx="4369680" cy="4589685"/>
            <a:chOff x="6833310" y="1838888"/>
            <a:chExt cx="4369680" cy="4589685"/>
          </a:xfrm>
        </p:grpSpPr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3D13063D-BF22-C70E-6126-C3B90A8A5850}"/>
                </a:ext>
              </a:extLst>
            </p:cNvPr>
            <p:cNvGrpSpPr/>
            <p:nvPr/>
          </p:nvGrpSpPr>
          <p:grpSpPr>
            <a:xfrm>
              <a:off x="6833310" y="1838888"/>
              <a:ext cx="4369680" cy="4589685"/>
              <a:chOff x="6833310" y="1838888"/>
              <a:chExt cx="4369680" cy="4589685"/>
            </a:xfrm>
          </p:grpSpPr>
          <p:grpSp>
            <p:nvGrpSpPr>
              <p:cNvPr id="33" name="Grupo 32">
                <a:extLst>
                  <a:ext uri="{FF2B5EF4-FFF2-40B4-BE49-F238E27FC236}">
                    <a16:creationId xmlns:a16="http://schemas.microsoft.com/office/drawing/2014/main" id="{456446BE-3BF2-5FB8-D37B-7C3FBC1E6A8F}"/>
                  </a:ext>
                </a:extLst>
              </p:cNvPr>
              <p:cNvGrpSpPr/>
              <p:nvPr/>
            </p:nvGrpSpPr>
            <p:grpSpPr>
              <a:xfrm>
                <a:off x="6833310" y="1838888"/>
                <a:ext cx="4369680" cy="4589685"/>
                <a:chOff x="2628726" y="1209612"/>
                <a:chExt cx="4369680" cy="4589685"/>
              </a:xfrm>
            </p:grpSpPr>
            <p:sp>
              <p:nvSpPr>
                <p:cNvPr id="35" name="Cuerda 34">
                  <a:extLst>
                    <a:ext uri="{FF2B5EF4-FFF2-40B4-BE49-F238E27FC236}">
                      <a16:creationId xmlns:a16="http://schemas.microsoft.com/office/drawing/2014/main" id="{F366DDAD-42EF-985E-3597-655A1BCDB893}"/>
                    </a:ext>
                  </a:extLst>
                </p:cNvPr>
                <p:cNvSpPr/>
                <p:nvPr/>
              </p:nvSpPr>
              <p:spPr>
                <a:xfrm>
                  <a:off x="2629886" y="1209612"/>
                  <a:ext cx="1758656" cy="3660682"/>
                </a:xfrm>
                <a:prstGeom prst="chord">
                  <a:avLst>
                    <a:gd name="adj1" fmla="val 20522721"/>
                    <a:gd name="adj2" fmla="val 11844387"/>
                  </a:avLst>
                </a:prstGeom>
                <a:noFill/>
                <a:ln w="38100">
                  <a:solidFill>
                    <a:schemeClr val="tx1"/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70"/>
                </a:p>
              </p:txBody>
            </p:sp>
            <p:cxnSp>
              <p:nvCxnSpPr>
                <p:cNvPr id="36" name="Conector recto 35">
                  <a:extLst>
                    <a:ext uri="{FF2B5EF4-FFF2-40B4-BE49-F238E27FC236}">
                      <a16:creationId xmlns:a16="http://schemas.microsoft.com/office/drawing/2014/main" id="{1D7D6740-D994-337A-F602-059043D8B0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9752" y="2590252"/>
                  <a:ext cx="2240092" cy="87550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>
                  <a:extLst>
                    <a:ext uri="{FF2B5EF4-FFF2-40B4-BE49-F238E27FC236}">
                      <a16:creationId xmlns:a16="http://schemas.microsoft.com/office/drawing/2014/main" id="{4AE96782-0CF5-317E-D2BF-E1BA6EE3B2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76585" y="3307095"/>
                  <a:ext cx="2293133" cy="8862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>
                  <a:extLst>
                    <a:ext uri="{FF2B5EF4-FFF2-40B4-BE49-F238E27FC236}">
                      <a16:creationId xmlns:a16="http://schemas.microsoft.com/office/drawing/2014/main" id="{7181F283-1D4A-1D90-263F-5E4A269052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8656" y="4715015"/>
                  <a:ext cx="2293133" cy="8862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>
                  <a:extLst>
                    <a:ext uri="{FF2B5EF4-FFF2-40B4-BE49-F238E27FC236}">
                      <a16:creationId xmlns:a16="http://schemas.microsoft.com/office/drawing/2014/main" id="{193EB5D5-836E-9C38-7CD9-317F224B4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2888" y="2181357"/>
                  <a:ext cx="2273806" cy="88669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>
                  <a:extLst>
                    <a:ext uri="{FF2B5EF4-FFF2-40B4-BE49-F238E27FC236}">
                      <a16:creationId xmlns:a16="http://schemas.microsoft.com/office/drawing/2014/main" id="{C6A4B065-AFE4-31D1-ED43-D2058FDCB7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5741" y="2833836"/>
                  <a:ext cx="2243866" cy="8575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Cuerda 40">
                  <a:extLst>
                    <a:ext uri="{FF2B5EF4-FFF2-40B4-BE49-F238E27FC236}">
                      <a16:creationId xmlns:a16="http://schemas.microsoft.com/office/drawing/2014/main" id="{9546510F-A1B7-746C-78A8-99ACD71764F0}"/>
                    </a:ext>
                  </a:extLst>
                </p:cNvPr>
                <p:cNvSpPr/>
                <p:nvPr/>
              </p:nvSpPr>
              <p:spPr>
                <a:xfrm>
                  <a:off x="4893966" y="2138615"/>
                  <a:ext cx="1758655" cy="3660682"/>
                </a:xfrm>
                <a:prstGeom prst="chord">
                  <a:avLst>
                    <a:gd name="adj1" fmla="val 18832240"/>
                    <a:gd name="adj2" fmla="val 13585810"/>
                  </a:avLst>
                </a:prstGeom>
                <a:noFill/>
                <a:ln w="38100">
                  <a:solidFill>
                    <a:schemeClr val="tx1"/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7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CuadroTexto 41">
                      <a:extLst>
                        <a:ext uri="{FF2B5EF4-FFF2-40B4-BE49-F238E27FC236}">
                          <a16:creationId xmlns:a16="http://schemas.microsoft.com/office/drawing/2014/main" id="{6217287F-5111-AA94-5C29-5C15C5D6B9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5093" y="4562376"/>
                      <a:ext cx="4033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C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s-CO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2" name="CuadroTexto 41">
                      <a:extLst>
                        <a:ext uri="{FF2B5EF4-FFF2-40B4-BE49-F238E27FC236}">
                          <a16:creationId xmlns:a16="http://schemas.microsoft.com/office/drawing/2014/main" id="{6217287F-5111-AA94-5C29-5C15C5D6B9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5093" y="4562376"/>
                      <a:ext cx="403313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Conector recto 42">
                  <a:extLst>
                    <a:ext uri="{FF2B5EF4-FFF2-40B4-BE49-F238E27FC236}">
                      <a16:creationId xmlns:a16="http://schemas.microsoft.com/office/drawing/2014/main" id="{3F8A6F38-3DFB-387B-779B-8FF375E51A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35925" y="3819729"/>
                  <a:ext cx="275799" cy="16735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ector recto 43">
                  <a:extLst>
                    <a:ext uri="{FF2B5EF4-FFF2-40B4-BE49-F238E27FC236}">
                      <a16:creationId xmlns:a16="http://schemas.microsoft.com/office/drawing/2014/main" id="{936A3C68-4420-B14E-4AC3-EB51C7E7D0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0559" y="3920952"/>
                  <a:ext cx="129995" cy="849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Cuerda 44">
                  <a:extLst>
                    <a:ext uri="{FF2B5EF4-FFF2-40B4-BE49-F238E27FC236}">
                      <a16:creationId xmlns:a16="http://schemas.microsoft.com/office/drawing/2014/main" id="{5C0CDA7B-920E-C358-55CC-A1CA415C3FCC}"/>
                    </a:ext>
                  </a:extLst>
                </p:cNvPr>
                <p:cNvSpPr/>
                <p:nvPr/>
              </p:nvSpPr>
              <p:spPr>
                <a:xfrm>
                  <a:off x="2628726" y="1254707"/>
                  <a:ext cx="1758656" cy="3660682"/>
                </a:xfrm>
                <a:prstGeom prst="chord">
                  <a:avLst>
                    <a:gd name="adj1" fmla="val 18832240"/>
                    <a:gd name="adj2" fmla="val 13585810"/>
                  </a:avLst>
                </a:prstGeom>
                <a:noFill/>
                <a:ln w="38100">
                  <a:solidFill>
                    <a:schemeClr val="tx1"/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70"/>
                </a:p>
              </p:txBody>
            </p:sp>
          </p:grpSp>
          <p:cxnSp>
            <p:nvCxnSpPr>
              <p:cNvPr id="34" name="Conector recto de flecha 33">
                <a:extLst>
                  <a:ext uri="{FF2B5EF4-FFF2-40B4-BE49-F238E27FC236}">
                    <a16:creationId xmlns:a16="http://schemas.microsoft.com/office/drawing/2014/main" id="{259E4336-43E6-EC8B-7E72-075BB4A80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0832" y="5257577"/>
                <a:ext cx="740023" cy="2970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Cuerda 31">
              <a:extLst>
                <a:ext uri="{FF2B5EF4-FFF2-40B4-BE49-F238E27FC236}">
                  <a16:creationId xmlns:a16="http://schemas.microsoft.com/office/drawing/2014/main" id="{26419848-7297-5FB9-D702-286F6338B84E}"/>
                </a:ext>
              </a:extLst>
            </p:cNvPr>
            <p:cNvSpPr/>
            <p:nvPr/>
          </p:nvSpPr>
          <p:spPr>
            <a:xfrm>
              <a:off x="9098352" y="2722274"/>
              <a:ext cx="1758656" cy="3660682"/>
            </a:xfrm>
            <a:prstGeom prst="chord">
              <a:avLst>
                <a:gd name="adj1" fmla="val 20522721"/>
                <a:gd name="adj2" fmla="val 11844387"/>
              </a:avLst>
            </a:prstGeom>
            <a:noFill/>
            <a:ln w="38100">
              <a:solidFill>
                <a:schemeClr val="tx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70"/>
            </a:p>
          </p:txBody>
        </p:sp>
      </p:grpSp>
    </p:spTree>
    <p:extLst>
      <p:ext uri="{BB962C8B-B14F-4D97-AF65-F5344CB8AC3E}">
        <p14:creationId xmlns:p14="http://schemas.microsoft.com/office/powerpoint/2010/main" val="15891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8394C73-C688-1688-3BC3-45D7C33A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CO" dirty="0"/>
              <a:t>Conservación de la energía</a:t>
            </a:r>
            <a:endParaRPr lang="en-US" dirty="0"/>
          </a:p>
        </p:txBody>
      </p:sp>
      <p:pic>
        <p:nvPicPr>
          <p:cNvPr id="13" name="Imagen 12" descr="Diagrama&#10;&#10;Descripción generada automáticamente">
            <a:extLst>
              <a:ext uri="{FF2B5EF4-FFF2-40B4-BE49-F238E27FC236}">
                <a16:creationId xmlns:a16="http://schemas.microsoft.com/office/drawing/2014/main" id="{B8F79DBE-E237-D5BC-4E42-0D5044BD7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71"/>
          <a:stretch/>
        </p:blipFill>
        <p:spPr>
          <a:xfrm>
            <a:off x="957655" y="2581275"/>
            <a:ext cx="6364690" cy="3794851"/>
          </a:xfrm>
          <a:prstGeom prst="rect">
            <a:avLst/>
          </a:prstGeom>
        </p:spPr>
      </p:pic>
      <p:pic>
        <p:nvPicPr>
          <p:cNvPr id="17" name="Imagen 16" descr="Diagrama&#10;&#10;Descripción generada automáticamente">
            <a:extLst>
              <a:ext uri="{FF2B5EF4-FFF2-40B4-BE49-F238E27FC236}">
                <a16:creationId xmlns:a16="http://schemas.microsoft.com/office/drawing/2014/main" id="{8469B3D4-044A-3568-B19E-D0705A5879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7069" y="1386254"/>
            <a:ext cx="4572000" cy="81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1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8394C73-C688-1688-3BC3-45D7C33A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CO" dirty="0"/>
              <a:t>Conservación energía. Energía específica</a:t>
            </a:r>
            <a:endParaRPr lang="en-US" dirty="0"/>
          </a:p>
        </p:txBody>
      </p:sp>
      <p:pic>
        <p:nvPicPr>
          <p:cNvPr id="5" name="Imagen 4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56F5DE2D-9F9D-C90D-541F-9BC1EC44254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5375" y="2850453"/>
            <a:ext cx="6524625" cy="3611398"/>
          </a:xfrm>
          <a:prstGeom prst="rect">
            <a:avLst/>
          </a:prstGeom>
        </p:spPr>
      </p:pic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2D684F7C-244E-4FBA-482C-1D64252A6E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4990" y="1604713"/>
            <a:ext cx="2194560" cy="9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8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8394C73-C688-1688-3BC3-45D7C33A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CO" dirty="0"/>
              <a:t>Conservación energía. Energía específica</a:t>
            </a:r>
            <a:endParaRPr lang="en-US" dirty="0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4CA7F923-B398-C99A-CEDC-8CA7B06A8AB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4990" y="1604713"/>
            <a:ext cx="2194560" cy="9688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2">
                <a:extLst>
                  <a:ext uri="{FF2B5EF4-FFF2-40B4-BE49-F238E27FC236}">
                    <a16:creationId xmlns:a16="http://schemas.microsoft.com/office/drawing/2014/main" id="{8EB3E2B2-6146-8C9B-81A5-8A83593AA4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2925" y="3047999"/>
                <a:ext cx="6840000" cy="332392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CO" sz="2200" dirty="0"/>
                  <a:t>Fondo del canal como nivel de referencia.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CO" sz="2200" dirty="0"/>
                  <a:t>Carga dinámica + carga de presión.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CO" sz="2200" dirty="0"/>
                  <a:t>Si y</a:t>
                </a:r>
                <a14:m>
                  <m:oMath xmlns:m="http://schemas.openxmlformats.org/officeDocument/2006/math">
                    <m:r>
                      <a:rPr lang="es-CO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CO" sz="2200" dirty="0"/>
                  <a:t>0, la E</a:t>
                </a:r>
                <a:r>
                  <a:rPr lang="es-CO" sz="2200" baseline="-25000" dirty="0"/>
                  <a:t>s</a:t>
                </a:r>
                <a:r>
                  <a:rPr lang="es-CO" sz="2200" dirty="0"/>
                  <a:t> tiende al infinito.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CO" sz="2200" dirty="0"/>
                  <a:t>Cuando y=y</a:t>
                </a:r>
                <a:r>
                  <a:rPr lang="es-CO" sz="2200" baseline="-25000" dirty="0"/>
                  <a:t>c</a:t>
                </a:r>
                <a:r>
                  <a:rPr lang="es-CO" sz="2200" dirty="0"/>
                  <a:t>, la E</a:t>
                </a:r>
                <a:r>
                  <a:rPr lang="es-CO" sz="2200" baseline="-25000" dirty="0"/>
                  <a:t>s</a:t>
                </a:r>
                <a:r>
                  <a:rPr lang="es-CO" sz="2200" dirty="0"/>
                  <a:t> es mínima.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CO" sz="2200" dirty="0"/>
                  <a:t>El caudal es máximo para una E</a:t>
                </a:r>
                <a:r>
                  <a:rPr lang="es-CO" sz="2200" baseline="-25000" dirty="0"/>
                  <a:t>s </a:t>
                </a:r>
                <a:r>
                  <a:rPr lang="es-CO" sz="2200" dirty="0"/>
                  <a:t>dada.</a:t>
                </a:r>
                <a:endParaRPr lang="es-CO" sz="2200" baseline="-25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CO" sz="2200" dirty="0"/>
                  <a:t>Profundidades alternas para una E</a:t>
                </a:r>
                <a:r>
                  <a:rPr lang="es-CO" sz="2200" baseline="-25000" dirty="0"/>
                  <a:t>s</a:t>
                </a:r>
                <a:r>
                  <a:rPr lang="es-CO" sz="2200" dirty="0"/>
                  <a:t> dada.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s-CO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</p:txBody>
          </p:sp>
        </mc:Choice>
        <mc:Fallback>
          <p:sp>
            <p:nvSpPr>
              <p:cNvPr id="2" name="Marcador de contenido 2">
                <a:extLst>
                  <a:ext uri="{FF2B5EF4-FFF2-40B4-BE49-F238E27FC236}">
                    <a16:creationId xmlns:a16="http://schemas.microsoft.com/office/drawing/2014/main" id="{8EB3E2B2-6146-8C9B-81A5-8A83593AA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925" y="3047999"/>
                <a:ext cx="6840000" cy="3323925"/>
              </a:xfrm>
              <a:prstGeom prst="rect">
                <a:avLst/>
              </a:prstGeom>
              <a:blipFill>
                <a:blip r:embed="rId3"/>
                <a:stretch>
                  <a:fillRect l="-980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18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9D5DAA2C-1573-5955-959E-7214C33E4A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0000" y="2625545"/>
            <a:ext cx="6620715" cy="3593205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18394C73-C688-1688-3BC3-45D7C33A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CO" dirty="0"/>
              <a:t>Conservación del momentum.</a:t>
            </a:r>
            <a:endParaRPr lang="en-US" dirty="0"/>
          </a:p>
        </p:txBody>
      </p:sp>
      <p:pic>
        <p:nvPicPr>
          <p:cNvPr id="9" name="Marcador de contenido 8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76EEC264-432E-B536-73E6-D87F2D3B7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7174" y="1757732"/>
            <a:ext cx="4925651" cy="640080"/>
          </a:xfrm>
        </p:spPr>
      </p:pic>
    </p:spTree>
    <p:extLst>
      <p:ext uri="{BB962C8B-B14F-4D97-AF65-F5344CB8AC3E}">
        <p14:creationId xmlns:p14="http://schemas.microsoft.com/office/powerpoint/2010/main" val="270943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8394C73-C688-1688-3BC3-45D7C33A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19999"/>
            <a:ext cx="6995250" cy="810000"/>
          </a:xfrm>
        </p:spPr>
        <p:txBody>
          <a:bodyPr anchor="t"/>
          <a:lstStyle/>
          <a:p>
            <a:r>
              <a:rPr lang="es-CO" dirty="0"/>
              <a:t>Conservación del momentum. Fuerza específica.</a:t>
            </a:r>
            <a:endParaRPr lang="en-US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4CEC9CF4-05A1-BE60-E26A-E0927E3D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051" y="2850390"/>
            <a:ext cx="7164750" cy="3702810"/>
          </a:xfrm>
          <a:prstGeom prst="rect">
            <a:avLst/>
          </a:prstGeom>
        </p:spPr>
      </p:pic>
      <p:pic>
        <p:nvPicPr>
          <p:cNvPr id="8" name="Imagen 7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D2052E52-1A6B-9D86-0ACA-61E58E40C2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3229" y="1613876"/>
            <a:ext cx="2701164" cy="10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2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8394C73-C688-1688-3BC3-45D7C33A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719999"/>
            <a:ext cx="6947625" cy="810000"/>
          </a:xfrm>
        </p:spPr>
        <p:txBody>
          <a:bodyPr anchor="t"/>
          <a:lstStyle/>
          <a:p>
            <a:r>
              <a:rPr lang="es-CO" dirty="0"/>
              <a:t>Conservación del momentum. Fuerza específica.</a:t>
            </a:r>
            <a:endParaRPr lang="en-US" dirty="0"/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8EB3E2B2-6146-8C9B-81A5-8A83593AA4FB}"/>
              </a:ext>
            </a:extLst>
          </p:cNvPr>
          <p:cNvSpPr txBox="1">
            <a:spLocks/>
          </p:cNvSpPr>
          <p:nvPr/>
        </p:nvSpPr>
        <p:spPr>
          <a:xfrm>
            <a:off x="1262925" y="3047999"/>
            <a:ext cx="6840000" cy="3323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200" dirty="0"/>
              <a:t>Tramo corto, sin fricción.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200" dirty="0"/>
              <a:t>Presión hidrostática.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200" dirty="0"/>
              <a:t>Fuerza hidrostática + flujo de momentum.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200" dirty="0"/>
              <a:t>Cuando y=y</a:t>
            </a:r>
            <a:r>
              <a:rPr lang="es-CO" sz="2200" baseline="-25000" dirty="0"/>
              <a:t>c</a:t>
            </a:r>
            <a:r>
              <a:rPr lang="es-CO" sz="2200" dirty="0"/>
              <a:t>, la F</a:t>
            </a:r>
            <a:r>
              <a:rPr lang="es-CO" sz="2200" baseline="-25000" dirty="0"/>
              <a:t>e</a:t>
            </a:r>
            <a:r>
              <a:rPr lang="es-CO" sz="2200" dirty="0"/>
              <a:t> es mínima.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200" dirty="0"/>
              <a:t>Profundidades conjugadas para una F</a:t>
            </a:r>
            <a:r>
              <a:rPr lang="es-CO" sz="2200" baseline="-25000" dirty="0"/>
              <a:t>e</a:t>
            </a:r>
            <a:r>
              <a:rPr lang="es-CO" sz="2200" dirty="0"/>
              <a:t> dada.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200" dirty="0"/>
              <a:t>Resalto hidráulico.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" name="Imagen 2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3C0BD5C7-CBBB-66A1-7C86-015D7C7968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3229" y="1613876"/>
            <a:ext cx="2701164" cy="10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8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https://github.com/juanrodace/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infopath/2007/PartnerControls"/>
    <ds:schemaRef ds:uri="http://schemas.microsoft.com/office/2006/metadata/properties"/>
    <ds:schemaRef ds:uri="14224164-2045-4b51-92bb-313d0f626d83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bf3e1746-bde1-4d6e-9c3f-7182572f7502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10938</TotalTime>
  <Words>208</Words>
  <Application>Microsoft Office PowerPoint</Application>
  <PresentationFormat>Panorámica</PresentationFormat>
  <Paragraphs>43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Cambria Math</vt:lpstr>
      <vt:lpstr>Segoe UI</vt:lpstr>
      <vt:lpstr>Segoe UI Light</vt:lpstr>
      <vt:lpstr>Tema de R.TeachingResearchGuide</vt:lpstr>
      <vt:lpstr>Presentación de PowerPoint</vt:lpstr>
      <vt:lpstr>Continuidad</vt:lpstr>
      <vt:lpstr>Conservación de la energía</vt:lpstr>
      <vt:lpstr>Conservación energía. Energía específica</vt:lpstr>
      <vt:lpstr>Conservación energía. Energía específica</vt:lpstr>
      <vt:lpstr>Conservación del momentum.</vt:lpstr>
      <vt:lpstr>Conservación del momentum. Fuerza específica.</vt:lpstr>
      <vt:lpstr>Conservación del momentum. Fuerza específica.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JUAN DAVID RODRIGUEZ ACEVEDO</cp:lastModifiedBy>
  <cp:revision>29</cp:revision>
  <dcterms:created xsi:type="dcterms:W3CDTF">2022-08-04T19:07:18Z</dcterms:created>
  <dcterms:modified xsi:type="dcterms:W3CDTF">2022-11-22T20:42:07Z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