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6"/>
  </p:notesMasterIdLst>
  <p:handoutMasterIdLst>
    <p:handoutMasterId r:id="rId17"/>
  </p:handoutMasterIdLst>
  <p:sldIdLst>
    <p:sldId id="300" r:id="rId5"/>
    <p:sldId id="313" r:id="rId6"/>
    <p:sldId id="324" r:id="rId7"/>
    <p:sldId id="325" r:id="rId8"/>
    <p:sldId id="326" r:id="rId9"/>
    <p:sldId id="327" r:id="rId10"/>
    <p:sldId id="328" r:id="rId11"/>
    <p:sldId id="329" r:id="rId12"/>
    <p:sldId id="330" r:id="rId13"/>
    <p:sldId id="331" r:id="rId14"/>
    <p:sldId id="30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showGuides="1">
      <p:cViewPr varScale="1">
        <p:scale>
          <a:sx n="107" d="100"/>
          <a:sy n="107" d="100"/>
        </p:scale>
        <p:origin x="45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5E61E-A5F2-4CCB-9B04-F7E292598F7F}"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s-CO"/>
        </a:p>
      </dgm:t>
    </dgm:pt>
    <dgm:pt modelId="{797F673F-E437-4E23-B6CB-29171556ABBA}">
      <dgm:prSet phldrT="[Texto]" custT="1"/>
      <dgm:spPr/>
      <dgm:t>
        <a:bodyPr/>
        <a:lstStyle/>
        <a:p>
          <a:r>
            <a:rPr lang="es-CO" sz="1400" b="0" i="0" u="none" strike="noStrike" baseline="0">
              <a:solidFill>
                <a:schemeClr val="tx1"/>
              </a:solidFill>
              <a:latin typeface="Adobe Devanagari" panose="02040503050201020203" pitchFamily="18" charset="0"/>
              <a:cs typeface="Adobe Devanagari" panose="02040503050201020203" pitchFamily="18" charset="0"/>
            </a:rPr>
            <a:t>Conoce y comprende los conceptos fundamentales del transporte de fluidos en sistemas a superficie libre. </a:t>
          </a:r>
          <a:endParaRPr lang="es-CO" sz="1400" b="0" dirty="0">
            <a:solidFill>
              <a:schemeClr val="tx1"/>
            </a:solidFill>
            <a:latin typeface="Adobe Devanagari" panose="02040503050201020203" pitchFamily="18" charset="0"/>
            <a:cs typeface="Adobe Devanagari" panose="02040503050201020203" pitchFamily="18" charset="0"/>
          </a:endParaRPr>
        </a:p>
      </dgm:t>
    </dgm:pt>
    <dgm:pt modelId="{82B1F4D1-2B27-4681-B373-4973DECABF50}" type="parTrans" cxnId="{9F37ECD2-F036-4B9A-8DD5-5ED00C309436}">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D63CB2E4-17C2-44F4-BB9D-70826C5239E4}" type="sibTrans" cxnId="{9F37ECD2-F036-4B9A-8DD5-5ED00C309436}">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F78AD1B4-E318-4291-91D4-34519DD79DA4}">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Analiza y resuelve problemas prácticos en HEC-RAS de sistemas de transporte a superficie libre, con sus diferentes controles y características de flujo, así como posibles estructuras y alteraciones geométricas. </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19DD41FE-0A78-4CA1-8CBA-72B8CE330242}" type="parTrans" cxnId="{BE987E46-6C8E-488F-9983-DAFAFABE7109}">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469B8B5B-9E19-41D2-A1A4-8190F85D4DD3}" type="sibTrans" cxnId="{BE987E46-6C8E-488F-9983-DAFAFABE7109}">
      <dgm:prSet/>
      <dgm:spPr/>
      <dgm:t>
        <a:bodyPr/>
        <a:lstStyle/>
        <a:p>
          <a:endParaRPr lang="es-CO" sz="1400" b="0">
            <a:solidFill>
              <a:schemeClr val="tx1"/>
            </a:solidFill>
            <a:latin typeface="Adobe Devanagari" panose="02040503050201020203" pitchFamily="18" charset="0"/>
            <a:cs typeface="Adobe Devanagari" panose="02040503050201020203" pitchFamily="18" charset="0"/>
          </a:endParaRPr>
        </a:p>
      </dgm:t>
    </dgm:pt>
    <dgm:pt modelId="{1D5F667E-E053-46D4-B741-0337F9525FEE}">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Conoce y comprende las características de un estudio hidráulico, la modelación de sistemas hidráulicos y sus condiciones de frontera.</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26A7EC91-9724-44B2-9669-E59950A5EF2B}" type="parTrans" cxnId="{F6DE6DC0-B4A1-41B4-9555-171F20B81FC0}">
      <dgm:prSet/>
      <dgm:spPr/>
      <dgm:t>
        <a:bodyPr/>
        <a:lstStyle/>
        <a:p>
          <a:endParaRPr lang="en-US" sz="1400">
            <a:solidFill>
              <a:schemeClr val="tx1"/>
            </a:solidFill>
          </a:endParaRPr>
        </a:p>
      </dgm:t>
    </dgm:pt>
    <dgm:pt modelId="{65E2AD1D-35D3-41A2-AAA0-B4D00BF9DC8D}" type="sibTrans" cxnId="{F6DE6DC0-B4A1-41B4-9555-171F20B81FC0}">
      <dgm:prSet/>
      <dgm:spPr/>
      <dgm:t>
        <a:bodyPr/>
        <a:lstStyle/>
        <a:p>
          <a:endParaRPr lang="en-US" sz="1400">
            <a:solidFill>
              <a:schemeClr val="tx1"/>
            </a:solidFill>
          </a:endParaRPr>
        </a:p>
      </dgm:t>
    </dgm:pt>
    <dgm:pt modelId="{C4C0E0E8-5181-49BD-BD52-21D6F04C8367}">
      <dgm:prSet custT="1"/>
      <dgm:spPr/>
      <dgm:t>
        <a:bodyPr/>
        <a:lstStyle/>
        <a:p>
          <a:r>
            <a:rPr lang="es-ES" sz="1400" b="0" i="0" u="none" strike="noStrike" baseline="0" dirty="0">
              <a:solidFill>
                <a:schemeClr val="tx1"/>
              </a:solidFill>
              <a:latin typeface="Adobe Devanagari" panose="02040503050201020203" pitchFamily="18" charset="0"/>
              <a:cs typeface="Adobe Devanagari" panose="02040503050201020203" pitchFamily="18" charset="0"/>
            </a:rPr>
            <a:t>Valida y carga la información geométrica y/o topográfica para la modelación de un sistema hidráulico a superficie libre en el software HEC-RAS. </a:t>
          </a:r>
        </a:p>
      </dgm:t>
    </dgm:pt>
    <dgm:pt modelId="{806D1D80-3C60-4FAA-9D4C-5DC51E0A0E31}" type="parTrans" cxnId="{F367DACA-B81E-4126-B8E4-F372A84696BA}">
      <dgm:prSet/>
      <dgm:spPr/>
      <dgm:t>
        <a:bodyPr/>
        <a:lstStyle/>
        <a:p>
          <a:endParaRPr lang="en-US" sz="1400">
            <a:solidFill>
              <a:schemeClr val="tx1"/>
            </a:solidFill>
          </a:endParaRPr>
        </a:p>
      </dgm:t>
    </dgm:pt>
    <dgm:pt modelId="{4DDCAA4C-3C35-4AF8-B7AF-AE0ABEC0ED0E}" type="sibTrans" cxnId="{F367DACA-B81E-4126-B8E4-F372A84696BA}">
      <dgm:prSet/>
      <dgm:spPr/>
      <dgm:t>
        <a:bodyPr/>
        <a:lstStyle/>
        <a:p>
          <a:endParaRPr lang="en-US" sz="1400">
            <a:solidFill>
              <a:schemeClr val="tx1"/>
            </a:solidFill>
          </a:endParaRPr>
        </a:p>
      </dgm:t>
    </dgm:pt>
    <dgm:pt modelId="{1C0E78B2-CD34-4BCE-811E-77C1818F0B03}">
      <dgm:prSet custT="1"/>
      <dgm:spPr/>
      <dgm:t>
        <a:bodyPr/>
        <a:lstStyle/>
        <a:p>
          <a:r>
            <a:rPr lang="es-ES" sz="1400" b="0" i="0" u="none" strike="noStrike" baseline="0" dirty="0">
              <a:solidFill>
                <a:schemeClr val="tx1"/>
              </a:solidFill>
              <a:latin typeface="Adobe Devanagari" panose="02040503050201020203" pitchFamily="18" charset="0"/>
              <a:cs typeface="Adobe Devanagari" panose="02040503050201020203" pitchFamily="18" charset="0"/>
            </a:rPr>
            <a:t>Comprende y define las condiciones hidráulicas de un modelo unidimensional y bidimensional en flujo permanente y no permanente en la herramienta HEC-RAS.</a:t>
          </a:r>
        </a:p>
      </dgm:t>
    </dgm:pt>
    <dgm:pt modelId="{34DF40AE-D310-47EC-9722-5291AE97552F}" type="parTrans" cxnId="{233D306E-BC15-4408-84D3-8147361D0E64}">
      <dgm:prSet/>
      <dgm:spPr/>
      <dgm:t>
        <a:bodyPr/>
        <a:lstStyle/>
        <a:p>
          <a:endParaRPr lang="en-US" sz="1400">
            <a:solidFill>
              <a:schemeClr val="tx1"/>
            </a:solidFill>
          </a:endParaRPr>
        </a:p>
      </dgm:t>
    </dgm:pt>
    <dgm:pt modelId="{E410B67C-57BA-4093-AF4E-8D04EC63B2EA}" type="sibTrans" cxnId="{233D306E-BC15-4408-84D3-8147361D0E64}">
      <dgm:prSet/>
      <dgm:spPr/>
      <dgm:t>
        <a:bodyPr/>
        <a:lstStyle/>
        <a:p>
          <a:endParaRPr lang="en-US" sz="1400">
            <a:solidFill>
              <a:schemeClr val="tx1"/>
            </a:solidFill>
          </a:endParaRPr>
        </a:p>
      </dgm:t>
    </dgm:pt>
    <dgm:pt modelId="{4CC3629A-E27C-4261-9296-57BD9405B17D}">
      <dgm:prSet custT="1"/>
      <dgm:spPr/>
      <dgm:t>
        <a:bodyPr/>
        <a:lstStyle/>
        <a:p>
          <a:r>
            <a:rPr lang="es-ES" sz="1400" b="0" i="0" u="none" strike="noStrike" baseline="0">
              <a:solidFill>
                <a:schemeClr val="tx1"/>
              </a:solidFill>
              <a:latin typeface="Adobe Devanagari" panose="02040503050201020203" pitchFamily="18" charset="0"/>
              <a:cs typeface="Adobe Devanagari" panose="02040503050201020203" pitchFamily="18" charset="0"/>
            </a:rPr>
            <a:t>Usa e incorpora características avanzadas en la modelación hidráulica HEC-RAS como estructuras de paso, diques, cobertura de suelo, confluencias, y estimación de la socavación.</a:t>
          </a:r>
          <a:endParaRPr lang="es-ES" sz="1400" b="0" i="0" u="none" strike="noStrike" baseline="0" dirty="0">
            <a:solidFill>
              <a:schemeClr val="tx1"/>
            </a:solidFill>
            <a:latin typeface="Adobe Devanagari" panose="02040503050201020203" pitchFamily="18" charset="0"/>
            <a:cs typeface="Adobe Devanagari" panose="02040503050201020203" pitchFamily="18" charset="0"/>
          </a:endParaRPr>
        </a:p>
      </dgm:t>
    </dgm:pt>
    <dgm:pt modelId="{DE6DB9D6-9FED-402B-8ABE-CD4CCD62B33E}" type="parTrans" cxnId="{4C93DEF4-5728-437E-A7FB-0BC048CC5838}">
      <dgm:prSet/>
      <dgm:spPr/>
      <dgm:t>
        <a:bodyPr/>
        <a:lstStyle/>
        <a:p>
          <a:endParaRPr lang="en-US" sz="1400">
            <a:solidFill>
              <a:schemeClr val="tx1"/>
            </a:solidFill>
          </a:endParaRPr>
        </a:p>
      </dgm:t>
    </dgm:pt>
    <dgm:pt modelId="{3407647D-7DCE-4AA0-8D61-28DAF0654378}" type="sibTrans" cxnId="{4C93DEF4-5728-437E-A7FB-0BC048CC5838}">
      <dgm:prSet/>
      <dgm:spPr/>
      <dgm:t>
        <a:bodyPr/>
        <a:lstStyle/>
        <a:p>
          <a:endParaRPr lang="en-US" sz="1400">
            <a:solidFill>
              <a:schemeClr val="tx1"/>
            </a:solidFill>
          </a:endParaRPr>
        </a:p>
      </dgm:t>
    </dgm:pt>
    <dgm:pt modelId="{89F1BA6B-D9D4-44D8-BE41-04EAA53D3D0B}" type="pres">
      <dgm:prSet presAssocID="{2655E61E-A5F2-4CCB-9B04-F7E292598F7F}" presName="Name0" presStyleCnt="0">
        <dgm:presLayoutVars>
          <dgm:chMax val="7"/>
          <dgm:chPref val="7"/>
          <dgm:dir/>
        </dgm:presLayoutVars>
      </dgm:prSet>
      <dgm:spPr/>
    </dgm:pt>
    <dgm:pt modelId="{D6B69936-DC6F-4809-AE86-BF97849CF219}" type="pres">
      <dgm:prSet presAssocID="{2655E61E-A5F2-4CCB-9B04-F7E292598F7F}" presName="Name1" presStyleCnt="0"/>
      <dgm:spPr/>
    </dgm:pt>
    <dgm:pt modelId="{530CE07F-E60B-43DB-862C-853669C22E83}" type="pres">
      <dgm:prSet presAssocID="{2655E61E-A5F2-4CCB-9B04-F7E292598F7F}" presName="cycle" presStyleCnt="0"/>
      <dgm:spPr/>
    </dgm:pt>
    <dgm:pt modelId="{6E1A63DD-E621-4E38-9D31-4D485451D99B}" type="pres">
      <dgm:prSet presAssocID="{2655E61E-A5F2-4CCB-9B04-F7E292598F7F}" presName="srcNode" presStyleLbl="node1" presStyleIdx="0" presStyleCnt="6"/>
      <dgm:spPr/>
    </dgm:pt>
    <dgm:pt modelId="{729523FD-985E-4C54-8A69-B95D0C6EAA9F}" type="pres">
      <dgm:prSet presAssocID="{2655E61E-A5F2-4CCB-9B04-F7E292598F7F}" presName="conn" presStyleLbl="parChTrans1D2" presStyleIdx="0" presStyleCnt="1"/>
      <dgm:spPr/>
    </dgm:pt>
    <dgm:pt modelId="{50D06970-A0E4-4D60-A514-8D8279750832}" type="pres">
      <dgm:prSet presAssocID="{2655E61E-A5F2-4CCB-9B04-F7E292598F7F}" presName="extraNode" presStyleLbl="node1" presStyleIdx="0" presStyleCnt="6"/>
      <dgm:spPr/>
    </dgm:pt>
    <dgm:pt modelId="{08CF8CDD-C60C-4BD4-858A-4E7F0A17DBA6}" type="pres">
      <dgm:prSet presAssocID="{2655E61E-A5F2-4CCB-9B04-F7E292598F7F}" presName="dstNode" presStyleLbl="node1" presStyleIdx="0" presStyleCnt="6"/>
      <dgm:spPr/>
    </dgm:pt>
    <dgm:pt modelId="{9C742071-9E02-4EAA-B498-34C53F8BDBF2}" type="pres">
      <dgm:prSet presAssocID="{797F673F-E437-4E23-B6CB-29171556ABBA}" presName="text_1" presStyleLbl="node1" presStyleIdx="0" presStyleCnt="6">
        <dgm:presLayoutVars>
          <dgm:bulletEnabled val="1"/>
        </dgm:presLayoutVars>
      </dgm:prSet>
      <dgm:spPr/>
    </dgm:pt>
    <dgm:pt modelId="{A461DCB3-81D6-4E25-AAF3-B0A8B45E7D15}" type="pres">
      <dgm:prSet presAssocID="{797F673F-E437-4E23-B6CB-29171556ABBA}" presName="accent_1" presStyleCnt="0"/>
      <dgm:spPr/>
    </dgm:pt>
    <dgm:pt modelId="{0968995F-C21E-4AA8-B4BE-AB14DFB1C1AF}" type="pres">
      <dgm:prSet presAssocID="{797F673F-E437-4E23-B6CB-29171556ABBA}" presName="accentRepeatNode" presStyleLbl="solidFgAcc1" presStyleIdx="0" presStyleCnt="6"/>
      <dgm:spPr/>
    </dgm:pt>
    <dgm:pt modelId="{03F2EBB4-6E59-4B90-BE34-FDED01B9C885}" type="pres">
      <dgm:prSet presAssocID="{1D5F667E-E053-46D4-B741-0337F9525FEE}" presName="text_2" presStyleLbl="node1" presStyleIdx="1" presStyleCnt="6">
        <dgm:presLayoutVars>
          <dgm:bulletEnabled val="1"/>
        </dgm:presLayoutVars>
      </dgm:prSet>
      <dgm:spPr/>
    </dgm:pt>
    <dgm:pt modelId="{26FD09C6-7393-46AA-8A4A-8BAA86E0D920}" type="pres">
      <dgm:prSet presAssocID="{1D5F667E-E053-46D4-B741-0337F9525FEE}" presName="accent_2" presStyleCnt="0"/>
      <dgm:spPr/>
    </dgm:pt>
    <dgm:pt modelId="{8C3B143E-F91A-4072-A7D9-BD4BC640A348}" type="pres">
      <dgm:prSet presAssocID="{1D5F667E-E053-46D4-B741-0337F9525FEE}" presName="accentRepeatNode" presStyleLbl="solidFgAcc1" presStyleIdx="1" presStyleCnt="6"/>
      <dgm:spPr/>
    </dgm:pt>
    <dgm:pt modelId="{37AA9633-0089-4A5D-9BE7-8CD3BC8FC522}" type="pres">
      <dgm:prSet presAssocID="{C4C0E0E8-5181-49BD-BD52-21D6F04C8367}" presName="text_3" presStyleLbl="node1" presStyleIdx="2" presStyleCnt="6">
        <dgm:presLayoutVars>
          <dgm:bulletEnabled val="1"/>
        </dgm:presLayoutVars>
      </dgm:prSet>
      <dgm:spPr/>
    </dgm:pt>
    <dgm:pt modelId="{9AE9BB29-2CDA-455A-BC28-E831D9138A3B}" type="pres">
      <dgm:prSet presAssocID="{C4C0E0E8-5181-49BD-BD52-21D6F04C8367}" presName="accent_3" presStyleCnt="0"/>
      <dgm:spPr/>
    </dgm:pt>
    <dgm:pt modelId="{9CC03923-CA68-4B9D-94FB-5D982139B224}" type="pres">
      <dgm:prSet presAssocID="{C4C0E0E8-5181-49BD-BD52-21D6F04C8367}" presName="accentRepeatNode" presStyleLbl="solidFgAcc1" presStyleIdx="2" presStyleCnt="6"/>
      <dgm:spPr/>
    </dgm:pt>
    <dgm:pt modelId="{280D4D66-ABE4-4034-98D3-133E8B21CE47}" type="pres">
      <dgm:prSet presAssocID="{1C0E78B2-CD34-4BCE-811E-77C1818F0B03}" presName="text_4" presStyleLbl="node1" presStyleIdx="3" presStyleCnt="6">
        <dgm:presLayoutVars>
          <dgm:bulletEnabled val="1"/>
        </dgm:presLayoutVars>
      </dgm:prSet>
      <dgm:spPr/>
    </dgm:pt>
    <dgm:pt modelId="{F4FFF8C0-A463-4984-BFAD-13EDE10325A9}" type="pres">
      <dgm:prSet presAssocID="{1C0E78B2-CD34-4BCE-811E-77C1818F0B03}" presName="accent_4" presStyleCnt="0"/>
      <dgm:spPr/>
    </dgm:pt>
    <dgm:pt modelId="{7A798A9B-87F6-49BE-A334-D095044BEFBE}" type="pres">
      <dgm:prSet presAssocID="{1C0E78B2-CD34-4BCE-811E-77C1818F0B03}" presName="accentRepeatNode" presStyleLbl="solidFgAcc1" presStyleIdx="3" presStyleCnt="6"/>
      <dgm:spPr/>
    </dgm:pt>
    <dgm:pt modelId="{945D9C68-11F7-4B82-AD0C-07BE7DE7EED2}" type="pres">
      <dgm:prSet presAssocID="{4CC3629A-E27C-4261-9296-57BD9405B17D}" presName="text_5" presStyleLbl="node1" presStyleIdx="4" presStyleCnt="6">
        <dgm:presLayoutVars>
          <dgm:bulletEnabled val="1"/>
        </dgm:presLayoutVars>
      </dgm:prSet>
      <dgm:spPr/>
    </dgm:pt>
    <dgm:pt modelId="{4D6FF22B-6A52-4BF5-B63C-9A34758D4778}" type="pres">
      <dgm:prSet presAssocID="{4CC3629A-E27C-4261-9296-57BD9405B17D}" presName="accent_5" presStyleCnt="0"/>
      <dgm:spPr/>
    </dgm:pt>
    <dgm:pt modelId="{C0317CA9-883E-4E0B-9C7E-7C4B7406E329}" type="pres">
      <dgm:prSet presAssocID="{4CC3629A-E27C-4261-9296-57BD9405B17D}" presName="accentRepeatNode" presStyleLbl="solidFgAcc1" presStyleIdx="4" presStyleCnt="6"/>
      <dgm:spPr/>
    </dgm:pt>
    <dgm:pt modelId="{5F54CC29-AB3A-493A-B324-93C653B5D11B}" type="pres">
      <dgm:prSet presAssocID="{F78AD1B4-E318-4291-91D4-34519DD79DA4}" presName="text_6" presStyleLbl="node1" presStyleIdx="5" presStyleCnt="6">
        <dgm:presLayoutVars>
          <dgm:bulletEnabled val="1"/>
        </dgm:presLayoutVars>
      </dgm:prSet>
      <dgm:spPr/>
    </dgm:pt>
    <dgm:pt modelId="{C3F24B26-EDD7-495D-B612-120ACA7B1B5E}" type="pres">
      <dgm:prSet presAssocID="{F78AD1B4-E318-4291-91D4-34519DD79DA4}" presName="accent_6" presStyleCnt="0"/>
      <dgm:spPr/>
    </dgm:pt>
    <dgm:pt modelId="{BD9ADB61-B9A4-4085-A46E-E90E4E062B17}" type="pres">
      <dgm:prSet presAssocID="{F78AD1B4-E318-4291-91D4-34519DD79DA4}" presName="accentRepeatNode" presStyleLbl="solidFgAcc1" presStyleIdx="5" presStyleCnt="6"/>
      <dgm:spPr/>
    </dgm:pt>
  </dgm:ptLst>
  <dgm:cxnLst>
    <dgm:cxn modelId="{75E4F10A-586B-464A-A25F-C3ED68581A82}" type="presOf" srcId="{4CC3629A-E27C-4261-9296-57BD9405B17D}" destId="{945D9C68-11F7-4B82-AD0C-07BE7DE7EED2}" srcOrd="0" destOrd="0" presId="urn:microsoft.com/office/officeart/2008/layout/VerticalCurvedList"/>
    <dgm:cxn modelId="{2524BA45-0F90-44EA-B988-EDB2942179E1}" type="presOf" srcId="{F78AD1B4-E318-4291-91D4-34519DD79DA4}" destId="{5F54CC29-AB3A-493A-B324-93C653B5D11B}" srcOrd="0" destOrd="0" presId="urn:microsoft.com/office/officeart/2008/layout/VerticalCurvedList"/>
    <dgm:cxn modelId="{BE987E46-6C8E-488F-9983-DAFAFABE7109}" srcId="{2655E61E-A5F2-4CCB-9B04-F7E292598F7F}" destId="{F78AD1B4-E318-4291-91D4-34519DD79DA4}" srcOrd="5" destOrd="0" parTransId="{19DD41FE-0A78-4CA1-8CBA-72B8CE330242}" sibTransId="{469B8B5B-9E19-41D2-A1A4-8190F85D4DD3}"/>
    <dgm:cxn modelId="{233D306E-BC15-4408-84D3-8147361D0E64}" srcId="{2655E61E-A5F2-4CCB-9B04-F7E292598F7F}" destId="{1C0E78B2-CD34-4BCE-811E-77C1818F0B03}" srcOrd="3" destOrd="0" parTransId="{34DF40AE-D310-47EC-9722-5291AE97552F}" sibTransId="{E410B67C-57BA-4093-AF4E-8D04EC63B2EA}"/>
    <dgm:cxn modelId="{6E586473-A6B9-4450-BE6F-CE8B11FEF7C5}" type="presOf" srcId="{1D5F667E-E053-46D4-B741-0337F9525FEE}" destId="{03F2EBB4-6E59-4B90-BE34-FDED01B9C885}" srcOrd="0" destOrd="0" presId="urn:microsoft.com/office/officeart/2008/layout/VerticalCurvedList"/>
    <dgm:cxn modelId="{4A669C8D-1CBB-45C4-9B0E-C72693A19E01}" type="presOf" srcId="{D63CB2E4-17C2-44F4-BB9D-70826C5239E4}" destId="{729523FD-985E-4C54-8A69-B95D0C6EAA9F}" srcOrd="0" destOrd="0" presId="urn:microsoft.com/office/officeart/2008/layout/VerticalCurvedList"/>
    <dgm:cxn modelId="{E3CCA994-8A7E-4C31-966E-34C2A2E8A850}" type="presOf" srcId="{1C0E78B2-CD34-4BCE-811E-77C1818F0B03}" destId="{280D4D66-ABE4-4034-98D3-133E8B21CE47}" srcOrd="0" destOrd="0" presId="urn:microsoft.com/office/officeart/2008/layout/VerticalCurvedList"/>
    <dgm:cxn modelId="{45C8EBA3-A6DA-4E67-9CD8-3D4367E91AAB}" type="presOf" srcId="{797F673F-E437-4E23-B6CB-29171556ABBA}" destId="{9C742071-9E02-4EAA-B498-34C53F8BDBF2}" srcOrd="0" destOrd="0" presId="urn:microsoft.com/office/officeart/2008/layout/VerticalCurvedList"/>
    <dgm:cxn modelId="{F6DE6DC0-B4A1-41B4-9555-171F20B81FC0}" srcId="{2655E61E-A5F2-4CCB-9B04-F7E292598F7F}" destId="{1D5F667E-E053-46D4-B741-0337F9525FEE}" srcOrd="1" destOrd="0" parTransId="{26A7EC91-9724-44B2-9669-E59950A5EF2B}" sibTransId="{65E2AD1D-35D3-41A2-AAA0-B4D00BF9DC8D}"/>
    <dgm:cxn modelId="{F367DACA-B81E-4126-B8E4-F372A84696BA}" srcId="{2655E61E-A5F2-4CCB-9B04-F7E292598F7F}" destId="{C4C0E0E8-5181-49BD-BD52-21D6F04C8367}" srcOrd="2" destOrd="0" parTransId="{806D1D80-3C60-4FAA-9D4C-5DC51E0A0E31}" sibTransId="{4DDCAA4C-3C35-4AF8-B7AF-AE0ABEC0ED0E}"/>
    <dgm:cxn modelId="{9F37ECD2-F036-4B9A-8DD5-5ED00C309436}" srcId="{2655E61E-A5F2-4CCB-9B04-F7E292598F7F}" destId="{797F673F-E437-4E23-B6CB-29171556ABBA}" srcOrd="0" destOrd="0" parTransId="{82B1F4D1-2B27-4681-B373-4973DECABF50}" sibTransId="{D63CB2E4-17C2-44F4-BB9D-70826C5239E4}"/>
    <dgm:cxn modelId="{4D3C0DD8-EACF-49A9-BECF-886F89101544}" type="presOf" srcId="{C4C0E0E8-5181-49BD-BD52-21D6F04C8367}" destId="{37AA9633-0089-4A5D-9BE7-8CD3BC8FC522}" srcOrd="0" destOrd="0" presId="urn:microsoft.com/office/officeart/2008/layout/VerticalCurvedList"/>
    <dgm:cxn modelId="{A2B8E8EF-F374-420E-BD31-28D3C3438D00}" type="presOf" srcId="{2655E61E-A5F2-4CCB-9B04-F7E292598F7F}" destId="{89F1BA6B-D9D4-44D8-BE41-04EAA53D3D0B}" srcOrd="0" destOrd="0" presId="urn:microsoft.com/office/officeart/2008/layout/VerticalCurvedList"/>
    <dgm:cxn modelId="{4C93DEF4-5728-437E-A7FB-0BC048CC5838}" srcId="{2655E61E-A5F2-4CCB-9B04-F7E292598F7F}" destId="{4CC3629A-E27C-4261-9296-57BD9405B17D}" srcOrd="4" destOrd="0" parTransId="{DE6DB9D6-9FED-402B-8ABE-CD4CCD62B33E}" sibTransId="{3407647D-7DCE-4AA0-8D61-28DAF0654378}"/>
    <dgm:cxn modelId="{2E93E220-6ADE-422F-BDC0-85098F83A5C5}" type="presParOf" srcId="{89F1BA6B-D9D4-44D8-BE41-04EAA53D3D0B}" destId="{D6B69936-DC6F-4809-AE86-BF97849CF219}" srcOrd="0" destOrd="0" presId="urn:microsoft.com/office/officeart/2008/layout/VerticalCurvedList"/>
    <dgm:cxn modelId="{C1ED88BD-6F55-44F6-850C-706656836287}" type="presParOf" srcId="{D6B69936-DC6F-4809-AE86-BF97849CF219}" destId="{530CE07F-E60B-43DB-862C-853669C22E83}" srcOrd="0" destOrd="0" presId="urn:microsoft.com/office/officeart/2008/layout/VerticalCurvedList"/>
    <dgm:cxn modelId="{4C318B2D-BE13-4AB0-8303-B9E606B41474}" type="presParOf" srcId="{530CE07F-E60B-43DB-862C-853669C22E83}" destId="{6E1A63DD-E621-4E38-9D31-4D485451D99B}" srcOrd="0" destOrd="0" presId="urn:microsoft.com/office/officeart/2008/layout/VerticalCurvedList"/>
    <dgm:cxn modelId="{091BDD66-51DC-4255-9D63-C0CDFA4AE9A7}" type="presParOf" srcId="{530CE07F-E60B-43DB-862C-853669C22E83}" destId="{729523FD-985E-4C54-8A69-B95D0C6EAA9F}" srcOrd="1" destOrd="0" presId="urn:microsoft.com/office/officeart/2008/layout/VerticalCurvedList"/>
    <dgm:cxn modelId="{EB1136E7-4A15-4634-8B06-A08B53B3BA98}" type="presParOf" srcId="{530CE07F-E60B-43DB-862C-853669C22E83}" destId="{50D06970-A0E4-4D60-A514-8D8279750832}" srcOrd="2" destOrd="0" presId="urn:microsoft.com/office/officeart/2008/layout/VerticalCurvedList"/>
    <dgm:cxn modelId="{8E77E423-1F93-40FD-A02A-EB6451E216C4}" type="presParOf" srcId="{530CE07F-E60B-43DB-862C-853669C22E83}" destId="{08CF8CDD-C60C-4BD4-858A-4E7F0A17DBA6}" srcOrd="3" destOrd="0" presId="urn:microsoft.com/office/officeart/2008/layout/VerticalCurvedList"/>
    <dgm:cxn modelId="{1926AB00-BD87-4931-B128-DB3BCCC507DC}" type="presParOf" srcId="{D6B69936-DC6F-4809-AE86-BF97849CF219}" destId="{9C742071-9E02-4EAA-B498-34C53F8BDBF2}" srcOrd="1" destOrd="0" presId="urn:microsoft.com/office/officeart/2008/layout/VerticalCurvedList"/>
    <dgm:cxn modelId="{D20BFAA4-0417-489A-9376-4755103330DE}" type="presParOf" srcId="{D6B69936-DC6F-4809-AE86-BF97849CF219}" destId="{A461DCB3-81D6-4E25-AAF3-B0A8B45E7D15}" srcOrd="2" destOrd="0" presId="urn:microsoft.com/office/officeart/2008/layout/VerticalCurvedList"/>
    <dgm:cxn modelId="{3514E9F4-FF60-4CEC-8E89-50F6FCE8B910}" type="presParOf" srcId="{A461DCB3-81D6-4E25-AAF3-B0A8B45E7D15}" destId="{0968995F-C21E-4AA8-B4BE-AB14DFB1C1AF}" srcOrd="0" destOrd="0" presId="urn:microsoft.com/office/officeart/2008/layout/VerticalCurvedList"/>
    <dgm:cxn modelId="{F7D821D7-966B-4F90-967F-43BA4A4A67DD}" type="presParOf" srcId="{D6B69936-DC6F-4809-AE86-BF97849CF219}" destId="{03F2EBB4-6E59-4B90-BE34-FDED01B9C885}" srcOrd="3" destOrd="0" presId="urn:microsoft.com/office/officeart/2008/layout/VerticalCurvedList"/>
    <dgm:cxn modelId="{6E394466-A184-4167-8E62-45924A498856}" type="presParOf" srcId="{D6B69936-DC6F-4809-AE86-BF97849CF219}" destId="{26FD09C6-7393-46AA-8A4A-8BAA86E0D920}" srcOrd="4" destOrd="0" presId="urn:microsoft.com/office/officeart/2008/layout/VerticalCurvedList"/>
    <dgm:cxn modelId="{FEFE1BDA-C918-4581-8E8F-26F1673BE030}" type="presParOf" srcId="{26FD09C6-7393-46AA-8A4A-8BAA86E0D920}" destId="{8C3B143E-F91A-4072-A7D9-BD4BC640A348}" srcOrd="0" destOrd="0" presId="urn:microsoft.com/office/officeart/2008/layout/VerticalCurvedList"/>
    <dgm:cxn modelId="{DE2ACFA9-B117-40A0-B7FE-E4A1087BE355}" type="presParOf" srcId="{D6B69936-DC6F-4809-AE86-BF97849CF219}" destId="{37AA9633-0089-4A5D-9BE7-8CD3BC8FC522}" srcOrd="5" destOrd="0" presId="urn:microsoft.com/office/officeart/2008/layout/VerticalCurvedList"/>
    <dgm:cxn modelId="{A9D81B68-FC17-448F-BB49-57F7E8D046DB}" type="presParOf" srcId="{D6B69936-DC6F-4809-AE86-BF97849CF219}" destId="{9AE9BB29-2CDA-455A-BC28-E831D9138A3B}" srcOrd="6" destOrd="0" presId="urn:microsoft.com/office/officeart/2008/layout/VerticalCurvedList"/>
    <dgm:cxn modelId="{4A925FBA-FF12-4A69-B953-1FA4098884C7}" type="presParOf" srcId="{9AE9BB29-2CDA-455A-BC28-E831D9138A3B}" destId="{9CC03923-CA68-4B9D-94FB-5D982139B224}" srcOrd="0" destOrd="0" presId="urn:microsoft.com/office/officeart/2008/layout/VerticalCurvedList"/>
    <dgm:cxn modelId="{234B2818-F103-4F9C-ABD0-2D88E1976ECD}" type="presParOf" srcId="{D6B69936-DC6F-4809-AE86-BF97849CF219}" destId="{280D4D66-ABE4-4034-98D3-133E8B21CE47}" srcOrd="7" destOrd="0" presId="urn:microsoft.com/office/officeart/2008/layout/VerticalCurvedList"/>
    <dgm:cxn modelId="{36EE823C-EAB6-4E39-93F8-11573EB5E059}" type="presParOf" srcId="{D6B69936-DC6F-4809-AE86-BF97849CF219}" destId="{F4FFF8C0-A463-4984-BFAD-13EDE10325A9}" srcOrd="8" destOrd="0" presId="urn:microsoft.com/office/officeart/2008/layout/VerticalCurvedList"/>
    <dgm:cxn modelId="{21491895-4C33-4EF8-9AA1-756121F9C85F}" type="presParOf" srcId="{F4FFF8C0-A463-4984-BFAD-13EDE10325A9}" destId="{7A798A9B-87F6-49BE-A334-D095044BEFBE}" srcOrd="0" destOrd="0" presId="urn:microsoft.com/office/officeart/2008/layout/VerticalCurvedList"/>
    <dgm:cxn modelId="{2791DDE0-B027-441D-B474-4FDFE1663961}" type="presParOf" srcId="{D6B69936-DC6F-4809-AE86-BF97849CF219}" destId="{945D9C68-11F7-4B82-AD0C-07BE7DE7EED2}" srcOrd="9" destOrd="0" presId="urn:microsoft.com/office/officeart/2008/layout/VerticalCurvedList"/>
    <dgm:cxn modelId="{AB4731B1-2928-40EE-9A61-3B0E28795C16}" type="presParOf" srcId="{D6B69936-DC6F-4809-AE86-BF97849CF219}" destId="{4D6FF22B-6A52-4BF5-B63C-9A34758D4778}" srcOrd="10" destOrd="0" presId="urn:microsoft.com/office/officeart/2008/layout/VerticalCurvedList"/>
    <dgm:cxn modelId="{2F5C9283-1787-4207-845C-0F0B06B32019}" type="presParOf" srcId="{4D6FF22B-6A52-4BF5-B63C-9A34758D4778}" destId="{C0317CA9-883E-4E0B-9C7E-7C4B7406E329}" srcOrd="0" destOrd="0" presId="urn:microsoft.com/office/officeart/2008/layout/VerticalCurvedList"/>
    <dgm:cxn modelId="{060A5306-FB1D-452F-BE53-DF4941A94106}" type="presParOf" srcId="{D6B69936-DC6F-4809-AE86-BF97849CF219}" destId="{5F54CC29-AB3A-493A-B324-93C653B5D11B}" srcOrd="11" destOrd="0" presId="urn:microsoft.com/office/officeart/2008/layout/VerticalCurvedList"/>
    <dgm:cxn modelId="{DB44419C-B67F-4F45-93FE-B730DF319674}" type="presParOf" srcId="{D6B69936-DC6F-4809-AE86-BF97849CF219}" destId="{C3F24B26-EDD7-495D-B612-120ACA7B1B5E}" srcOrd="12" destOrd="0" presId="urn:microsoft.com/office/officeart/2008/layout/VerticalCurvedList"/>
    <dgm:cxn modelId="{2830B366-0CF9-442B-B6FD-F4EF90D21FE2}" type="presParOf" srcId="{C3F24B26-EDD7-495D-B612-120ACA7B1B5E}" destId="{BD9ADB61-B9A4-4085-A46E-E90E4E062B1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523FD-985E-4C54-8A69-B95D0C6EAA9F}">
      <dsp:nvSpPr>
        <dsp:cNvPr id="0" name=""/>
        <dsp:cNvSpPr/>
      </dsp:nvSpPr>
      <dsp:spPr>
        <a:xfrm>
          <a:off x="-5686345" y="-870422"/>
          <a:ext cx="6770044" cy="6770044"/>
        </a:xfrm>
        <a:prstGeom prst="blockArc">
          <a:avLst>
            <a:gd name="adj1" fmla="val 18900000"/>
            <a:gd name="adj2" fmla="val 2700000"/>
            <a:gd name="adj3" fmla="val 319"/>
          </a:avLst>
        </a:pr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42071-9E02-4EAA-B498-34C53F8BDBF2}">
      <dsp:nvSpPr>
        <dsp:cNvPr id="0" name=""/>
        <dsp:cNvSpPr/>
      </dsp:nvSpPr>
      <dsp:spPr>
        <a:xfrm>
          <a:off x="403822" y="264837"/>
          <a:ext cx="8428447" cy="529474"/>
        </a:xfrm>
        <a:prstGeom prst="rect">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CO" sz="1400" b="0" i="0" u="none" strike="noStrike" kern="1200" baseline="0">
              <a:solidFill>
                <a:schemeClr val="tx1"/>
              </a:solidFill>
              <a:latin typeface="Adobe Devanagari" panose="02040503050201020203" pitchFamily="18" charset="0"/>
              <a:cs typeface="Adobe Devanagari" panose="02040503050201020203" pitchFamily="18" charset="0"/>
            </a:rPr>
            <a:t>Conoce y comprende los conceptos fundamentales del transporte de fluidos en sistemas a superficie libre. </a:t>
          </a:r>
          <a:endParaRPr lang="es-CO" sz="1400" b="0" kern="1200" dirty="0">
            <a:solidFill>
              <a:schemeClr val="tx1"/>
            </a:solidFill>
            <a:latin typeface="Adobe Devanagari" panose="02040503050201020203" pitchFamily="18" charset="0"/>
            <a:cs typeface="Adobe Devanagari" panose="02040503050201020203" pitchFamily="18" charset="0"/>
          </a:endParaRPr>
        </a:p>
      </dsp:txBody>
      <dsp:txXfrm>
        <a:off x="403822" y="264837"/>
        <a:ext cx="8428447" cy="529474"/>
      </dsp:txXfrm>
    </dsp:sp>
    <dsp:sp modelId="{0968995F-C21E-4AA8-B4BE-AB14DFB1C1AF}">
      <dsp:nvSpPr>
        <dsp:cNvPr id="0" name=""/>
        <dsp:cNvSpPr/>
      </dsp:nvSpPr>
      <dsp:spPr>
        <a:xfrm>
          <a:off x="72901" y="19865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F2EBB4-6E59-4B90-BE34-FDED01B9C885}">
      <dsp:nvSpPr>
        <dsp:cNvPr id="0" name=""/>
        <dsp:cNvSpPr/>
      </dsp:nvSpPr>
      <dsp:spPr>
        <a:xfrm>
          <a:off x="839351" y="1058948"/>
          <a:ext cx="7992918" cy="529474"/>
        </a:xfrm>
        <a:prstGeom prst="rect">
          <a:avLst/>
        </a:prstGeom>
        <a:solidFill>
          <a:schemeClr val="accent3">
            <a:alpha val="90000"/>
            <a:hueOff val="0"/>
            <a:satOff val="0"/>
            <a:lumOff val="0"/>
            <a:alphaOff val="-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Conoce y comprende las características de un estudio hidráulico, la modelación de sistemas hidráulicos y sus condiciones de frontera.</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839351" y="1058948"/>
        <a:ext cx="7992918" cy="529474"/>
      </dsp:txXfrm>
    </dsp:sp>
    <dsp:sp modelId="{8C3B143E-F91A-4072-A7D9-BD4BC640A348}">
      <dsp:nvSpPr>
        <dsp:cNvPr id="0" name=""/>
        <dsp:cNvSpPr/>
      </dsp:nvSpPr>
      <dsp:spPr>
        <a:xfrm>
          <a:off x="508430" y="992764"/>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37AA9633-0089-4A5D-9BE7-8CD3BC8FC522}">
      <dsp:nvSpPr>
        <dsp:cNvPr id="0" name=""/>
        <dsp:cNvSpPr/>
      </dsp:nvSpPr>
      <dsp:spPr>
        <a:xfrm>
          <a:off x="1038507" y="1853059"/>
          <a:ext cx="7793762" cy="529474"/>
        </a:xfrm>
        <a:prstGeom prst="rect">
          <a:avLst/>
        </a:prstGeom>
        <a:solidFill>
          <a:schemeClr val="accent3">
            <a:alpha val="90000"/>
            <a:hueOff val="0"/>
            <a:satOff val="0"/>
            <a:lumOff val="0"/>
            <a:alphaOff val="-1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dirty="0">
              <a:solidFill>
                <a:schemeClr val="tx1"/>
              </a:solidFill>
              <a:latin typeface="Adobe Devanagari" panose="02040503050201020203" pitchFamily="18" charset="0"/>
              <a:cs typeface="Adobe Devanagari" panose="02040503050201020203" pitchFamily="18" charset="0"/>
            </a:rPr>
            <a:t>Valida y carga la información geométrica y/o topográfica para la modelación de un sistema hidráulico a superficie libre en el software HEC-RAS. </a:t>
          </a:r>
        </a:p>
      </dsp:txBody>
      <dsp:txXfrm>
        <a:off x="1038507" y="1853059"/>
        <a:ext cx="7793762" cy="529474"/>
      </dsp:txXfrm>
    </dsp:sp>
    <dsp:sp modelId="{9CC03923-CA68-4B9D-94FB-5D982139B224}">
      <dsp:nvSpPr>
        <dsp:cNvPr id="0" name=""/>
        <dsp:cNvSpPr/>
      </dsp:nvSpPr>
      <dsp:spPr>
        <a:xfrm>
          <a:off x="707586" y="1786874"/>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280D4D66-ABE4-4034-98D3-133E8B21CE47}">
      <dsp:nvSpPr>
        <dsp:cNvPr id="0" name=""/>
        <dsp:cNvSpPr/>
      </dsp:nvSpPr>
      <dsp:spPr>
        <a:xfrm>
          <a:off x="1038507" y="2646666"/>
          <a:ext cx="7793762" cy="529474"/>
        </a:xfrm>
        <a:prstGeom prst="rect">
          <a:avLst/>
        </a:prstGeom>
        <a:solidFill>
          <a:schemeClr val="accent3">
            <a:alpha val="90000"/>
            <a:hueOff val="0"/>
            <a:satOff val="0"/>
            <a:lumOff val="0"/>
            <a:alphaOff val="-24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dirty="0">
              <a:solidFill>
                <a:schemeClr val="tx1"/>
              </a:solidFill>
              <a:latin typeface="Adobe Devanagari" panose="02040503050201020203" pitchFamily="18" charset="0"/>
              <a:cs typeface="Adobe Devanagari" panose="02040503050201020203" pitchFamily="18" charset="0"/>
            </a:rPr>
            <a:t>Comprende y define las condiciones hidráulicas de un modelo unidimensional y bidimensional en flujo permanente y no permanente en la herramienta HEC-RAS.</a:t>
          </a:r>
        </a:p>
      </dsp:txBody>
      <dsp:txXfrm>
        <a:off x="1038507" y="2646666"/>
        <a:ext cx="7793762" cy="529474"/>
      </dsp:txXfrm>
    </dsp:sp>
    <dsp:sp modelId="{7A798A9B-87F6-49BE-A334-D095044BEFBE}">
      <dsp:nvSpPr>
        <dsp:cNvPr id="0" name=""/>
        <dsp:cNvSpPr/>
      </dsp:nvSpPr>
      <dsp:spPr>
        <a:xfrm>
          <a:off x="707586" y="2580482"/>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945D9C68-11F7-4B82-AD0C-07BE7DE7EED2}">
      <dsp:nvSpPr>
        <dsp:cNvPr id="0" name=""/>
        <dsp:cNvSpPr/>
      </dsp:nvSpPr>
      <dsp:spPr>
        <a:xfrm>
          <a:off x="839351" y="3440777"/>
          <a:ext cx="7992918" cy="529474"/>
        </a:xfrm>
        <a:prstGeom prst="rect">
          <a:avLst/>
        </a:prstGeom>
        <a:solidFill>
          <a:schemeClr val="accent3">
            <a:alpha val="90000"/>
            <a:hueOff val="0"/>
            <a:satOff val="0"/>
            <a:lumOff val="0"/>
            <a:alphaOff val="-32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Usa e incorpora características avanzadas en la modelación hidráulica HEC-RAS como estructuras de paso, diques, cobertura de suelo, confluencias, y estimación de la socavación.</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839351" y="3440777"/>
        <a:ext cx="7992918" cy="529474"/>
      </dsp:txXfrm>
    </dsp:sp>
    <dsp:sp modelId="{C0317CA9-883E-4E0B-9C7E-7C4B7406E329}">
      <dsp:nvSpPr>
        <dsp:cNvPr id="0" name=""/>
        <dsp:cNvSpPr/>
      </dsp:nvSpPr>
      <dsp:spPr>
        <a:xfrm>
          <a:off x="508430" y="337459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5F54CC29-AB3A-493A-B324-93C653B5D11B}">
      <dsp:nvSpPr>
        <dsp:cNvPr id="0" name=""/>
        <dsp:cNvSpPr/>
      </dsp:nvSpPr>
      <dsp:spPr>
        <a:xfrm>
          <a:off x="403822" y="4234888"/>
          <a:ext cx="8428447" cy="529474"/>
        </a:xfrm>
        <a:prstGeom prst="rect">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270"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u="none" strike="noStrike" kern="1200" baseline="0">
              <a:solidFill>
                <a:schemeClr val="tx1"/>
              </a:solidFill>
              <a:latin typeface="Adobe Devanagari" panose="02040503050201020203" pitchFamily="18" charset="0"/>
              <a:cs typeface="Adobe Devanagari" panose="02040503050201020203" pitchFamily="18" charset="0"/>
            </a:rPr>
            <a:t>Analiza y resuelve problemas prácticos en HEC-RAS de sistemas de transporte a superficie libre, con sus diferentes controles y características de flujo, así como posibles estructuras y alteraciones geométricas. </a:t>
          </a:r>
          <a:endParaRPr lang="es-ES" sz="1400" b="0" i="0" u="none" strike="noStrike" kern="1200" baseline="0" dirty="0">
            <a:solidFill>
              <a:schemeClr val="tx1"/>
            </a:solidFill>
            <a:latin typeface="Adobe Devanagari" panose="02040503050201020203" pitchFamily="18" charset="0"/>
            <a:cs typeface="Adobe Devanagari" panose="02040503050201020203" pitchFamily="18" charset="0"/>
          </a:endParaRPr>
        </a:p>
      </dsp:txBody>
      <dsp:txXfrm>
        <a:off x="403822" y="4234888"/>
        <a:ext cx="8428447" cy="529474"/>
      </dsp:txXfrm>
    </dsp:sp>
    <dsp:sp modelId="{BD9ADB61-B9A4-4085-A46E-E90E4E062B17}">
      <dsp:nvSpPr>
        <dsp:cNvPr id="0" name=""/>
        <dsp:cNvSpPr/>
      </dsp:nvSpPr>
      <dsp:spPr>
        <a:xfrm>
          <a:off x="72901" y="4168703"/>
          <a:ext cx="661842" cy="661842"/>
        </a:xfrm>
        <a:prstGeom prst="ellipse">
          <a:avLst/>
        </a:prstGeom>
        <a:solidFill>
          <a:schemeClr val="lt1">
            <a:hueOff val="0"/>
            <a:satOff val="0"/>
            <a:lumOff val="0"/>
            <a:alphaOff val="0"/>
          </a:schemeClr>
        </a:solidFill>
        <a:ln w="15875"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01/08/2022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‹Nº›</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01/08/2022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‹Nº›</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a:t>
            </a:fld>
            <a:endParaRPr lang="es-ES" dirty="0"/>
          </a:p>
        </p:txBody>
      </p:sp>
    </p:spTree>
    <p:extLst>
      <p:ext uri="{BB962C8B-B14F-4D97-AF65-F5344CB8AC3E}">
        <p14:creationId xmlns:p14="http://schemas.microsoft.com/office/powerpoint/2010/main" val="363991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10</a:t>
            </a:fld>
            <a:endParaRPr lang="es-ES" dirty="0"/>
          </a:p>
        </p:txBody>
      </p:sp>
    </p:spTree>
    <p:extLst>
      <p:ext uri="{BB962C8B-B14F-4D97-AF65-F5344CB8AC3E}">
        <p14:creationId xmlns:p14="http://schemas.microsoft.com/office/powerpoint/2010/main" val="324375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11</a:t>
            </a:fld>
            <a:endParaRPr lang="es-ES" dirty="0"/>
          </a:p>
        </p:txBody>
      </p:sp>
    </p:spTree>
    <p:extLst>
      <p:ext uri="{BB962C8B-B14F-4D97-AF65-F5344CB8AC3E}">
        <p14:creationId xmlns:p14="http://schemas.microsoft.com/office/powerpoint/2010/main" val="89850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2</a:t>
            </a:fld>
            <a:endParaRPr lang="es-ES" dirty="0"/>
          </a:p>
        </p:txBody>
      </p:sp>
    </p:spTree>
    <p:extLst>
      <p:ext uri="{BB962C8B-B14F-4D97-AF65-F5344CB8AC3E}">
        <p14:creationId xmlns:p14="http://schemas.microsoft.com/office/powerpoint/2010/main" val="209508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3</a:t>
            </a:fld>
            <a:endParaRPr lang="es-ES" dirty="0"/>
          </a:p>
        </p:txBody>
      </p:sp>
    </p:spTree>
    <p:extLst>
      <p:ext uri="{BB962C8B-B14F-4D97-AF65-F5344CB8AC3E}">
        <p14:creationId xmlns:p14="http://schemas.microsoft.com/office/powerpoint/2010/main" val="112030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4</a:t>
            </a:fld>
            <a:endParaRPr lang="es-ES" dirty="0"/>
          </a:p>
        </p:txBody>
      </p:sp>
    </p:spTree>
    <p:extLst>
      <p:ext uri="{BB962C8B-B14F-4D97-AF65-F5344CB8AC3E}">
        <p14:creationId xmlns:p14="http://schemas.microsoft.com/office/powerpoint/2010/main" val="240609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5</a:t>
            </a:fld>
            <a:endParaRPr lang="es-ES" dirty="0"/>
          </a:p>
        </p:txBody>
      </p:sp>
    </p:spTree>
    <p:extLst>
      <p:ext uri="{BB962C8B-B14F-4D97-AF65-F5344CB8AC3E}">
        <p14:creationId xmlns:p14="http://schemas.microsoft.com/office/powerpoint/2010/main" val="287713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6</a:t>
            </a:fld>
            <a:endParaRPr lang="es-ES" dirty="0"/>
          </a:p>
        </p:txBody>
      </p:sp>
    </p:spTree>
    <p:extLst>
      <p:ext uri="{BB962C8B-B14F-4D97-AF65-F5344CB8AC3E}">
        <p14:creationId xmlns:p14="http://schemas.microsoft.com/office/powerpoint/2010/main" val="6160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7</a:t>
            </a:fld>
            <a:endParaRPr lang="es-ES" dirty="0"/>
          </a:p>
        </p:txBody>
      </p:sp>
    </p:spTree>
    <p:extLst>
      <p:ext uri="{BB962C8B-B14F-4D97-AF65-F5344CB8AC3E}">
        <p14:creationId xmlns:p14="http://schemas.microsoft.com/office/powerpoint/2010/main" val="418263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8</a:t>
            </a:fld>
            <a:endParaRPr lang="es-ES" dirty="0"/>
          </a:p>
        </p:txBody>
      </p:sp>
    </p:spTree>
    <p:extLst>
      <p:ext uri="{BB962C8B-B14F-4D97-AF65-F5344CB8AC3E}">
        <p14:creationId xmlns:p14="http://schemas.microsoft.com/office/powerpoint/2010/main" val="256620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10E1E9A-E921-4174-A0FC-51868D7AC568}" type="slidenum">
              <a:rPr lang="es-ES" smtClean="0"/>
              <a:t>9</a:t>
            </a:fld>
            <a:endParaRPr lang="es-ES" dirty="0"/>
          </a:p>
        </p:txBody>
      </p:sp>
    </p:spTree>
    <p:extLst>
      <p:ext uri="{BB962C8B-B14F-4D97-AF65-F5344CB8AC3E}">
        <p14:creationId xmlns:p14="http://schemas.microsoft.com/office/powerpoint/2010/main" val="3620031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95732FF5-B762-47CF-A667-C95E437C256E}" type="datetime1">
              <a:rPr lang="es-ES" noProof="0" smtClean="0"/>
              <a:t>01/08/2022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42642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1973302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4619124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03739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883459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585868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7052616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7917699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6477753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1pPr rtl="0">
              <a:defRPr/>
            </a:lvl1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FBD92BC-2103-4E65-8EBE-0491A5767AF5}" type="datetime1">
              <a:rPr lang="es-ES" noProof="0" smtClean="0"/>
              <a:t>01/08/2022</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334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Imagen con leyenda">
    <p:spTree>
      <p:nvGrpSpPr>
        <p:cNvPr id="1" name=""/>
        <p:cNvGrpSpPr/>
        <p:nvPr/>
      </p:nvGrpSpPr>
      <p:grpSpPr>
        <a:xfrm>
          <a:off x="0" y="0"/>
          <a:ext cx="0" cy="0"/>
          <a:chOff x="0" y="0"/>
          <a:chExt cx="0" cy="0"/>
        </a:xfrm>
      </p:grpSpPr>
      <p:sp>
        <p:nvSpPr>
          <p:cNvPr id="9" name="Título 1"/>
          <p:cNvSpPr>
            <a:spLocks noGrp="1"/>
          </p:cNvSpPr>
          <p:nvPr>
            <p:ph type="title"/>
          </p:nvPr>
        </p:nvSpPr>
        <p:spPr>
          <a:xfrm>
            <a:off x="1562100" y="457200"/>
            <a:ext cx="3932237" cy="1600200"/>
          </a:xfrm>
        </p:spPr>
        <p:txBody>
          <a:bodyPr rtlCol="0" anchor="b"/>
          <a:lstStyle>
            <a:lvl1pPr rtl="0">
              <a:defRPr sz="32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8" name="Marcador de posición de texto 3"/>
          <p:cNvSpPr>
            <a:spLocks noGrp="1"/>
          </p:cNvSpPr>
          <p:nvPr>
            <p:ph type="body" sz="half" idx="2"/>
          </p:nvPr>
        </p:nvSpPr>
        <p:spPr>
          <a:xfrm>
            <a:off x="1562100" y="2101850"/>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el estilo de texto del patrón</a:t>
            </a:r>
          </a:p>
        </p:txBody>
      </p:sp>
      <p:sp>
        <p:nvSpPr>
          <p:cNvPr id="5" name="Marcador de posición de fecha 4"/>
          <p:cNvSpPr>
            <a:spLocks noGrp="1"/>
          </p:cNvSpPr>
          <p:nvPr>
            <p:ph type="dt" sz="half" idx="10"/>
          </p:nvPr>
        </p:nvSpPr>
        <p:spPr/>
        <p:txBody>
          <a:bodyPr rtlCol="0"/>
          <a:lstStyle/>
          <a:p>
            <a:pPr rtl="0"/>
            <a:fld id="{50407472-54D5-485E-8ACB-6D04E47D95CF}" type="datetime1">
              <a:rPr lang="es-ES" noProof="0" smtClean="0"/>
              <a:t>01/08/2022</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38069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128A7A1-E52A-4367-BE3E-105C0C9F4921}" type="datetime1">
              <a:rPr lang="es-ES" noProof="0" smtClean="0"/>
              <a:t>01/08/2022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336075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42187959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1046490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A3120DF6-1B4A-4B6C-B500-7840816C7764}" type="datetime1">
              <a:rPr lang="es-ES" noProof="0" smtClean="0"/>
              <a:t>01/08/2022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159550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52134D8D-99E7-4CF1-858E-66F4FE6BE361}" type="datetime1">
              <a:rPr lang="es-ES" noProof="0" smtClean="0"/>
              <a:t>01/08/2022</a:t>
            </a:fld>
            <a:endParaRPr lang="es-ES" noProof="0" dirty="0"/>
          </a:p>
        </p:txBody>
      </p:sp>
      <p:sp>
        <p:nvSpPr>
          <p:cNvPr id="3" name="Footer Placeholder 2"/>
          <p:cNvSpPr>
            <a:spLocks noGrp="1"/>
          </p:cNvSpPr>
          <p:nvPr>
            <p:ph type="ftr" sz="quarter" idx="11"/>
          </p:nvPr>
        </p:nvSpPr>
        <p:spPr/>
        <p:txBody>
          <a:bodyPr/>
          <a:lstStyle/>
          <a:p>
            <a:pPr rtl="0"/>
            <a:r>
              <a:rPr lang="es-ES" noProof="0"/>
              <a:t>Agregar un pie de página</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‹Nº›</a:t>
            </a:fld>
            <a:endParaRPr lang="es-ES" noProof="0" dirty="0"/>
          </a:p>
        </p:txBody>
      </p:sp>
    </p:spTree>
    <p:extLst>
      <p:ext uri="{BB962C8B-B14F-4D97-AF65-F5344CB8AC3E}">
        <p14:creationId xmlns:p14="http://schemas.microsoft.com/office/powerpoint/2010/main" val="73471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23121194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3DDDD12C-A2E5-4D32-A8D5-4FBA4A9916EE}" type="datetime1">
              <a:rPr lang="es-ES" noProof="0" smtClean="0"/>
              <a:t>01/08/2022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30546148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3DDDD12C-A2E5-4D32-A8D5-4FBA4A9916EE}" type="datetime1">
              <a:rPr lang="es-ES" noProof="0" smtClean="0"/>
              <a:t>01/08/2022</a:t>
            </a:fld>
            <a:endParaRPr lang="es-ES" noProof="0"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71B7BAC7-FE87-40F6-AA24-4F4685D1B022}" type="slidenum">
              <a:rPr lang="es-ES" noProof="0" smtClean="0"/>
              <a:pPr rtl="0"/>
              <a:t>‹Nº›</a:t>
            </a:fld>
            <a:endParaRPr lang="es-ES" noProof="0" dirty="0"/>
          </a:p>
        </p:txBody>
      </p:sp>
    </p:spTree>
    <p:extLst>
      <p:ext uri="{BB962C8B-B14F-4D97-AF65-F5344CB8AC3E}">
        <p14:creationId xmlns:p14="http://schemas.microsoft.com/office/powerpoint/2010/main" val="413885875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68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1464">
          <p15:clr>
            <a:srgbClr val="F26B43"/>
          </p15:clr>
        </p15:guide>
        <p15:guide id="4" pos="7152">
          <p15:clr>
            <a:srgbClr val="F26B43"/>
          </p15:clr>
        </p15:guide>
        <p15:guide id="5" pos="984">
          <p15:clr>
            <a:srgbClr val="F26B43"/>
          </p15:clr>
        </p15:guide>
        <p15:guide id="6" orient="horz" pos="38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hyperlink" Target="https://www.hec.usace.army.mil/confluence/rasdocs/rasum/latest"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hyperlink" Target="https://www.hec.usace.army.mil/confluence/rasdocs" TargetMode="External"/><Relationship Id="rId4" Type="http://schemas.openxmlformats.org/officeDocument/2006/relationships/hyperlink" Target="https://www.hec.usace.army.mil/confluence/rasdocs/r2dum/lates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juan.rodrigueza@escuelaing.edu.co"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4.wdp"/><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image" Target="../media/image17.svg"/><Relationship Id="rId5" Type="http://schemas.openxmlformats.org/officeDocument/2006/relationships/diagramQuickStyle" Target="../diagrams/quickStyle1.xml"/><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diagramLayout" Target="../diagrams/layout1.xml"/><Relationship Id="rId9" Type="http://schemas.openxmlformats.org/officeDocument/2006/relationships/image" Target="../media/image15.sv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4" descr="Imagen relacionada">
            <a:extLst>
              <a:ext uri="{FF2B5EF4-FFF2-40B4-BE49-F238E27FC236}">
                <a16:creationId xmlns:a16="http://schemas.microsoft.com/office/drawing/2014/main" id="{F7A325F6-5F4A-3AE0-1C19-0FD0CCE5C9C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0886" t="4885" r="20164" b="5209"/>
          <a:stretch/>
        </p:blipFill>
        <p:spPr bwMode="auto">
          <a:xfrm>
            <a:off x="131913" y="6373164"/>
            <a:ext cx="386730" cy="381470"/>
          </a:xfrm>
          <a:prstGeom prst="rect">
            <a:avLst/>
          </a:prstGeom>
          <a:extLst>
            <a:ext uri="{909E8E84-426E-40DD-AFC4-6F175D3DCCD1}">
              <a14:hiddenFill xmlns:a14="http://schemas.microsoft.com/office/drawing/2010/main">
                <a:solidFill>
                  <a:srgbClr val="FFFFFF"/>
                </a:solidFill>
              </a14:hiddenFill>
            </a:ext>
          </a:extLst>
        </p:spPr>
      </p:pic>
      <p:pic>
        <p:nvPicPr>
          <p:cNvPr id="22" name="Imagen 21">
            <a:extLst>
              <a:ext uri="{FF2B5EF4-FFF2-40B4-BE49-F238E27FC236}">
                <a16:creationId xmlns:a16="http://schemas.microsoft.com/office/drawing/2014/main" id="{B389924A-2D25-23EB-8E84-E3EA467FB9BB}"/>
              </a:ext>
            </a:extLst>
          </p:cNvPr>
          <p:cNvPicPr>
            <a:picLocks noChangeAspect="1"/>
          </p:cNvPicPr>
          <p:nvPr/>
        </p:nvPicPr>
        <p:blipFill rotWithShape="1">
          <a:blip r:embed="rId5">
            <a:clrChange>
              <a:clrFrom>
                <a:srgbClr val="FEFEFE"/>
              </a:clrFrom>
              <a:clrTo>
                <a:srgbClr val="FEFEFE">
                  <a:alpha val="0"/>
                </a:srgbClr>
              </a:clrTo>
            </a:clrChange>
            <a:duotone>
              <a:prstClr val="black"/>
              <a:schemeClr val="accent6">
                <a:tint val="45000"/>
                <a:satMod val="400000"/>
              </a:schemeClr>
            </a:duotone>
            <a:extLst>
              <a:ext uri="{BEBA8EAE-BF5A-486C-A8C5-ECC9F3942E4B}">
                <a14:imgProps xmlns:a14="http://schemas.microsoft.com/office/drawing/2010/main">
                  <a14:imgLayer r:embed="rId6">
                    <a14:imgEffect>
                      <a14:sharpenSoften amount="50000"/>
                    </a14:imgEffect>
                  </a14:imgLayer>
                </a14:imgProps>
              </a:ext>
            </a:extLst>
          </a:blip>
          <a:srcRect t="-1" b="-13041"/>
          <a:stretch/>
        </p:blipFill>
        <p:spPr>
          <a:xfrm>
            <a:off x="585318" y="6373164"/>
            <a:ext cx="1106133" cy="475071"/>
          </a:xfrm>
          <a:prstGeom prst="rect">
            <a:avLst/>
          </a:prstGeom>
        </p:spPr>
      </p:pic>
      <p:sp>
        <p:nvSpPr>
          <p:cNvPr id="23" name="Título 12">
            <a:extLst>
              <a:ext uri="{FF2B5EF4-FFF2-40B4-BE49-F238E27FC236}">
                <a16:creationId xmlns:a16="http://schemas.microsoft.com/office/drawing/2014/main" id="{46E16CE5-93EC-4704-44EF-809912BEB514}"/>
              </a:ext>
            </a:extLst>
          </p:cNvPr>
          <p:cNvSpPr txBox="1">
            <a:spLocks/>
          </p:cNvSpPr>
          <p:nvPr/>
        </p:nvSpPr>
        <p:spPr>
          <a:xfrm>
            <a:off x="1581149" y="3853162"/>
            <a:ext cx="9029700" cy="6503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sz="2800" cap="none" dirty="0">
                <a:latin typeface="Adobe Devanagari" panose="02040503050201020203"/>
                <a:cs typeface="Calibri" panose="020F0502020204030204" pitchFamily="34" charset="0"/>
              </a:rPr>
              <a:t>Introducción</a:t>
            </a:r>
          </a:p>
        </p:txBody>
      </p:sp>
      <p:pic>
        <p:nvPicPr>
          <p:cNvPr id="32" name="Picture 4">
            <a:extLst>
              <a:ext uri="{FF2B5EF4-FFF2-40B4-BE49-F238E27FC236}">
                <a16:creationId xmlns:a16="http://schemas.microsoft.com/office/drawing/2014/main" id="{04B8BBD7-23FB-FE01-400A-B4B517BDBE2C}"/>
              </a:ext>
            </a:extLst>
          </p:cNvPr>
          <p:cNvPicPr>
            <a:picLocks noChangeAspect="1" noChangeArrowheads="1"/>
          </p:cNvPicPr>
          <p:nvPr/>
        </p:nvPicPr>
        <p:blipFill rotWithShape="1">
          <a:blip r:embed="rId7">
            <a:clrChange>
              <a:clrFrom>
                <a:srgbClr val="FFFFFF"/>
              </a:clrFrom>
              <a:clrTo>
                <a:srgbClr val="FFFFFF">
                  <a:alpha val="0"/>
                </a:srgbClr>
              </a:clrTo>
            </a:clrChange>
            <a:grayscl/>
            <a:extLst>
              <a:ext uri="{28A0092B-C50C-407E-A947-70E740481C1C}">
                <a14:useLocalDpi xmlns:a14="http://schemas.microsoft.com/office/drawing/2010/main" val="0"/>
              </a:ext>
            </a:extLst>
          </a:blip>
          <a:srcRect l="7368" t="10334" r="15453" b="8587"/>
          <a:stretch/>
        </p:blipFill>
        <p:spPr bwMode="auto">
          <a:xfrm>
            <a:off x="131913" y="125042"/>
            <a:ext cx="1299027" cy="700060"/>
          </a:xfrm>
          <a:prstGeom prst="rect">
            <a:avLst/>
          </a:prstGeom>
          <a:noFill/>
          <a:extLst>
            <a:ext uri="{909E8E84-426E-40DD-AFC4-6F175D3DCCD1}">
              <a14:hiddenFill xmlns:a14="http://schemas.microsoft.com/office/drawing/2010/main">
                <a:solidFill>
                  <a:srgbClr val="FFFFFF"/>
                </a:solidFill>
              </a14:hiddenFill>
            </a:ext>
          </a:extLst>
        </p:spPr>
      </p:pic>
      <p:sp>
        <p:nvSpPr>
          <p:cNvPr id="33" name="Título 1">
            <a:extLst>
              <a:ext uri="{FF2B5EF4-FFF2-40B4-BE49-F238E27FC236}">
                <a16:creationId xmlns:a16="http://schemas.microsoft.com/office/drawing/2014/main" id="{91843FFF-0ADE-059F-BE4B-A9B375C36FAE}"/>
              </a:ext>
            </a:extLst>
          </p:cNvPr>
          <p:cNvSpPr txBox="1">
            <a:spLocks/>
          </p:cNvSpPr>
          <p:nvPr/>
        </p:nvSpPr>
        <p:spPr>
          <a:xfrm>
            <a:off x="1299027" y="4299041"/>
            <a:ext cx="9593943" cy="110315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nSpc>
                <a:spcPct val="100000"/>
              </a:lnSpc>
            </a:pPr>
            <a:r>
              <a:rPr lang="es-CO" cap="none" dirty="0">
                <a:latin typeface="Adobe Devanagari" panose="02040503050201020203"/>
                <a:cs typeface="Calibri" panose="020F0502020204030204" pitchFamily="34" charset="0"/>
              </a:rPr>
              <a:t>Modelación Hidráulica en HEC-RAS</a:t>
            </a:r>
            <a:endParaRPr lang="es-ES" cap="none" dirty="0">
              <a:latin typeface="Adobe Devanagari" panose="02040503050201020203"/>
              <a:cs typeface="Calibri" panose="020F0502020204030204" pitchFamily="34" charset="0"/>
            </a:endParaRPr>
          </a:p>
        </p:txBody>
      </p:sp>
      <p:pic>
        <p:nvPicPr>
          <p:cNvPr id="1030" name="Picture 6" descr="See the source image">
            <a:extLst>
              <a:ext uri="{FF2B5EF4-FFF2-40B4-BE49-F238E27FC236}">
                <a16:creationId xmlns:a16="http://schemas.microsoft.com/office/drawing/2014/main" id="{7DD29850-24CD-D459-B627-2B4D85D74674}"/>
              </a:ext>
            </a:extLst>
          </p:cNvPr>
          <p:cNvPicPr>
            <a:picLocks noChangeAspect="1" noChangeArrowheads="1"/>
          </p:cNvPicPr>
          <p:nvPr/>
        </p:nvPicPr>
        <p:blipFill rotWithShape="1">
          <a:blip r:embed="rId8">
            <a:clrChange>
              <a:clrFrom>
                <a:srgbClr val="EFEFEF"/>
              </a:clrFrom>
              <a:clrTo>
                <a:srgbClr val="EFEFEF">
                  <a:alpha val="0"/>
                </a:srgbClr>
              </a:clrTo>
            </a:clrChange>
            <a:extLst>
              <a:ext uri="{BEBA8EAE-BF5A-486C-A8C5-ECC9F3942E4B}">
                <a14:imgProps xmlns:a14="http://schemas.microsoft.com/office/drawing/2010/main">
                  <a14:imgLayer r:embed="rId9">
                    <a14:imgEffect>
                      <a14:backgroundRemoval t="2905" b="98133" l="21492" r="88496">
                        <a14:foregroundMark x1="36789" y1="6846" x2="25664" y2="4149"/>
                        <a14:foregroundMark x1="23388" y1="3112" x2="21618" y2="3527"/>
                        <a14:foregroundMark x1="59798" y1="85685" x2="76991" y2="92531"/>
                        <a14:foregroundMark x1="76991" y1="92531" x2="83059" y2="98133"/>
                        <a14:foregroundMark x1="72440" y1="76971" x2="64349" y2="59129"/>
                        <a14:foregroundMark x1="64349" y1="59129" x2="68268" y2="42739"/>
                        <a14:foregroundMark x1="65740" y1="64523" x2="82680" y2="84647"/>
                        <a14:foregroundMark x1="71934" y1="79668" x2="66751" y2="72199"/>
                        <a14:foregroundMark x1="64602" y1="70124" x2="63085" y2="65768"/>
                        <a14:foregroundMark x1="42984" y1="49378" x2="43869" y2="23029"/>
                        <a14:foregroundMark x1="43869" y1="23029" x2="33375" y2="32780"/>
                        <a14:foregroundMark x1="33375" y1="32780" x2="33502" y2="55602"/>
                        <a14:foregroundMark x1="33502" y1="55602" x2="35272" y2="58714"/>
                        <a14:foregroundMark x1="36030" y1="56639" x2="41214" y2="35062"/>
                        <a14:foregroundMark x1="41846" y1="34025" x2="41846" y2="34025"/>
                        <a14:foregroundMark x1="33881" y1="30498" x2="28571" y2="52075"/>
                        <a14:foregroundMark x1="28571" y1="52075" x2="28951" y2="52697"/>
                        <a14:foregroundMark x1="29204" y1="53320" x2="29836" y2="54149"/>
                        <a14:foregroundMark x1="30088" y1="54357" x2="34260" y2="61826"/>
                        <a14:foregroundMark x1="28571" y1="46888" x2="38432" y2="19087"/>
                        <a14:foregroundMark x1="31732" y1="28631" x2="28319" y2="41909"/>
                        <a14:foregroundMark x1="25411" y1="45228" x2="33249" y2="24274"/>
                        <a14:foregroundMark x1="33249" y1="24274" x2="34260" y2="23237"/>
                        <a14:foregroundMark x1="32617" y1="23651" x2="24652" y2="38382"/>
                        <a14:foregroundMark x1="24652" y1="38382" x2="24147" y2="41909"/>
                        <a14:foregroundMark x1="24526" y1="34855" x2="30973" y2="25104"/>
                        <a14:foregroundMark x1="37042" y1="41079" x2="36157" y2="44813"/>
                        <a14:foregroundMark x1="67636" y1="58506" x2="65866" y2="57884"/>
                        <a14:foregroundMark x1="68394" y1="57469" x2="66119" y2="54564"/>
                        <a14:foregroundMark x1="71934" y1="27178" x2="60809" y2="9751"/>
                        <a14:foregroundMark x1="60809" y1="9751" x2="48040" y2="4772"/>
                        <a14:foregroundMark x1="47914" y1="4772" x2="47914" y2="4772"/>
                        <a14:foregroundMark x1="70164" y1="20747" x2="59166" y2="7261"/>
                        <a14:foregroundMark x1="59166" y1="7261" x2="42099" y2="3112"/>
                        <a14:foregroundMark x1="38685" y1="20124" x2="25917" y2="10373"/>
                        <a14:foregroundMark x1="25917" y1="10373" x2="35525" y2="21369"/>
                        <a14:foregroundMark x1="30973" y1="19502" x2="24399" y2="10373"/>
                        <a14:foregroundMark x1="24652" y1="9336" x2="30468" y2="20539"/>
                        <a14:foregroundMark x1="29456" y1="20332" x2="23262" y2="10166"/>
                        <a14:foregroundMark x1="24020" y1="9129" x2="27307" y2="18465"/>
                        <a14:foregroundMark x1="43363" y1="26141" x2="40455" y2="18465"/>
                        <a14:foregroundMark x1="77370" y1="74274" x2="83186" y2="81120"/>
                        <a14:foregroundMark x1="24526" y1="18672" x2="23515" y2="15353"/>
                        <a14:foregroundMark x1="82174" y1="88382" x2="88496" y2="87552"/>
                      </a14:backgroundRemoval>
                    </a14:imgEffect>
                    <a14:imgEffect>
                      <a14:saturation sat="0"/>
                    </a14:imgEffect>
                  </a14:imgLayer>
                </a14:imgProps>
              </a:ext>
              <a:ext uri="{28A0092B-C50C-407E-A947-70E740481C1C}">
                <a14:useLocalDpi xmlns:a14="http://schemas.microsoft.com/office/drawing/2010/main" val="0"/>
              </a:ext>
            </a:extLst>
          </a:blip>
          <a:srcRect l="22493" t="-8650" r="16571" b="8650"/>
          <a:stretch/>
        </p:blipFill>
        <p:spPr bwMode="auto">
          <a:xfrm>
            <a:off x="4872464" y="1183155"/>
            <a:ext cx="2447068" cy="2447068"/>
          </a:xfrm>
          <a:prstGeom prst="ellipse">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grpSp>
        <p:nvGrpSpPr>
          <p:cNvPr id="35" name="Grupo 34">
            <a:extLst>
              <a:ext uri="{FF2B5EF4-FFF2-40B4-BE49-F238E27FC236}">
                <a16:creationId xmlns:a16="http://schemas.microsoft.com/office/drawing/2014/main" id="{5B1275D4-4259-65B1-2B04-1363863749E7}"/>
              </a:ext>
            </a:extLst>
          </p:cNvPr>
          <p:cNvGrpSpPr/>
          <p:nvPr/>
        </p:nvGrpSpPr>
        <p:grpSpPr>
          <a:xfrm>
            <a:off x="11356240" y="7914"/>
            <a:ext cx="835760" cy="373770"/>
            <a:chOff x="0" y="6350"/>
            <a:chExt cx="671158" cy="299889"/>
          </a:xfrm>
        </p:grpSpPr>
        <p:sp>
          <p:nvSpPr>
            <p:cNvPr id="36" name="Rectángulo: una sola esquina redondeada 35">
              <a:extLst>
                <a:ext uri="{FF2B5EF4-FFF2-40B4-BE49-F238E27FC236}">
                  <a16:creationId xmlns:a16="http://schemas.microsoft.com/office/drawing/2014/main" id="{F5F143BD-36FE-E08A-CA83-198AC13AD581}"/>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37" name="Cuadro de texto 2">
              <a:extLst>
                <a:ext uri="{FF2B5EF4-FFF2-40B4-BE49-F238E27FC236}">
                  <a16:creationId xmlns:a16="http://schemas.microsoft.com/office/drawing/2014/main" id="{8F614ED5-E8F8-BA30-28A9-7259BA44F93B}"/>
                </a:ext>
              </a:extLst>
            </p:cNvPr>
            <p:cNvSpPr txBox="1">
              <a:spLocks noChangeArrowheads="1"/>
            </p:cNvSpPr>
            <p:nvPr/>
          </p:nvSpPr>
          <p:spPr bwMode="auto">
            <a:xfrm>
              <a:off x="57150" y="34605"/>
              <a:ext cx="577850" cy="271634"/>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6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6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sp>
        <p:nvSpPr>
          <p:cNvPr id="14" name="Rectángulo 13">
            <a:extLst>
              <a:ext uri="{FF2B5EF4-FFF2-40B4-BE49-F238E27FC236}">
                <a16:creationId xmlns:a16="http://schemas.microsoft.com/office/drawing/2014/main" id="{EBFD9893-FDE0-2A15-FAE8-E005D92F52DF}"/>
              </a:ext>
            </a:extLst>
          </p:cNvPr>
          <p:cNvSpPr/>
          <p:nvPr/>
        </p:nvSpPr>
        <p:spPr>
          <a:xfrm>
            <a:off x="11873172" y="3765176"/>
            <a:ext cx="320040" cy="3083059"/>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181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REFERENCIAS</a:t>
            </a:r>
          </a:p>
        </p:txBody>
      </p:sp>
      <p:sp>
        <p:nvSpPr>
          <p:cNvPr id="11" name="CuadroTexto 10">
            <a:extLst>
              <a:ext uri="{FF2B5EF4-FFF2-40B4-BE49-F238E27FC236}">
                <a16:creationId xmlns:a16="http://schemas.microsoft.com/office/drawing/2014/main" id="{20DD0E8F-60C6-A5E5-CCC7-8184739D6312}"/>
              </a:ext>
            </a:extLst>
          </p:cNvPr>
          <p:cNvSpPr txBox="1"/>
          <p:nvPr/>
        </p:nvSpPr>
        <p:spPr>
          <a:xfrm>
            <a:off x="1271154" y="1855952"/>
            <a:ext cx="10274531" cy="1754326"/>
          </a:xfrm>
          <a:prstGeom prst="rect">
            <a:avLst/>
          </a:prstGeom>
          <a:noFill/>
        </p:spPr>
        <p:txBody>
          <a:bodyPr wrap="square" rtlCol="0">
            <a:spAutoFit/>
          </a:bodyPr>
          <a:lstStyle/>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HEC-RAS User’s Manual.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3"/>
              </a:rPr>
              <a:t>https://www.hec.usace.army.mil/confluence/rasdocs/rasum/latest</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HEC-RAS 2D User’s Manual.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4"/>
              </a:rPr>
              <a:t>https://www.hec.usace.army.mil/confluence/rasdocs/r2dum/latest</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Wingdings" panose="05000000000000000000" pitchFamily="2" charset="2"/>
              <a:buChar char=""/>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HEC-RAS Documentation. US Army Corps of Engineers. </a:t>
            </a:r>
            <a:r>
              <a:rPr lang="en-US" sz="1800" u="none" strike="noStrike" dirty="0">
                <a:solidFill>
                  <a:srgbClr val="0070C0"/>
                </a:solidFill>
                <a:effectLst/>
                <a:latin typeface="Segoe UI Light" panose="020B0502040204020203" pitchFamily="34" charset="0"/>
                <a:ea typeface="Calibri" panose="020F0502020204030204" pitchFamily="34" charset="0"/>
                <a:cs typeface="Times New Roman" panose="02020603050405020304" pitchFamily="18" charset="0"/>
                <a:hlinkClick r:id="rId5"/>
              </a:rPr>
              <a:t>https://www.hec.usace.army.mil/confluence/rasdocs</a:t>
            </a:r>
            <a:endParaRPr lang="en-US" sz="1800" dirty="0">
              <a:effectLst/>
              <a:latin typeface="Segoe UI Light" panose="020B0502040204020203" pitchFamily="34" charset="0"/>
              <a:ea typeface="Calibri" panose="020F0502020204030204" pitchFamily="34" charset="0"/>
              <a:cs typeface="Times New Roman" panose="02020603050405020304" pitchFamily="18" charset="0"/>
            </a:endParaRPr>
          </a:p>
        </p:txBody>
      </p:sp>
      <p:pic>
        <p:nvPicPr>
          <p:cNvPr id="12" name="Imagen 11" descr="Código QR&#10;&#10;Descripción generada automáticamente">
            <a:extLst>
              <a:ext uri="{FF2B5EF4-FFF2-40B4-BE49-F238E27FC236}">
                <a16:creationId xmlns:a16="http://schemas.microsoft.com/office/drawing/2014/main" id="{FC64DA3A-ED7B-6523-60E5-F7B73B018AB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414435" y="2017001"/>
            <a:ext cx="2196415" cy="2196415"/>
          </a:xfrm>
          <a:prstGeom prst="rect">
            <a:avLst/>
          </a:prstGeom>
        </p:spPr>
      </p:pic>
      <p:grpSp>
        <p:nvGrpSpPr>
          <p:cNvPr id="15" name="Grupo 14">
            <a:extLst>
              <a:ext uri="{FF2B5EF4-FFF2-40B4-BE49-F238E27FC236}">
                <a16:creationId xmlns:a16="http://schemas.microsoft.com/office/drawing/2014/main" id="{30C3A2FB-29D1-3167-7F6B-4A05651DFA1B}"/>
              </a:ext>
            </a:extLst>
          </p:cNvPr>
          <p:cNvGrpSpPr/>
          <p:nvPr/>
        </p:nvGrpSpPr>
        <p:grpSpPr>
          <a:xfrm>
            <a:off x="1" y="0"/>
            <a:ext cx="12191999" cy="6858001"/>
            <a:chOff x="1" y="0"/>
            <a:chExt cx="12191999" cy="6858001"/>
          </a:xfrm>
        </p:grpSpPr>
        <p:grpSp>
          <p:nvGrpSpPr>
            <p:cNvPr id="19" name="Grupo 18">
              <a:extLst>
                <a:ext uri="{FF2B5EF4-FFF2-40B4-BE49-F238E27FC236}">
                  <a16:creationId xmlns:a16="http://schemas.microsoft.com/office/drawing/2014/main" id="{D9FA8AC2-25CF-71B9-8E56-A16629B9C672}"/>
                </a:ext>
              </a:extLst>
            </p:cNvPr>
            <p:cNvGrpSpPr/>
            <p:nvPr/>
          </p:nvGrpSpPr>
          <p:grpSpPr>
            <a:xfrm>
              <a:off x="9789459" y="0"/>
              <a:ext cx="2402541" cy="6858000"/>
              <a:chOff x="9789459" y="7914"/>
              <a:chExt cx="2402541" cy="6858000"/>
            </a:xfrm>
          </p:grpSpPr>
          <p:sp>
            <p:nvSpPr>
              <p:cNvPr id="23" name="Rectángulo: esquinas diagonales redondeadas 22">
                <a:extLst>
                  <a:ext uri="{FF2B5EF4-FFF2-40B4-BE49-F238E27FC236}">
                    <a16:creationId xmlns:a16="http://schemas.microsoft.com/office/drawing/2014/main" id="{8698047D-6B66-991D-90C0-098E866830D4}"/>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4" name="Grupo 23">
                <a:extLst>
                  <a:ext uri="{FF2B5EF4-FFF2-40B4-BE49-F238E27FC236}">
                    <a16:creationId xmlns:a16="http://schemas.microsoft.com/office/drawing/2014/main" id="{AD2617D8-3E26-E68F-401B-86C38BC4B500}"/>
                  </a:ext>
                </a:extLst>
              </p:cNvPr>
              <p:cNvGrpSpPr/>
              <p:nvPr/>
            </p:nvGrpSpPr>
            <p:grpSpPr>
              <a:xfrm>
                <a:off x="11356240" y="7914"/>
                <a:ext cx="835760" cy="349755"/>
                <a:chOff x="0" y="6350"/>
                <a:chExt cx="671158" cy="280621"/>
              </a:xfrm>
            </p:grpSpPr>
            <p:sp>
              <p:nvSpPr>
                <p:cNvPr id="25" name="Rectángulo: una sola esquina redondeada 24">
                  <a:extLst>
                    <a:ext uri="{FF2B5EF4-FFF2-40B4-BE49-F238E27FC236}">
                      <a16:creationId xmlns:a16="http://schemas.microsoft.com/office/drawing/2014/main" id="{881D67C6-7063-C8CB-1960-2D4B3C02455D}"/>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6" name="Cuadro de texto 2">
                  <a:extLst>
                    <a:ext uri="{FF2B5EF4-FFF2-40B4-BE49-F238E27FC236}">
                      <a16:creationId xmlns:a16="http://schemas.microsoft.com/office/drawing/2014/main" id="{2E429688-871B-5359-492F-5E32B194D94F}"/>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20" name="Grupo 19">
              <a:extLst>
                <a:ext uri="{FF2B5EF4-FFF2-40B4-BE49-F238E27FC236}">
                  <a16:creationId xmlns:a16="http://schemas.microsoft.com/office/drawing/2014/main" id="{E307D57E-3958-DFF2-47A8-0037D083183A}"/>
                </a:ext>
              </a:extLst>
            </p:cNvPr>
            <p:cNvGrpSpPr/>
            <p:nvPr/>
          </p:nvGrpSpPr>
          <p:grpSpPr>
            <a:xfrm>
              <a:off x="1" y="0"/>
              <a:ext cx="320040" cy="6858001"/>
              <a:chOff x="1" y="0"/>
              <a:chExt cx="320040" cy="6858001"/>
            </a:xfrm>
          </p:grpSpPr>
          <p:sp>
            <p:nvSpPr>
              <p:cNvPr id="21" name="Rectángulo 20">
                <a:extLst>
                  <a:ext uri="{FF2B5EF4-FFF2-40B4-BE49-F238E27FC236}">
                    <a16:creationId xmlns:a16="http://schemas.microsoft.com/office/drawing/2014/main" id="{0101470E-C966-03F9-442E-FB2DA1BE936A}"/>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esquinas diagonales redondeadas 21">
                <a:extLst>
                  <a:ext uri="{FF2B5EF4-FFF2-40B4-BE49-F238E27FC236}">
                    <a16:creationId xmlns:a16="http://schemas.microsoft.com/office/drawing/2014/main" id="{4B8E578B-8F0A-F411-A959-783412F684E5}"/>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113413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B1753A5-A44F-4BB3-B989-B4165C9355A6}"/>
              </a:ext>
            </a:extLst>
          </p:cNvPr>
          <p:cNvSpPr txBox="1"/>
          <p:nvPr/>
        </p:nvSpPr>
        <p:spPr>
          <a:xfrm>
            <a:off x="838200" y="3162576"/>
            <a:ext cx="10515600" cy="3693319"/>
          </a:xfrm>
          <a:prstGeom prst="rect">
            <a:avLst/>
          </a:prstGeom>
          <a:noFill/>
        </p:spPr>
        <p:txBody>
          <a:bodyPr wrap="square" rtlCol="0">
            <a:spAutoFit/>
          </a:bodyPr>
          <a:lstStyle/>
          <a:p>
            <a:pPr algn="ctr"/>
            <a:r>
              <a:rPr lang="es-ES" sz="1100" dirty="0">
                <a:latin typeface="Segoe UI Light" panose="020B0502040204020203" pitchFamily="34" charset="0"/>
                <a:cs typeface="Segoe UI Light" panose="020B0502040204020203" pitchFamily="34" charset="0"/>
              </a:rPr>
              <a:t>Contenido creado por:</a:t>
            </a:r>
          </a:p>
          <a:p>
            <a:pPr algn="ctr"/>
            <a:r>
              <a:rPr lang="es-ES" sz="1400" dirty="0">
                <a:latin typeface="Segoe UI Light" panose="020B0502040204020203" pitchFamily="34" charset="0"/>
                <a:cs typeface="Segoe UI Light" panose="020B0502040204020203" pitchFamily="34" charset="0"/>
              </a:rPr>
              <a:t>Juan David Rodriguez Acevedo</a:t>
            </a:r>
          </a:p>
          <a:p>
            <a:pPr algn="ctr"/>
            <a:r>
              <a:rPr lang="es-ES" sz="1100" dirty="0">
                <a:latin typeface="Segoe UI Light" panose="020B0502040204020203" pitchFamily="34" charset="0"/>
                <a:cs typeface="Segoe UI Light" panose="020B0502040204020203" pitchFamily="34" charset="0"/>
                <a:hlinkClick r:id="rId3"/>
              </a:rPr>
              <a:t>juan.rodrigueza@escuelaing.edu.co</a:t>
            </a:r>
            <a:endParaRPr lang="es-ES" sz="1100" dirty="0">
              <a:latin typeface="Segoe UI Light" panose="020B0502040204020203" pitchFamily="34" charset="0"/>
              <a:cs typeface="Segoe UI Light" panose="020B0502040204020203" pitchFamily="34" charset="0"/>
            </a:endParaRPr>
          </a:p>
          <a:p>
            <a:pPr algn="ctr"/>
            <a:r>
              <a:rPr lang="es-ES" sz="1000" dirty="0">
                <a:latin typeface="Segoe UI Light" panose="020B0502040204020203" pitchFamily="34" charset="0"/>
                <a:cs typeface="Segoe UI Light" panose="020B0502040204020203" pitchFamily="34" charset="0"/>
              </a:rPr>
              <a:t>Profesor. Ingeniero Civil, </a:t>
            </a:r>
            <a:r>
              <a:rPr lang="es-ES" sz="1000" dirty="0" err="1">
                <a:latin typeface="Segoe UI Light" panose="020B0502040204020203" pitchFamily="34" charset="0"/>
                <a:cs typeface="Segoe UI Light" panose="020B0502040204020203" pitchFamily="34" charset="0"/>
              </a:rPr>
              <a:t>M.Sc</a:t>
            </a:r>
            <a:r>
              <a:rPr lang="es-ES" sz="1000" dirty="0">
                <a:latin typeface="Segoe UI Light" panose="020B0502040204020203" pitchFamily="34" charset="0"/>
                <a:cs typeface="Segoe UI Light" panose="020B0502040204020203" pitchFamily="34" charset="0"/>
              </a:rPr>
              <a:t>. en Ingeniería Civil y Especialista en </a:t>
            </a:r>
          </a:p>
          <a:p>
            <a:pPr algn="ctr"/>
            <a:r>
              <a:rPr lang="es-ES" sz="1000" dirty="0">
                <a:latin typeface="Segoe UI Light" panose="020B0502040204020203" pitchFamily="34" charset="0"/>
                <a:cs typeface="Segoe UI Light" panose="020B0502040204020203" pitchFamily="34" charset="0"/>
              </a:rPr>
              <a:t>Recursos Hidráulicos y Medio Ambiente</a:t>
            </a:r>
          </a:p>
          <a:p>
            <a:pPr algn="ctr"/>
            <a:endParaRPr lang="es-ES" sz="1100" dirty="0">
              <a:latin typeface="Segoe UI Light" panose="020B0502040204020203" pitchFamily="34" charset="0"/>
              <a:cs typeface="Segoe UI Light" panose="020B0502040204020203" pitchFamily="34" charset="0"/>
            </a:endParaRPr>
          </a:p>
          <a:p>
            <a:pPr algn="ctr"/>
            <a:r>
              <a:rPr lang="es-ES" sz="1400" dirty="0">
                <a:latin typeface="Segoe UI Light" panose="020B0502040204020203" pitchFamily="34" charset="0"/>
                <a:cs typeface="Segoe UI Light" panose="020B0502040204020203" pitchFamily="34" charset="0"/>
              </a:rPr>
              <a:t>Centro de Estudios Hidráulicos</a:t>
            </a:r>
          </a:p>
          <a:p>
            <a:pPr algn="ctr"/>
            <a:r>
              <a:rPr lang="es-ES" sz="1200" dirty="0">
                <a:latin typeface="Segoe UI Light" panose="020B0502040204020203" pitchFamily="34" charset="0"/>
                <a:cs typeface="Segoe UI Light" panose="020B0502040204020203" pitchFamily="34" charset="0"/>
              </a:rPr>
              <a:t>Escuela Colombiana de Ingeniería Julio Garavito</a:t>
            </a:r>
            <a:endParaRPr lang="es-ES" sz="1100" dirty="0">
              <a:latin typeface="Segoe UI Light" panose="020B0502040204020203" pitchFamily="34" charset="0"/>
              <a:cs typeface="Segoe UI Light" panose="020B0502040204020203" pitchFamily="34" charset="0"/>
            </a:endParaRPr>
          </a:p>
          <a:p>
            <a:pPr algn="ctr"/>
            <a:r>
              <a:rPr lang="es-ES" sz="1100" dirty="0">
                <a:latin typeface="Segoe UI Light" panose="020B0502040204020203" pitchFamily="34" charset="0"/>
                <a:cs typeface="Segoe UI Light" panose="020B0502040204020203" pitchFamily="34" charset="0"/>
              </a:rPr>
              <a:t>www.escuelaing.edu.co</a:t>
            </a:r>
          </a:p>
          <a:p>
            <a:pPr algn="ctr"/>
            <a:endParaRPr lang="es-ES" sz="1100" dirty="0">
              <a:latin typeface="Segoe UI Light" panose="020B0502040204020203" pitchFamily="34" charset="0"/>
              <a:cs typeface="Segoe UI Light" panose="020B0502040204020203" pitchFamily="34" charset="0"/>
            </a:endParaRPr>
          </a:p>
          <a:p>
            <a:r>
              <a:rPr lang="es-CO" sz="1200" dirty="0">
                <a:latin typeface="Segoe UI Light" panose="020B0502040204020203" pitchFamily="34" charset="0"/>
                <a:cs typeface="Segoe UI Light" panose="020B0502040204020203" pitchFamily="34" charset="0"/>
              </a:rPr>
              <a:t>Los contenidos y materiales entregados en este curso son estrictamente para uso académico, no publique o distribuya estos archivos sin la autorización expresa del autor. Los datos utilizados para el desarrollo de este curso fueron obtenidos de diferentes fuentes de información. Se aclara que la información utilizada para el curso en su mayoría tiene el carácter de pública y puede ser objeto de modificación y/o actualización permanente; así mismo la utilización, reproducción, modificación o distribución de los datos impone la obligación de reconocer la autoría de los mismos y citar la fuente de referencia. Tenga en cuenta que esta información puede contener imprecisiones debidas a la escala de digitalización y solo es utilizada para esquematizar los ejemplos del curso. Para el desarrollo de trabajos de ingeniería se recomienda consultar las distintas fuentes citadas y verificar el estado de actualización, los derechos de uso y restricción de los mismos. No se permite la reproducción impresa de este documento.</a:t>
            </a:r>
          </a:p>
          <a:p>
            <a:endParaRPr lang="es-CO" sz="1200" dirty="0">
              <a:latin typeface="Segoe UI Light" panose="020B0502040204020203" pitchFamily="34" charset="0"/>
              <a:cs typeface="Segoe UI Light" panose="020B0502040204020203" pitchFamily="34" charset="0"/>
            </a:endParaRPr>
          </a:p>
          <a:p>
            <a:r>
              <a:rPr lang="es-CO" sz="1200" dirty="0">
                <a:latin typeface="Segoe UI Light" panose="020B0502040204020203" pitchFamily="34" charset="0"/>
                <a:cs typeface="Segoe UI Light" panose="020B0502040204020203" pitchFamily="34" charset="0"/>
              </a:rPr>
              <a:t>Se permite la reproducción digital parcial o total de este documento siempre que se haga referencia como: “Modelación hidráulica de canales en HEC-RAS, Rodriguez Juan David, Escuela Colombiana de Ingeniería Julio Garavito, Bogotá – Colombia – 2022”.</a:t>
            </a:r>
          </a:p>
        </p:txBody>
      </p:sp>
      <p:pic>
        <p:nvPicPr>
          <p:cNvPr id="5" name="Picture 12" descr="See the source image">
            <a:extLst>
              <a:ext uri="{FF2B5EF4-FFF2-40B4-BE49-F238E27FC236}">
                <a16:creationId xmlns:a16="http://schemas.microsoft.com/office/drawing/2014/main" id="{180BAF09-5186-921F-BD76-1A0E0EAB9A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20" b="95291" l="10000" r="90000">
                        <a14:foregroundMark x1="64000" y1="91082" x2="55250" y2="93687"/>
                        <a14:foregroundMark x1="55250" y1="93687" x2="46125" y2="91483"/>
                        <a14:foregroundMark x1="46125" y1="91483" x2="45125" y2="91483"/>
                        <a14:foregroundMark x1="57625" y1="94990" x2="52125" y2="95291"/>
                      </a14:backgroundRemoval>
                    </a14:imgEffect>
                  </a14:imgLayer>
                </a14:imgProps>
              </a:ext>
              <a:ext uri="{28A0092B-C50C-407E-A947-70E740481C1C}">
                <a14:useLocalDpi xmlns:a14="http://schemas.microsoft.com/office/drawing/2010/main" val="0"/>
              </a:ext>
            </a:extLst>
          </a:blip>
          <a:srcRect/>
          <a:stretch>
            <a:fillRect/>
          </a:stretch>
        </p:blipFill>
        <p:spPr bwMode="auto">
          <a:xfrm>
            <a:off x="4879788" y="-310141"/>
            <a:ext cx="2432423" cy="303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2470871" y="2787424"/>
            <a:ext cx="7391400" cy="1938992"/>
          </a:xfrm>
          <a:prstGeom prst="rect">
            <a:avLst/>
          </a:prstGeom>
          <a:noFill/>
        </p:spPr>
        <p:txBody>
          <a:bodyPr wrap="square" rtlCol="0">
            <a:spAutoFit/>
          </a:bodyPr>
          <a:lstStyle/>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Conocimientos de la modelación hidráulica.</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Manejo del software de simulación hidráulica HEC-RAS.</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Modelación unidimensional y bidimensional.</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Modelación de flujo permanente y no permanente.</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Modelación con estructuras hidráulicas.</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Resolución y aplicación de casos prácticos.</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677217" y="3614477"/>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OBJETIVOS</a:t>
            </a:r>
            <a:endParaRPr lang="es-CO" sz="3200" dirty="0">
              <a:latin typeface="Adobe Devanagari" panose="02040503050201020203" pitchFamily="18" charset="0"/>
              <a:cs typeface="Adobe Devanagari" panose="02040503050201020203" pitchFamily="18" charset="0"/>
            </a:endParaRPr>
          </a:p>
        </p:txBody>
      </p:sp>
      <p:pic>
        <p:nvPicPr>
          <p:cNvPr id="15" name="Gráfico 14" descr="Diana con relleno sólido">
            <a:extLst>
              <a:ext uri="{FF2B5EF4-FFF2-40B4-BE49-F238E27FC236}">
                <a16:creationId xmlns:a16="http://schemas.microsoft.com/office/drawing/2014/main" id="{08E8FB98-BBE9-8A0A-81C4-FF16FCD799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9346" y="2083808"/>
            <a:ext cx="771525" cy="771525"/>
          </a:xfrm>
          <a:prstGeom prst="rect">
            <a:avLst/>
          </a:prstGeom>
        </p:spPr>
      </p:pic>
      <p:grpSp>
        <p:nvGrpSpPr>
          <p:cNvPr id="8" name="Grupo 7">
            <a:extLst>
              <a:ext uri="{FF2B5EF4-FFF2-40B4-BE49-F238E27FC236}">
                <a16:creationId xmlns:a16="http://schemas.microsoft.com/office/drawing/2014/main" id="{2CC7CEAB-183B-55FE-CA2F-6A18AAD3509B}"/>
              </a:ext>
            </a:extLst>
          </p:cNvPr>
          <p:cNvGrpSpPr/>
          <p:nvPr/>
        </p:nvGrpSpPr>
        <p:grpSpPr>
          <a:xfrm>
            <a:off x="1" y="0"/>
            <a:ext cx="12191999" cy="6858001"/>
            <a:chOff x="1" y="0"/>
            <a:chExt cx="12191999" cy="6858001"/>
          </a:xfrm>
        </p:grpSpPr>
        <p:grpSp>
          <p:nvGrpSpPr>
            <p:cNvPr id="4" name="Grupo 3">
              <a:extLst>
                <a:ext uri="{FF2B5EF4-FFF2-40B4-BE49-F238E27FC236}">
                  <a16:creationId xmlns:a16="http://schemas.microsoft.com/office/drawing/2014/main" id="{7C28BA06-AAE6-D767-8A05-BA8020A1774D}"/>
                </a:ext>
              </a:extLst>
            </p:cNvPr>
            <p:cNvGrpSpPr/>
            <p:nvPr/>
          </p:nvGrpSpPr>
          <p:grpSpPr>
            <a:xfrm>
              <a:off x="9789459" y="0"/>
              <a:ext cx="2402541" cy="6858000"/>
              <a:chOff x="9789459" y="7914"/>
              <a:chExt cx="2402541" cy="6858000"/>
            </a:xfrm>
          </p:grpSpPr>
          <p:sp>
            <p:nvSpPr>
              <p:cNvPr id="29" name="Rectángulo: esquinas diagonales redondeadas 28">
                <a:extLst>
                  <a:ext uri="{FF2B5EF4-FFF2-40B4-BE49-F238E27FC236}">
                    <a16:creationId xmlns:a16="http://schemas.microsoft.com/office/drawing/2014/main" id="{334138AE-EA0B-4EA0-8E34-A77C79CC7568}"/>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16" name="Grupo 15">
                <a:extLst>
                  <a:ext uri="{FF2B5EF4-FFF2-40B4-BE49-F238E27FC236}">
                    <a16:creationId xmlns:a16="http://schemas.microsoft.com/office/drawing/2014/main" id="{3733B50A-13DF-E650-BE25-3A9EBED48B50}"/>
                  </a:ext>
                </a:extLst>
              </p:cNvPr>
              <p:cNvGrpSpPr/>
              <p:nvPr/>
            </p:nvGrpSpPr>
            <p:grpSpPr>
              <a:xfrm>
                <a:off x="11356240" y="7914"/>
                <a:ext cx="835760" cy="349755"/>
                <a:chOff x="0" y="6350"/>
                <a:chExt cx="671158" cy="280621"/>
              </a:xfrm>
            </p:grpSpPr>
            <p:sp>
              <p:nvSpPr>
                <p:cNvPr id="17" name="Rectángulo: una sola esquina redondeada 16">
                  <a:extLst>
                    <a:ext uri="{FF2B5EF4-FFF2-40B4-BE49-F238E27FC236}">
                      <a16:creationId xmlns:a16="http://schemas.microsoft.com/office/drawing/2014/main" id="{601E0294-C923-2559-FEB2-7D555509584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18" name="Cuadro de texto 2">
                  <a:extLst>
                    <a:ext uri="{FF2B5EF4-FFF2-40B4-BE49-F238E27FC236}">
                      <a16:creationId xmlns:a16="http://schemas.microsoft.com/office/drawing/2014/main" id="{42FCC331-2BC3-EFFB-9798-7C5D49346BED}"/>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7" name="Grupo 6">
              <a:extLst>
                <a:ext uri="{FF2B5EF4-FFF2-40B4-BE49-F238E27FC236}">
                  <a16:creationId xmlns:a16="http://schemas.microsoft.com/office/drawing/2014/main" id="{EA716FB0-F35D-F27E-F071-11DA164C91C7}"/>
                </a:ext>
              </a:extLst>
            </p:cNvPr>
            <p:cNvGrpSpPr/>
            <p:nvPr/>
          </p:nvGrpSpPr>
          <p:grpSpPr>
            <a:xfrm>
              <a:off x="1" y="0"/>
              <a:ext cx="320040" cy="6858001"/>
              <a:chOff x="1" y="0"/>
              <a:chExt cx="320040" cy="6858001"/>
            </a:xfrm>
          </p:grpSpPr>
          <p:sp>
            <p:nvSpPr>
              <p:cNvPr id="6" name="Rectángulo 5">
                <a:extLst>
                  <a:ext uri="{FF2B5EF4-FFF2-40B4-BE49-F238E27FC236}">
                    <a16:creationId xmlns:a16="http://schemas.microsoft.com/office/drawing/2014/main" id="{B5FF2872-E55D-2ADC-B473-85F558FF04E8}"/>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ángulo: esquinas diagonales redondeadas 18">
                <a:extLst>
                  <a:ext uri="{FF2B5EF4-FFF2-40B4-BE49-F238E27FC236}">
                    <a16:creationId xmlns:a16="http://schemas.microsoft.com/office/drawing/2014/main" id="{90593559-2FDA-0274-9DE3-B6EB9B326538}"/>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19392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1958395" y="1763575"/>
            <a:ext cx="8534259" cy="4078039"/>
          </a:xfrm>
          <a:prstGeom prst="rect">
            <a:avLst/>
          </a:prstGeom>
          <a:noFill/>
        </p:spPr>
        <p:txBody>
          <a:bodyPr wrap="square" rtlCol="0">
            <a:spAutoFit/>
          </a:bodyPr>
          <a:lstStyle/>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Procesos de métodos básicos de creación de modelos hidráulicos, incluyendo ejercicios resueltos paso a paso. </a:t>
            </a:r>
          </a:p>
          <a:p>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Tanto los fundamentos como las prácticas con HEC-RAS están explicados en documentos de texto, presentaciones, y videotutoriales, planificados con una complejidad progresiva.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El material multimedia está disponible en un repositorio GitHub con </a:t>
            </a:r>
            <a:r>
              <a:rPr lang="es-ES" dirty="0">
                <a:highlight>
                  <a:srgbClr val="FFFF00"/>
                </a:highlight>
                <a:latin typeface="Adobe Devanagari" panose="02040503050201020203" pitchFamily="18" charset="0"/>
                <a:cs typeface="Adobe Devanagari" panose="02040503050201020203" pitchFamily="18" charset="0"/>
              </a:rPr>
              <a:t>videos asociados a la plataforma </a:t>
            </a:r>
            <a:r>
              <a:rPr lang="es-ES" dirty="0" err="1">
                <a:highlight>
                  <a:srgbClr val="FFFF00"/>
                </a:highlight>
                <a:latin typeface="Adobe Devanagari" panose="02040503050201020203" pitchFamily="18" charset="0"/>
                <a:cs typeface="Adobe Devanagari" panose="02040503050201020203" pitchFamily="18" charset="0"/>
              </a:rPr>
              <a:t>Stream</a:t>
            </a:r>
            <a:r>
              <a:rPr lang="es-ES" dirty="0">
                <a:highlight>
                  <a:srgbClr val="FFFF00"/>
                </a:highlight>
                <a:latin typeface="Adobe Devanagari" panose="02040503050201020203" pitchFamily="18" charset="0"/>
                <a:cs typeface="Adobe Devanagari" panose="02040503050201020203" pitchFamily="18" charset="0"/>
              </a:rPr>
              <a:t> de Microsoft Office 365</a:t>
            </a:r>
            <a:r>
              <a:rPr lang="es-ES" dirty="0">
                <a:latin typeface="Adobe Devanagari" panose="02040503050201020203" pitchFamily="18" charset="0"/>
                <a:cs typeface="Adobe Devanagari" panose="02040503050201020203" pitchFamily="18" charset="0"/>
              </a:rPr>
              <a:t>, al que cada alumno puede acceder libremente.</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El aprendizaje es remoto, y por lo tanto resulta compatible con su actividad diaria: el alumno hace el curso a su ritmo, siguiendo su mejor horario.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Se planifica el temario a lo largo de</a:t>
            </a:r>
            <a:r>
              <a:rPr lang="es-ES" dirty="0">
                <a:highlight>
                  <a:srgbClr val="FFFF00"/>
                </a:highlight>
                <a:latin typeface="Adobe Devanagari" panose="02040503050201020203" pitchFamily="18" charset="0"/>
                <a:cs typeface="Adobe Devanagari" panose="02040503050201020203" pitchFamily="18" charset="0"/>
              </a:rPr>
              <a:t> 8 </a:t>
            </a:r>
            <a:r>
              <a:rPr lang="es-ES" dirty="0">
                <a:latin typeface="Adobe Devanagari" panose="02040503050201020203" pitchFamily="18" charset="0"/>
                <a:cs typeface="Adobe Devanagari" panose="02040503050201020203" pitchFamily="18" charset="0"/>
              </a:rPr>
              <a:t>semanas, incluyendo unas tareas con HEC-RAS para evaluar el aprovechamiento de este. </a:t>
            </a:r>
          </a:p>
          <a:p>
            <a:pPr marL="342900" indent="-342900">
              <a:buFont typeface="Wingdings" panose="05000000000000000000" pitchFamily="2" charset="2"/>
              <a:buChar char="ü"/>
            </a:pPr>
            <a:endParaRPr lang="es-ES" sz="5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dirty="0">
                <a:latin typeface="Adobe Devanagari" panose="02040503050201020203" pitchFamily="18" charset="0"/>
                <a:cs typeface="Adobe Devanagari" panose="02040503050201020203" pitchFamily="18" charset="0"/>
              </a:rPr>
              <a:t>Las consultas pueden formularse </a:t>
            </a:r>
            <a:r>
              <a:rPr lang="es-ES" dirty="0">
                <a:solidFill>
                  <a:srgbClr val="000000"/>
                </a:solidFill>
                <a:effectLst/>
                <a:highlight>
                  <a:srgbClr val="FFFF00"/>
                </a:highlight>
                <a:latin typeface="Adobe Devanagari" panose="02040503050201020203" pitchFamily="18" charset="0"/>
                <a:ea typeface="Times New Roman" panose="02020603050405020304" pitchFamily="18" charset="0"/>
                <a:cs typeface="Adobe Devanagari" panose="02040503050201020203" pitchFamily="18" charset="0"/>
              </a:rPr>
              <a:t>vía correo electrónico o mensaje en plataforma de Microsoft </a:t>
            </a:r>
            <a:r>
              <a:rPr lang="es-ES" dirty="0" err="1">
                <a:solidFill>
                  <a:srgbClr val="000000"/>
                </a:solidFill>
                <a:effectLst/>
                <a:highlight>
                  <a:srgbClr val="FFFF00"/>
                </a:highlight>
                <a:latin typeface="Adobe Devanagari" panose="02040503050201020203" pitchFamily="18" charset="0"/>
                <a:ea typeface="Times New Roman" panose="02020603050405020304" pitchFamily="18" charset="0"/>
                <a:cs typeface="Adobe Devanagari" panose="02040503050201020203" pitchFamily="18" charset="0"/>
              </a:rPr>
              <a:t>Teams</a:t>
            </a:r>
            <a:r>
              <a:rPr lang="es-ES" dirty="0">
                <a:solidFill>
                  <a:srgbClr val="000000"/>
                </a:solidFill>
                <a:effectLst/>
                <a:latin typeface="Adobe Devanagari" panose="02040503050201020203" pitchFamily="18" charset="0"/>
                <a:ea typeface="Times New Roman" panose="02020603050405020304" pitchFamily="18" charset="0"/>
                <a:cs typeface="Adobe Devanagari" panose="02040503050201020203" pitchFamily="18" charset="0"/>
              </a:rPr>
              <a:t> </a:t>
            </a:r>
            <a:r>
              <a:rPr lang="es-ES" dirty="0">
                <a:latin typeface="Adobe Devanagari" panose="02040503050201020203" pitchFamily="18" charset="0"/>
                <a:cs typeface="Adobe Devanagari" panose="02040503050201020203" pitchFamily="18" charset="0"/>
              </a:rPr>
              <a:t>y serán respondidas. El alumno podrá ver vídeos de cómo se resuelven las prácticas, y dispondrá de las tareas resueltas al final del curso. </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164741" y="3589972"/>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METODOLOGÍA</a:t>
            </a:r>
            <a:endParaRPr lang="es-CO" sz="3200" dirty="0">
              <a:latin typeface="Adobe Devanagari" panose="02040503050201020203" pitchFamily="18" charset="0"/>
              <a:cs typeface="Adobe Devanagari" panose="02040503050201020203" pitchFamily="18" charset="0"/>
            </a:endParaRPr>
          </a:p>
        </p:txBody>
      </p:sp>
      <p:pic>
        <p:nvPicPr>
          <p:cNvPr id="15" name="Gráfico 14" descr="Círculos con flechas con relleno sólido">
            <a:extLst>
              <a:ext uri="{FF2B5EF4-FFF2-40B4-BE49-F238E27FC236}">
                <a16:creationId xmlns:a16="http://schemas.microsoft.com/office/drawing/2014/main" id="{08E8FB98-BBE9-8A0A-81C4-FF16FCD799D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6870" y="1684436"/>
            <a:ext cx="771525" cy="771525"/>
          </a:xfrm>
          <a:prstGeom prst="rect">
            <a:avLst/>
          </a:prstGeom>
        </p:spPr>
      </p:pic>
      <p:grpSp>
        <p:nvGrpSpPr>
          <p:cNvPr id="12" name="Grupo 11">
            <a:extLst>
              <a:ext uri="{FF2B5EF4-FFF2-40B4-BE49-F238E27FC236}">
                <a16:creationId xmlns:a16="http://schemas.microsoft.com/office/drawing/2014/main" id="{4E620EA2-BE8F-2C83-8B98-A5D64B6AFE15}"/>
              </a:ext>
            </a:extLst>
          </p:cNvPr>
          <p:cNvGrpSpPr/>
          <p:nvPr/>
        </p:nvGrpSpPr>
        <p:grpSpPr>
          <a:xfrm>
            <a:off x="1" y="0"/>
            <a:ext cx="12191999" cy="6858001"/>
            <a:chOff x="1" y="0"/>
            <a:chExt cx="12191999" cy="6858001"/>
          </a:xfrm>
        </p:grpSpPr>
        <p:grpSp>
          <p:nvGrpSpPr>
            <p:cNvPr id="19" name="Grupo 18">
              <a:extLst>
                <a:ext uri="{FF2B5EF4-FFF2-40B4-BE49-F238E27FC236}">
                  <a16:creationId xmlns:a16="http://schemas.microsoft.com/office/drawing/2014/main" id="{F6DFAC2C-0F52-4D2B-5095-9D3E3289A4E1}"/>
                </a:ext>
              </a:extLst>
            </p:cNvPr>
            <p:cNvGrpSpPr/>
            <p:nvPr/>
          </p:nvGrpSpPr>
          <p:grpSpPr>
            <a:xfrm>
              <a:off x="9789459" y="0"/>
              <a:ext cx="2402541" cy="6858000"/>
              <a:chOff x="9789459" y="7914"/>
              <a:chExt cx="2402541" cy="6858000"/>
            </a:xfrm>
          </p:grpSpPr>
          <p:sp>
            <p:nvSpPr>
              <p:cNvPr id="24" name="Rectángulo: esquinas diagonales redondeadas 23">
                <a:extLst>
                  <a:ext uri="{FF2B5EF4-FFF2-40B4-BE49-F238E27FC236}">
                    <a16:creationId xmlns:a16="http://schemas.microsoft.com/office/drawing/2014/main" id="{CFE95439-1B73-D122-D41F-B07F76FC7E83}"/>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5" name="Grupo 24">
                <a:extLst>
                  <a:ext uri="{FF2B5EF4-FFF2-40B4-BE49-F238E27FC236}">
                    <a16:creationId xmlns:a16="http://schemas.microsoft.com/office/drawing/2014/main" id="{48A8B208-2D41-5643-00F1-88510BC800FF}"/>
                  </a:ext>
                </a:extLst>
              </p:cNvPr>
              <p:cNvGrpSpPr/>
              <p:nvPr/>
            </p:nvGrpSpPr>
            <p:grpSpPr>
              <a:xfrm>
                <a:off x="11356240" y="7914"/>
                <a:ext cx="835760" cy="349755"/>
                <a:chOff x="0" y="6350"/>
                <a:chExt cx="671158" cy="280621"/>
              </a:xfrm>
            </p:grpSpPr>
            <p:sp>
              <p:nvSpPr>
                <p:cNvPr id="26" name="Rectángulo: una sola esquina redondeada 25">
                  <a:extLst>
                    <a:ext uri="{FF2B5EF4-FFF2-40B4-BE49-F238E27FC236}">
                      <a16:creationId xmlns:a16="http://schemas.microsoft.com/office/drawing/2014/main" id="{BDDB73D4-1D47-D855-7F66-980EE01D08D4}"/>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7" name="Cuadro de texto 2">
                  <a:extLst>
                    <a:ext uri="{FF2B5EF4-FFF2-40B4-BE49-F238E27FC236}">
                      <a16:creationId xmlns:a16="http://schemas.microsoft.com/office/drawing/2014/main" id="{8D2187C8-6110-1E2E-E3E6-4B393A5DFB21}"/>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21" name="Grupo 20">
              <a:extLst>
                <a:ext uri="{FF2B5EF4-FFF2-40B4-BE49-F238E27FC236}">
                  <a16:creationId xmlns:a16="http://schemas.microsoft.com/office/drawing/2014/main" id="{4A0083C2-2226-C3EB-245C-FD9C164C4B87}"/>
                </a:ext>
              </a:extLst>
            </p:cNvPr>
            <p:cNvGrpSpPr/>
            <p:nvPr/>
          </p:nvGrpSpPr>
          <p:grpSpPr>
            <a:xfrm>
              <a:off x="1" y="0"/>
              <a:ext cx="320040" cy="6858001"/>
              <a:chOff x="1" y="0"/>
              <a:chExt cx="320040" cy="6858001"/>
            </a:xfrm>
          </p:grpSpPr>
          <p:sp>
            <p:nvSpPr>
              <p:cNvPr id="22" name="Rectángulo 21">
                <a:extLst>
                  <a:ext uri="{FF2B5EF4-FFF2-40B4-BE49-F238E27FC236}">
                    <a16:creationId xmlns:a16="http://schemas.microsoft.com/office/drawing/2014/main" id="{76CE3B5B-8633-2CA2-3D6C-55AAB8C485B9}"/>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ángulo: esquinas diagonales redondeadas 22">
                <a:extLst>
                  <a:ext uri="{FF2B5EF4-FFF2-40B4-BE49-F238E27FC236}">
                    <a16:creationId xmlns:a16="http://schemas.microsoft.com/office/drawing/2014/main" id="{5F72FE3A-8A77-F8FB-ED87-B8FA8AD71839}"/>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147269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Presentación del curso</a:t>
            </a:r>
          </a:p>
        </p:txBody>
      </p:sp>
      <p:sp>
        <p:nvSpPr>
          <p:cNvPr id="3" name="CuadroTexto 2">
            <a:extLst>
              <a:ext uri="{FF2B5EF4-FFF2-40B4-BE49-F238E27FC236}">
                <a16:creationId xmlns:a16="http://schemas.microsoft.com/office/drawing/2014/main" id="{5F5CF30A-AE28-1DE6-31E5-0665E0129E11}"/>
              </a:ext>
            </a:extLst>
          </p:cNvPr>
          <p:cNvSpPr txBox="1"/>
          <p:nvPr/>
        </p:nvSpPr>
        <p:spPr>
          <a:xfrm>
            <a:off x="2085109" y="1944550"/>
            <a:ext cx="8675063" cy="3170099"/>
          </a:xfrm>
          <a:prstGeom prst="rect">
            <a:avLst/>
          </a:prstGeom>
          <a:noFill/>
        </p:spPr>
        <p:txBody>
          <a:bodyPr wrap="square" rtlCol="0">
            <a:spAutoFit/>
          </a:bodyPr>
          <a:lstStyle/>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Ser estudiante o profesional en ingeniería civil, ambiental, sanitario o carreras afines.</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Nociones básicas en propiedades de los fluidos y su transporte.</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Nociones básicas en sistemas de información geográfica (SIG).</a:t>
            </a:r>
          </a:p>
          <a:p>
            <a:pPr marL="342900" indent="-342900">
              <a:buFont typeface="Wingdings" panose="05000000000000000000" pitchFamily="2" charset="2"/>
              <a:buChar char="ü"/>
            </a:pPr>
            <a:endParaRPr lang="es-ES" sz="2000" dirty="0">
              <a:latin typeface="Adobe Devanagari" panose="02040503050201020203" pitchFamily="18" charset="0"/>
              <a:cs typeface="Adobe Devanagari" panose="02040503050201020203" pitchFamily="18" charset="0"/>
            </a:endParaRP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Computador con Microsoft® Windows 98/NT/2000/XP/Vista/7/8/8.1/10, audio y video.</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Conexión a internet.</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de modelación hidráulica HEC-RAS v.6.2.</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QGIS v.3.10.1 </a:t>
            </a:r>
          </a:p>
          <a:p>
            <a:pPr marL="342900" indent="-342900">
              <a:buFont typeface="Wingdings" panose="05000000000000000000" pitchFamily="2" charset="2"/>
              <a:buChar char="ü"/>
            </a:pPr>
            <a:r>
              <a:rPr lang="es-ES" sz="2000" dirty="0">
                <a:latin typeface="Adobe Devanagari" panose="02040503050201020203" pitchFamily="18" charset="0"/>
                <a:cs typeface="Adobe Devanagari" panose="02040503050201020203" pitchFamily="18" charset="0"/>
              </a:rPr>
              <a:t>Software QRAS</a:t>
            </a:r>
          </a:p>
        </p:txBody>
      </p:sp>
      <p:sp>
        <p:nvSpPr>
          <p:cNvPr id="20" name="CuadroTexto 19">
            <a:extLst>
              <a:ext uri="{FF2B5EF4-FFF2-40B4-BE49-F238E27FC236}">
                <a16:creationId xmlns:a16="http://schemas.microsoft.com/office/drawing/2014/main" id="{67347451-96E7-B3BF-ECE2-CB893F4065CF}"/>
              </a:ext>
            </a:extLst>
          </p:cNvPr>
          <p:cNvSpPr txBox="1"/>
          <p:nvPr/>
        </p:nvSpPr>
        <p:spPr>
          <a:xfrm rot="16200000">
            <a:off x="291455" y="3770947"/>
            <a:ext cx="2951015" cy="584775"/>
          </a:xfrm>
          <a:prstGeom prst="rect">
            <a:avLst/>
          </a:prstGeom>
          <a:noFill/>
        </p:spPr>
        <p:txBody>
          <a:bodyPr wrap="square">
            <a:spAutoFit/>
          </a:bodyPr>
          <a:lstStyle/>
          <a:p>
            <a:pPr algn="ctr"/>
            <a:r>
              <a:rPr lang="es-ES" sz="3200" dirty="0">
                <a:latin typeface="Adobe Devanagari" panose="02040503050201020203" pitchFamily="18" charset="0"/>
                <a:cs typeface="Adobe Devanagari" panose="02040503050201020203" pitchFamily="18" charset="0"/>
              </a:rPr>
              <a:t>REQUISITOS</a:t>
            </a:r>
            <a:endParaRPr lang="es-CO" sz="3200" dirty="0">
              <a:latin typeface="Adobe Devanagari" panose="02040503050201020203" pitchFamily="18" charset="0"/>
              <a:cs typeface="Adobe Devanagari" panose="02040503050201020203" pitchFamily="18" charset="0"/>
            </a:endParaRPr>
          </a:p>
        </p:txBody>
      </p:sp>
      <p:pic>
        <p:nvPicPr>
          <p:cNvPr id="15" name="Gráfico 14" descr="Portapapeles parcialmente comprobado con relleno sólido">
            <a:extLst>
              <a:ext uri="{FF2B5EF4-FFF2-40B4-BE49-F238E27FC236}">
                <a16:creationId xmlns:a16="http://schemas.microsoft.com/office/drawing/2014/main" id="{08E8FB98-BBE9-8A0A-81C4-FF16FCD799D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313584" y="1865411"/>
            <a:ext cx="771525" cy="771525"/>
          </a:xfrm>
          <a:prstGeom prst="rect">
            <a:avLst/>
          </a:prstGeom>
        </p:spPr>
      </p:pic>
      <p:grpSp>
        <p:nvGrpSpPr>
          <p:cNvPr id="12" name="Grupo 11">
            <a:extLst>
              <a:ext uri="{FF2B5EF4-FFF2-40B4-BE49-F238E27FC236}">
                <a16:creationId xmlns:a16="http://schemas.microsoft.com/office/drawing/2014/main" id="{8BFA35B8-42F2-8D1B-15A8-107E714D5046}"/>
              </a:ext>
            </a:extLst>
          </p:cNvPr>
          <p:cNvGrpSpPr/>
          <p:nvPr/>
        </p:nvGrpSpPr>
        <p:grpSpPr>
          <a:xfrm>
            <a:off x="1" y="0"/>
            <a:ext cx="12191999" cy="6858001"/>
            <a:chOff x="1" y="0"/>
            <a:chExt cx="12191999" cy="6858001"/>
          </a:xfrm>
        </p:grpSpPr>
        <p:grpSp>
          <p:nvGrpSpPr>
            <p:cNvPr id="19" name="Grupo 18">
              <a:extLst>
                <a:ext uri="{FF2B5EF4-FFF2-40B4-BE49-F238E27FC236}">
                  <a16:creationId xmlns:a16="http://schemas.microsoft.com/office/drawing/2014/main" id="{5858A141-8CDE-2323-9C83-D04A5C68811C}"/>
                </a:ext>
              </a:extLst>
            </p:cNvPr>
            <p:cNvGrpSpPr/>
            <p:nvPr/>
          </p:nvGrpSpPr>
          <p:grpSpPr>
            <a:xfrm>
              <a:off x="9789459" y="0"/>
              <a:ext cx="2402541" cy="6858000"/>
              <a:chOff x="9789459" y="7914"/>
              <a:chExt cx="2402541" cy="6858000"/>
            </a:xfrm>
          </p:grpSpPr>
          <p:sp>
            <p:nvSpPr>
              <p:cNvPr id="24" name="Rectángulo: esquinas diagonales redondeadas 23">
                <a:extLst>
                  <a:ext uri="{FF2B5EF4-FFF2-40B4-BE49-F238E27FC236}">
                    <a16:creationId xmlns:a16="http://schemas.microsoft.com/office/drawing/2014/main" id="{B6DF45B9-7533-3980-7311-76D50B0A7C0B}"/>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5" name="Grupo 24">
                <a:extLst>
                  <a:ext uri="{FF2B5EF4-FFF2-40B4-BE49-F238E27FC236}">
                    <a16:creationId xmlns:a16="http://schemas.microsoft.com/office/drawing/2014/main" id="{CB18588F-F800-8758-8BBE-826F5E17FDA1}"/>
                  </a:ext>
                </a:extLst>
              </p:cNvPr>
              <p:cNvGrpSpPr/>
              <p:nvPr/>
            </p:nvGrpSpPr>
            <p:grpSpPr>
              <a:xfrm>
                <a:off x="11356240" y="7914"/>
                <a:ext cx="835760" cy="349755"/>
                <a:chOff x="0" y="6350"/>
                <a:chExt cx="671158" cy="280621"/>
              </a:xfrm>
            </p:grpSpPr>
            <p:sp>
              <p:nvSpPr>
                <p:cNvPr id="26" name="Rectángulo: una sola esquina redondeada 25">
                  <a:extLst>
                    <a:ext uri="{FF2B5EF4-FFF2-40B4-BE49-F238E27FC236}">
                      <a16:creationId xmlns:a16="http://schemas.microsoft.com/office/drawing/2014/main" id="{EE79F0CF-69C5-359C-1548-D8D75DB374C8}"/>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7" name="Cuadro de texto 2">
                  <a:extLst>
                    <a:ext uri="{FF2B5EF4-FFF2-40B4-BE49-F238E27FC236}">
                      <a16:creationId xmlns:a16="http://schemas.microsoft.com/office/drawing/2014/main" id="{636B7E4E-9197-E851-90A7-014EEA5F6EFE}"/>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21" name="Grupo 20">
              <a:extLst>
                <a:ext uri="{FF2B5EF4-FFF2-40B4-BE49-F238E27FC236}">
                  <a16:creationId xmlns:a16="http://schemas.microsoft.com/office/drawing/2014/main" id="{C85BA107-DF38-66F2-104B-9D5AA02E7E80}"/>
                </a:ext>
              </a:extLst>
            </p:cNvPr>
            <p:cNvGrpSpPr/>
            <p:nvPr/>
          </p:nvGrpSpPr>
          <p:grpSpPr>
            <a:xfrm>
              <a:off x="1" y="0"/>
              <a:ext cx="320040" cy="6858001"/>
              <a:chOff x="1" y="0"/>
              <a:chExt cx="320040" cy="6858001"/>
            </a:xfrm>
          </p:grpSpPr>
          <p:sp>
            <p:nvSpPr>
              <p:cNvPr id="22" name="Rectángulo 21">
                <a:extLst>
                  <a:ext uri="{FF2B5EF4-FFF2-40B4-BE49-F238E27FC236}">
                    <a16:creationId xmlns:a16="http://schemas.microsoft.com/office/drawing/2014/main" id="{3A53F28B-EDC1-31C8-F1F2-77FAF44322E5}"/>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ángulo: esquinas diagonales redondeadas 22">
                <a:extLst>
                  <a:ext uri="{FF2B5EF4-FFF2-40B4-BE49-F238E27FC236}">
                    <a16:creationId xmlns:a16="http://schemas.microsoft.com/office/drawing/2014/main" id="{8095CD02-B5F5-792F-7A39-77938A51D90D}"/>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37466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Resultados de Aprendizaje</a:t>
            </a:r>
          </a:p>
        </p:txBody>
      </p:sp>
      <p:graphicFrame>
        <p:nvGraphicFramePr>
          <p:cNvPr id="12" name="Diagrama 11">
            <a:extLst>
              <a:ext uri="{FF2B5EF4-FFF2-40B4-BE49-F238E27FC236}">
                <a16:creationId xmlns:a16="http://schemas.microsoft.com/office/drawing/2014/main" id="{5A83CAB6-4F8C-4E0D-FF81-0E2A5FCC3F84}"/>
              </a:ext>
            </a:extLst>
          </p:cNvPr>
          <p:cNvGraphicFramePr/>
          <p:nvPr>
            <p:extLst>
              <p:ext uri="{D42A27DB-BD31-4B8C-83A1-F6EECF244321}">
                <p14:modId xmlns:p14="http://schemas.microsoft.com/office/powerpoint/2010/main" val="2451171950"/>
              </p:ext>
            </p:extLst>
          </p:nvPr>
        </p:nvGraphicFramePr>
        <p:xfrm>
          <a:off x="1644649" y="1445422"/>
          <a:ext cx="8902701"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áfico 4" descr="Insignia 6 con relleno sólido">
            <a:extLst>
              <a:ext uri="{FF2B5EF4-FFF2-40B4-BE49-F238E27FC236}">
                <a16:creationId xmlns:a16="http://schemas.microsoft.com/office/drawing/2014/main" id="{C251A3F3-B0C7-51C9-5830-A8DBA70F0B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07890" y="5508582"/>
            <a:ext cx="868680" cy="868680"/>
          </a:xfrm>
          <a:prstGeom prst="rect">
            <a:avLst/>
          </a:prstGeom>
        </p:spPr>
      </p:pic>
      <p:pic>
        <p:nvPicPr>
          <p:cNvPr id="7" name="Gráfico 6" descr="Insignia con relleno sólido">
            <a:extLst>
              <a:ext uri="{FF2B5EF4-FFF2-40B4-BE49-F238E27FC236}">
                <a16:creationId xmlns:a16="http://schemas.microsoft.com/office/drawing/2014/main" id="{82337D2F-890A-C136-E477-DC77EECDD2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54720" y="2322935"/>
            <a:ext cx="868680" cy="868680"/>
          </a:xfrm>
          <a:prstGeom prst="rect">
            <a:avLst/>
          </a:prstGeom>
        </p:spPr>
      </p:pic>
      <p:pic>
        <p:nvPicPr>
          <p:cNvPr id="9" name="Gráfico 8" descr="Insignia 3 con relleno sólido">
            <a:extLst>
              <a:ext uri="{FF2B5EF4-FFF2-40B4-BE49-F238E27FC236}">
                <a16:creationId xmlns:a16="http://schemas.microsoft.com/office/drawing/2014/main" id="{F64171A0-2C2B-F4A4-9FD8-E2ACA17A1AA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53824" y="3123343"/>
            <a:ext cx="868680" cy="868680"/>
          </a:xfrm>
          <a:prstGeom prst="rect">
            <a:avLst/>
          </a:prstGeom>
        </p:spPr>
      </p:pic>
      <p:pic>
        <p:nvPicPr>
          <p:cNvPr id="11" name="Gráfico 10" descr="Insignia 1 con relleno sólido">
            <a:extLst>
              <a:ext uri="{FF2B5EF4-FFF2-40B4-BE49-F238E27FC236}">
                <a16:creationId xmlns:a16="http://schemas.microsoft.com/office/drawing/2014/main" id="{FA5903D4-13F4-B42F-F38F-2628348E2F0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07890" y="1539423"/>
            <a:ext cx="868680" cy="868680"/>
          </a:xfrm>
          <a:prstGeom prst="rect">
            <a:avLst/>
          </a:prstGeom>
        </p:spPr>
      </p:pic>
      <p:pic>
        <p:nvPicPr>
          <p:cNvPr id="21" name="Gráfico 20" descr="Insignia 5 con relleno sólido">
            <a:extLst>
              <a:ext uri="{FF2B5EF4-FFF2-40B4-BE49-F238E27FC236}">
                <a16:creationId xmlns:a16="http://schemas.microsoft.com/office/drawing/2014/main" id="{552A19BC-F2E0-4FF7-896C-DBAE7DE9B77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61280" y="4720081"/>
            <a:ext cx="868680" cy="868680"/>
          </a:xfrm>
          <a:prstGeom prst="rect">
            <a:avLst/>
          </a:prstGeom>
        </p:spPr>
      </p:pic>
      <p:pic>
        <p:nvPicPr>
          <p:cNvPr id="23" name="Gráfico 22" descr="Insignia 4 con relleno sólido">
            <a:extLst>
              <a:ext uri="{FF2B5EF4-FFF2-40B4-BE49-F238E27FC236}">
                <a16:creationId xmlns:a16="http://schemas.microsoft.com/office/drawing/2014/main" id="{C5AF1F16-BA2A-4090-D17C-CD10BEDA41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57000" y="3921369"/>
            <a:ext cx="868680" cy="868680"/>
          </a:xfrm>
          <a:prstGeom prst="rect">
            <a:avLst/>
          </a:prstGeom>
        </p:spPr>
      </p:pic>
      <p:grpSp>
        <p:nvGrpSpPr>
          <p:cNvPr id="19" name="Grupo 18">
            <a:extLst>
              <a:ext uri="{FF2B5EF4-FFF2-40B4-BE49-F238E27FC236}">
                <a16:creationId xmlns:a16="http://schemas.microsoft.com/office/drawing/2014/main" id="{5CAB662E-BAE5-178B-5F7E-280685672BBA}"/>
              </a:ext>
            </a:extLst>
          </p:cNvPr>
          <p:cNvGrpSpPr/>
          <p:nvPr/>
        </p:nvGrpSpPr>
        <p:grpSpPr>
          <a:xfrm>
            <a:off x="1" y="0"/>
            <a:ext cx="12191999" cy="6858001"/>
            <a:chOff x="1" y="0"/>
            <a:chExt cx="12191999" cy="6858001"/>
          </a:xfrm>
        </p:grpSpPr>
        <p:grpSp>
          <p:nvGrpSpPr>
            <p:cNvPr id="20" name="Grupo 19">
              <a:extLst>
                <a:ext uri="{FF2B5EF4-FFF2-40B4-BE49-F238E27FC236}">
                  <a16:creationId xmlns:a16="http://schemas.microsoft.com/office/drawing/2014/main" id="{BB24C9FF-3E70-85D3-7E4D-6B0E41B696CF}"/>
                </a:ext>
              </a:extLst>
            </p:cNvPr>
            <p:cNvGrpSpPr/>
            <p:nvPr/>
          </p:nvGrpSpPr>
          <p:grpSpPr>
            <a:xfrm>
              <a:off x="9789459" y="0"/>
              <a:ext cx="2402541" cy="6858000"/>
              <a:chOff x="9789459" y="7914"/>
              <a:chExt cx="2402541" cy="6858000"/>
            </a:xfrm>
          </p:grpSpPr>
          <p:sp>
            <p:nvSpPr>
              <p:cNvPr id="26" name="Rectángulo: esquinas diagonales redondeadas 25">
                <a:extLst>
                  <a:ext uri="{FF2B5EF4-FFF2-40B4-BE49-F238E27FC236}">
                    <a16:creationId xmlns:a16="http://schemas.microsoft.com/office/drawing/2014/main" id="{379E5FA7-D28A-EA94-1CDE-FF35544E00E8}"/>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7" name="Grupo 26">
                <a:extLst>
                  <a:ext uri="{FF2B5EF4-FFF2-40B4-BE49-F238E27FC236}">
                    <a16:creationId xmlns:a16="http://schemas.microsoft.com/office/drawing/2014/main" id="{FD6779E5-8E67-DABF-53A8-24712AC18E12}"/>
                  </a:ext>
                </a:extLst>
              </p:cNvPr>
              <p:cNvGrpSpPr/>
              <p:nvPr/>
            </p:nvGrpSpPr>
            <p:grpSpPr>
              <a:xfrm>
                <a:off x="11356240" y="7914"/>
                <a:ext cx="835760" cy="349755"/>
                <a:chOff x="0" y="6350"/>
                <a:chExt cx="671158" cy="280621"/>
              </a:xfrm>
            </p:grpSpPr>
            <p:sp>
              <p:nvSpPr>
                <p:cNvPr id="28" name="Rectángulo: una sola esquina redondeada 27">
                  <a:extLst>
                    <a:ext uri="{FF2B5EF4-FFF2-40B4-BE49-F238E27FC236}">
                      <a16:creationId xmlns:a16="http://schemas.microsoft.com/office/drawing/2014/main" id="{9ACAF319-2263-EDB6-C3C0-A89305D96CC7}"/>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30" name="Cuadro de texto 2">
                  <a:extLst>
                    <a:ext uri="{FF2B5EF4-FFF2-40B4-BE49-F238E27FC236}">
                      <a16:creationId xmlns:a16="http://schemas.microsoft.com/office/drawing/2014/main" id="{DAA7B186-C8D4-83B4-AB2E-F215A24D30FE}"/>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22" name="Grupo 21">
              <a:extLst>
                <a:ext uri="{FF2B5EF4-FFF2-40B4-BE49-F238E27FC236}">
                  <a16:creationId xmlns:a16="http://schemas.microsoft.com/office/drawing/2014/main" id="{8D6F0DB8-D167-11C1-B1DB-5F7FF779A0E9}"/>
                </a:ext>
              </a:extLst>
            </p:cNvPr>
            <p:cNvGrpSpPr/>
            <p:nvPr/>
          </p:nvGrpSpPr>
          <p:grpSpPr>
            <a:xfrm>
              <a:off x="1" y="0"/>
              <a:ext cx="320040" cy="6858001"/>
              <a:chOff x="1" y="0"/>
              <a:chExt cx="320040" cy="6858001"/>
            </a:xfrm>
          </p:grpSpPr>
          <p:sp>
            <p:nvSpPr>
              <p:cNvPr id="24" name="Rectángulo 23">
                <a:extLst>
                  <a:ext uri="{FF2B5EF4-FFF2-40B4-BE49-F238E27FC236}">
                    <a16:creationId xmlns:a16="http://schemas.microsoft.com/office/drawing/2014/main" id="{1C481E34-881B-E72A-C6FD-9FE8836E0F1F}"/>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ángulo: esquinas diagonales redondeadas 24">
                <a:extLst>
                  <a:ext uri="{FF2B5EF4-FFF2-40B4-BE49-F238E27FC236}">
                    <a16:creationId xmlns:a16="http://schemas.microsoft.com/office/drawing/2014/main" id="{B83CFB76-8070-4904-9465-2EDFA4824E48}"/>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369968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1631216"/>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Bienvenida, introducción y objetivos.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Conceptos básicos de flujo a superficie libre.</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Estudio y modelación hidráulica.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Condiciones de frontera y calibración de un modelo.</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Aplicación HEC-RAS y tipos de análisis.</a:t>
            </a: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1</a:t>
            </a:r>
          </a:p>
          <a:p>
            <a:r>
              <a:rPr lang="es-ES" sz="2000" dirty="0">
                <a:latin typeface="Adobe Devanagari" panose="02040503050201020203" pitchFamily="18" charset="0"/>
                <a:cs typeface="Adobe Devanagari" panose="02040503050201020203" pitchFamily="18" charset="0"/>
              </a:rPr>
              <a:t>Introducción y Fundamentos Generales</a:t>
            </a:r>
            <a:endParaRPr lang="es-CO" sz="2000" dirty="0">
              <a:latin typeface="Adobe Devanagari" panose="02040503050201020203" pitchFamily="18" charset="0"/>
              <a:cs typeface="Adobe Devanagari" panose="02040503050201020203" pitchFamily="18" charset="0"/>
            </a:endParaRPr>
          </a:p>
        </p:txBody>
      </p:sp>
      <p:grpSp>
        <p:nvGrpSpPr>
          <p:cNvPr id="11" name="Grupo 10">
            <a:extLst>
              <a:ext uri="{FF2B5EF4-FFF2-40B4-BE49-F238E27FC236}">
                <a16:creationId xmlns:a16="http://schemas.microsoft.com/office/drawing/2014/main" id="{BDCDFC99-A5FE-D2A5-10FF-0B967FEAB140}"/>
              </a:ext>
            </a:extLst>
          </p:cNvPr>
          <p:cNvGrpSpPr/>
          <p:nvPr/>
        </p:nvGrpSpPr>
        <p:grpSpPr>
          <a:xfrm>
            <a:off x="1" y="0"/>
            <a:ext cx="12191999" cy="6858001"/>
            <a:chOff x="1" y="0"/>
            <a:chExt cx="12191999" cy="6858001"/>
          </a:xfrm>
        </p:grpSpPr>
        <p:grpSp>
          <p:nvGrpSpPr>
            <p:cNvPr id="12" name="Grupo 11">
              <a:extLst>
                <a:ext uri="{FF2B5EF4-FFF2-40B4-BE49-F238E27FC236}">
                  <a16:creationId xmlns:a16="http://schemas.microsoft.com/office/drawing/2014/main" id="{4AC19416-4A9D-291F-1FB6-0003FBA8510C}"/>
                </a:ext>
              </a:extLst>
            </p:cNvPr>
            <p:cNvGrpSpPr/>
            <p:nvPr/>
          </p:nvGrpSpPr>
          <p:grpSpPr>
            <a:xfrm>
              <a:off x="9789459" y="0"/>
              <a:ext cx="2402541" cy="6858000"/>
              <a:chOff x="9789459" y="7914"/>
              <a:chExt cx="2402541" cy="6858000"/>
            </a:xfrm>
          </p:grpSpPr>
          <p:sp>
            <p:nvSpPr>
              <p:cNvPr id="23" name="Rectángulo: esquinas diagonales redondeadas 22">
                <a:extLst>
                  <a:ext uri="{FF2B5EF4-FFF2-40B4-BE49-F238E27FC236}">
                    <a16:creationId xmlns:a16="http://schemas.microsoft.com/office/drawing/2014/main" id="{963C12C5-CE14-B711-06A4-E29966FBD591}"/>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4" name="Grupo 23">
                <a:extLst>
                  <a:ext uri="{FF2B5EF4-FFF2-40B4-BE49-F238E27FC236}">
                    <a16:creationId xmlns:a16="http://schemas.microsoft.com/office/drawing/2014/main" id="{7A104C45-C9DC-4BE5-14D6-CA1C21E180A5}"/>
                  </a:ext>
                </a:extLst>
              </p:cNvPr>
              <p:cNvGrpSpPr/>
              <p:nvPr/>
            </p:nvGrpSpPr>
            <p:grpSpPr>
              <a:xfrm>
                <a:off x="11356240" y="7914"/>
                <a:ext cx="835760" cy="349755"/>
                <a:chOff x="0" y="6350"/>
                <a:chExt cx="671158" cy="280621"/>
              </a:xfrm>
            </p:grpSpPr>
            <p:sp>
              <p:nvSpPr>
                <p:cNvPr id="25" name="Rectángulo: una sola esquina redondeada 24">
                  <a:extLst>
                    <a:ext uri="{FF2B5EF4-FFF2-40B4-BE49-F238E27FC236}">
                      <a16:creationId xmlns:a16="http://schemas.microsoft.com/office/drawing/2014/main" id="{D7715F12-2AFC-E19A-6FA4-5CEB048B7100}"/>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6" name="Cuadro de texto 2">
                  <a:extLst>
                    <a:ext uri="{FF2B5EF4-FFF2-40B4-BE49-F238E27FC236}">
                      <a16:creationId xmlns:a16="http://schemas.microsoft.com/office/drawing/2014/main" id="{1D63E888-4A83-9DCB-5E0F-1684070E61C2}"/>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15" name="Grupo 14">
              <a:extLst>
                <a:ext uri="{FF2B5EF4-FFF2-40B4-BE49-F238E27FC236}">
                  <a16:creationId xmlns:a16="http://schemas.microsoft.com/office/drawing/2014/main" id="{63590E72-BF50-67E4-A91E-236A32A2F672}"/>
                </a:ext>
              </a:extLst>
            </p:cNvPr>
            <p:cNvGrpSpPr/>
            <p:nvPr/>
          </p:nvGrpSpPr>
          <p:grpSpPr>
            <a:xfrm>
              <a:off x="1" y="0"/>
              <a:ext cx="320040" cy="6858001"/>
              <a:chOff x="1" y="0"/>
              <a:chExt cx="320040" cy="6858001"/>
            </a:xfrm>
          </p:grpSpPr>
          <p:sp>
            <p:nvSpPr>
              <p:cNvPr id="21" name="Rectángulo 20">
                <a:extLst>
                  <a:ext uri="{FF2B5EF4-FFF2-40B4-BE49-F238E27FC236}">
                    <a16:creationId xmlns:a16="http://schemas.microsoft.com/office/drawing/2014/main" id="{96FB2DD8-CD91-2CAE-EC5F-433BD79E90F4}"/>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esquinas diagonales redondeadas 21">
                <a:extLst>
                  <a:ext uri="{FF2B5EF4-FFF2-40B4-BE49-F238E27FC236}">
                    <a16:creationId xmlns:a16="http://schemas.microsoft.com/office/drawing/2014/main" id="{4D4DD751-4BD7-5644-EAAD-2DC42B659DB3}"/>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187597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2246769"/>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y validación geométrica básica.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Definición de condiciones hidráulicas.</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Simulación en régimen permanente 1D.</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Simulación en régimen no permanente 1D.</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de información topográfica</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Visualización de resultados</a:t>
            </a:r>
            <a:endParaRPr lang="en-US" sz="2000" dirty="0">
              <a:latin typeface="Adobe Devanagari" panose="02040503050201020203" pitchFamily="18" charset="0"/>
              <a:cs typeface="Adobe Devanagari" panose="02040503050201020203" pitchFamily="18" charset="0"/>
            </a:endParaRP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Errores y avisos comunes</a:t>
            </a:r>
            <a:endParaRPr lang="en-US" sz="2000" dirty="0">
              <a:latin typeface="Adobe Devanagari" panose="02040503050201020203" pitchFamily="18" charset="0"/>
              <a:cs typeface="Adobe Devanagari" panose="02040503050201020203" pitchFamily="18" charset="0"/>
            </a:endParaRP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2</a:t>
            </a:r>
          </a:p>
          <a:p>
            <a:r>
              <a:rPr lang="es-ES" sz="2000" dirty="0">
                <a:latin typeface="Adobe Devanagari" panose="02040503050201020203" pitchFamily="18" charset="0"/>
                <a:cs typeface="Adobe Devanagari" panose="02040503050201020203" pitchFamily="18" charset="0"/>
              </a:rPr>
              <a:t>Modelación hidráulica básica</a:t>
            </a:r>
            <a:endParaRPr lang="es-CO" sz="2000" dirty="0">
              <a:latin typeface="Adobe Devanagari" panose="02040503050201020203" pitchFamily="18" charset="0"/>
              <a:cs typeface="Adobe Devanagari" panose="02040503050201020203" pitchFamily="18" charset="0"/>
            </a:endParaRPr>
          </a:p>
        </p:txBody>
      </p:sp>
      <p:grpSp>
        <p:nvGrpSpPr>
          <p:cNvPr id="11" name="Grupo 10">
            <a:extLst>
              <a:ext uri="{FF2B5EF4-FFF2-40B4-BE49-F238E27FC236}">
                <a16:creationId xmlns:a16="http://schemas.microsoft.com/office/drawing/2014/main" id="{6921432D-95EF-5EB1-A1CE-F1426CB0A4A7}"/>
              </a:ext>
            </a:extLst>
          </p:cNvPr>
          <p:cNvGrpSpPr/>
          <p:nvPr/>
        </p:nvGrpSpPr>
        <p:grpSpPr>
          <a:xfrm>
            <a:off x="1" y="0"/>
            <a:ext cx="12191999" cy="6858001"/>
            <a:chOff x="1" y="0"/>
            <a:chExt cx="12191999" cy="6858001"/>
          </a:xfrm>
        </p:grpSpPr>
        <p:grpSp>
          <p:nvGrpSpPr>
            <p:cNvPr id="12" name="Grupo 11">
              <a:extLst>
                <a:ext uri="{FF2B5EF4-FFF2-40B4-BE49-F238E27FC236}">
                  <a16:creationId xmlns:a16="http://schemas.microsoft.com/office/drawing/2014/main" id="{B8B348B1-06CC-6988-E182-39B5250D5516}"/>
                </a:ext>
              </a:extLst>
            </p:cNvPr>
            <p:cNvGrpSpPr/>
            <p:nvPr/>
          </p:nvGrpSpPr>
          <p:grpSpPr>
            <a:xfrm>
              <a:off x="9789459" y="0"/>
              <a:ext cx="2402541" cy="6858000"/>
              <a:chOff x="9789459" y="7914"/>
              <a:chExt cx="2402541" cy="6858000"/>
            </a:xfrm>
          </p:grpSpPr>
          <p:sp>
            <p:nvSpPr>
              <p:cNvPr id="23" name="Rectángulo: esquinas diagonales redondeadas 22">
                <a:extLst>
                  <a:ext uri="{FF2B5EF4-FFF2-40B4-BE49-F238E27FC236}">
                    <a16:creationId xmlns:a16="http://schemas.microsoft.com/office/drawing/2014/main" id="{1080F16F-8138-C1A1-D226-69A8232DF6F9}"/>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4" name="Grupo 23">
                <a:extLst>
                  <a:ext uri="{FF2B5EF4-FFF2-40B4-BE49-F238E27FC236}">
                    <a16:creationId xmlns:a16="http://schemas.microsoft.com/office/drawing/2014/main" id="{57DD1640-29B0-99ED-F3E1-7DDE30D51080}"/>
                  </a:ext>
                </a:extLst>
              </p:cNvPr>
              <p:cNvGrpSpPr/>
              <p:nvPr/>
            </p:nvGrpSpPr>
            <p:grpSpPr>
              <a:xfrm>
                <a:off x="11356240" y="7914"/>
                <a:ext cx="835760" cy="349755"/>
                <a:chOff x="0" y="6350"/>
                <a:chExt cx="671158" cy="280621"/>
              </a:xfrm>
            </p:grpSpPr>
            <p:sp>
              <p:nvSpPr>
                <p:cNvPr id="25" name="Rectángulo: una sola esquina redondeada 24">
                  <a:extLst>
                    <a:ext uri="{FF2B5EF4-FFF2-40B4-BE49-F238E27FC236}">
                      <a16:creationId xmlns:a16="http://schemas.microsoft.com/office/drawing/2014/main" id="{68A493A9-ED81-E0F9-3F31-A46366084C7E}"/>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6" name="Cuadro de texto 2">
                  <a:extLst>
                    <a:ext uri="{FF2B5EF4-FFF2-40B4-BE49-F238E27FC236}">
                      <a16:creationId xmlns:a16="http://schemas.microsoft.com/office/drawing/2014/main" id="{1394C46B-1AD9-AAAD-E06C-30823F8967EE}"/>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15" name="Grupo 14">
              <a:extLst>
                <a:ext uri="{FF2B5EF4-FFF2-40B4-BE49-F238E27FC236}">
                  <a16:creationId xmlns:a16="http://schemas.microsoft.com/office/drawing/2014/main" id="{E9D8CB50-960E-8476-49EA-CA275D09A32D}"/>
                </a:ext>
              </a:extLst>
            </p:cNvPr>
            <p:cNvGrpSpPr/>
            <p:nvPr/>
          </p:nvGrpSpPr>
          <p:grpSpPr>
            <a:xfrm>
              <a:off x="1" y="0"/>
              <a:ext cx="320040" cy="6858001"/>
              <a:chOff x="1" y="0"/>
              <a:chExt cx="320040" cy="6858001"/>
            </a:xfrm>
          </p:grpSpPr>
          <p:sp>
            <p:nvSpPr>
              <p:cNvPr id="21" name="Rectángulo 20">
                <a:extLst>
                  <a:ext uri="{FF2B5EF4-FFF2-40B4-BE49-F238E27FC236}">
                    <a16:creationId xmlns:a16="http://schemas.microsoft.com/office/drawing/2014/main" id="{140B0EF9-4BB1-89FB-182F-AD03C5E75B89}"/>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esquinas diagonales redondeadas 21">
                <a:extLst>
                  <a:ext uri="{FF2B5EF4-FFF2-40B4-BE49-F238E27FC236}">
                    <a16:creationId xmlns:a16="http://schemas.microsoft.com/office/drawing/2014/main" id="{29814692-C5E0-2401-F014-A6E7FC5F4795}"/>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58499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1938992"/>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Definición de coeficiente Manning a partir de coberturas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Tramos con confluencias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Incorporación de estructuras hidráulicas</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Uso de diques en la modelación</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Cálculo de la socavación general y local</a:t>
            </a:r>
          </a:p>
          <a:p>
            <a:pPr marL="514350" indent="-514350">
              <a:buFont typeface="+mj-lt"/>
              <a:buAutoNum type="arabicPeriod"/>
            </a:pPr>
            <a:endParaRPr lang="en-US" sz="2000" dirty="0">
              <a:latin typeface="Adobe Devanagari" panose="02040503050201020203" pitchFamily="18" charset="0"/>
              <a:cs typeface="Adobe Devanagari" panose="02040503050201020203" pitchFamily="18" charset="0"/>
            </a:endParaRP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3</a:t>
            </a:r>
          </a:p>
          <a:p>
            <a:r>
              <a:rPr lang="es-ES" sz="2000" dirty="0">
                <a:latin typeface="Adobe Devanagari" panose="02040503050201020203" pitchFamily="18" charset="0"/>
                <a:cs typeface="Adobe Devanagari" panose="02040503050201020203" pitchFamily="18" charset="0"/>
              </a:rPr>
              <a:t>Modelación con opciones avanzadas</a:t>
            </a:r>
            <a:endParaRPr lang="es-CO" sz="2000" dirty="0">
              <a:latin typeface="Adobe Devanagari" panose="02040503050201020203" pitchFamily="18" charset="0"/>
              <a:cs typeface="Adobe Devanagari" panose="02040503050201020203" pitchFamily="18" charset="0"/>
            </a:endParaRPr>
          </a:p>
        </p:txBody>
      </p:sp>
      <p:grpSp>
        <p:nvGrpSpPr>
          <p:cNvPr id="11" name="Grupo 10">
            <a:extLst>
              <a:ext uri="{FF2B5EF4-FFF2-40B4-BE49-F238E27FC236}">
                <a16:creationId xmlns:a16="http://schemas.microsoft.com/office/drawing/2014/main" id="{49F3BE7B-A3FA-4F90-1BB4-024224B74F7B}"/>
              </a:ext>
            </a:extLst>
          </p:cNvPr>
          <p:cNvGrpSpPr/>
          <p:nvPr/>
        </p:nvGrpSpPr>
        <p:grpSpPr>
          <a:xfrm>
            <a:off x="1" y="0"/>
            <a:ext cx="12191999" cy="6858001"/>
            <a:chOff x="1" y="0"/>
            <a:chExt cx="12191999" cy="6858001"/>
          </a:xfrm>
        </p:grpSpPr>
        <p:grpSp>
          <p:nvGrpSpPr>
            <p:cNvPr id="12" name="Grupo 11">
              <a:extLst>
                <a:ext uri="{FF2B5EF4-FFF2-40B4-BE49-F238E27FC236}">
                  <a16:creationId xmlns:a16="http://schemas.microsoft.com/office/drawing/2014/main" id="{0065BFAE-F098-ED6C-E138-5B55E69510AA}"/>
                </a:ext>
              </a:extLst>
            </p:cNvPr>
            <p:cNvGrpSpPr/>
            <p:nvPr/>
          </p:nvGrpSpPr>
          <p:grpSpPr>
            <a:xfrm>
              <a:off x="9789459" y="0"/>
              <a:ext cx="2402541" cy="6858000"/>
              <a:chOff x="9789459" y="7914"/>
              <a:chExt cx="2402541" cy="6858000"/>
            </a:xfrm>
          </p:grpSpPr>
          <p:sp>
            <p:nvSpPr>
              <p:cNvPr id="23" name="Rectángulo: esquinas diagonales redondeadas 22">
                <a:extLst>
                  <a:ext uri="{FF2B5EF4-FFF2-40B4-BE49-F238E27FC236}">
                    <a16:creationId xmlns:a16="http://schemas.microsoft.com/office/drawing/2014/main" id="{96E421A6-2941-6D97-5E36-D9E23B9DF9B3}"/>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4" name="Grupo 23">
                <a:extLst>
                  <a:ext uri="{FF2B5EF4-FFF2-40B4-BE49-F238E27FC236}">
                    <a16:creationId xmlns:a16="http://schemas.microsoft.com/office/drawing/2014/main" id="{78725AE1-9F1A-A036-4358-6898B011220B}"/>
                  </a:ext>
                </a:extLst>
              </p:cNvPr>
              <p:cNvGrpSpPr/>
              <p:nvPr/>
            </p:nvGrpSpPr>
            <p:grpSpPr>
              <a:xfrm>
                <a:off x="11356240" y="7914"/>
                <a:ext cx="835760" cy="349755"/>
                <a:chOff x="0" y="6350"/>
                <a:chExt cx="671158" cy="280621"/>
              </a:xfrm>
            </p:grpSpPr>
            <p:sp>
              <p:nvSpPr>
                <p:cNvPr id="25" name="Rectángulo: una sola esquina redondeada 24">
                  <a:extLst>
                    <a:ext uri="{FF2B5EF4-FFF2-40B4-BE49-F238E27FC236}">
                      <a16:creationId xmlns:a16="http://schemas.microsoft.com/office/drawing/2014/main" id="{05FBBA4D-8ADD-5948-AFFD-5CBE45AB5218}"/>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6" name="Cuadro de texto 2">
                  <a:extLst>
                    <a:ext uri="{FF2B5EF4-FFF2-40B4-BE49-F238E27FC236}">
                      <a16:creationId xmlns:a16="http://schemas.microsoft.com/office/drawing/2014/main" id="{08726697-60DF-8716-42BE-ACF742BD8347}"/>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15" name="Grupo 14">
              <a:extLst>
                <a:ext uri="{FF2B5EF4-FFF2-40B4-BE49-F238E27FC236}">
                  <a16:creationId xmlns:a16="http://schemas.microsoft.com/office/drawing/2014/main" id="{EFF3EABD-30A4-942A-B37C-C88519A6369B}"/>
                </a:ext>
              </a:extLst>
            </p:cNvPr>
            <p:cNvGrpSpPr/>
            <p:nvPr/>
          </p:nvGrpSpPr>
          <p:grpSpPr>
            <a:xfrm>
              <a:off x="1" y="0"/>
              <a:ext cx="320040" cy="6858001"/>
              <a:chOff x="1" y="0"/>
              <a:chExt cx="320040" cy="6858001"/>
            </a:xfrm>
          </p:grpSpPr>
          <p:sp>
            <p:nvSpPr>
              <p:cNvPr id="21" name="Rectángulo 20">
                <a:extLst>
                  <a:ext uri="{FF2B5EF4-FFF2-40B4-BE49-F238E27FC236}">
                    <a16:creationId xmlns:a16="http://schemas.microsoft.com/office/drawing/2014/main" id="{DCBDE586-51A6-1A26-462E-B2FD6B2A5284}"/>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esquinas diagonales redondeadas 21">
                <a:extLst>
                  <a:ext uri="{FF2B5EF4-FFF2-40B4-BE49-F238E27FC236}">
                    <a16:creationId xmlns:a16="http://schemas.microsoft.com/office/drawing/2014/main" id="{102E8A66-FFE1-397B-858F-2CBEE0F6C3FE}"/>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408687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81150" y="383378"/>
            <a:ext cx="9029700" cy="1325563"/>
          </a:xfrm>
        </p:spPr>
        <p:txBody>
          <a:bodyPr rtlCol="0">
            <a:normAutofit/>
          </a:bodyPr>
          <a:lstStyle/>
          <a:p>
            <a:pPr algn="ctr"/>
            <a:r>
              <a:rPr lang="es-ES" cap="none" dirty="0">
                <a:latin typeface="Adobe Devanagari" panose="02040503050201020203" pitchFamily="18" charset="0"/>
                <a:cs typeface="Adobe Devanagari" panose="02040503050201020203" pitchFamily="18" charset="0"/>
              </a:rPr>
              <a:t>CONTENIDO</a:t>
            </a:r>
          </a:p>
        </p:txBody>
      </p:sp>
      <p:sp>
        <p:nvSpPr>
          <p:cNvPr id="19" name="CuadroTexto 18">
            <a:extLst>
              <a:ext uri="{FF2B5EF4-FFF2-40B4-BE49-F238E27FC236}">
                <a16:creationId xmlns:a16="http://schemas.microsoft.com/office/drawing/2014/main" id="{69B6FA52-8BBA-BB6B-E284-3E1E4CF9B9D8}"/>
              </a:ext>
            </a:extLst>
          </p:cNvPr>
          <p:cNvSpPr txBox="1"/>
          <p:nvPr/>
        </p:nvSpPr>
        <p:spPr>
          <a:xfrm>
            <a:off x="2384506" y="2922579"/>
            <a:ext cx="6775287" cy="2246769"/>
          </a:xfrm>
          <a:prstGeom prst="rect">
            <a:avLst/>
          </a:prstGeom>
          <a:noFill/>
        </p:spPr>
        <p:txBody>
          <a:bodyPr wrap="square" rtlCol="0">
            <a:spAutoFit/>
          </a:bodyPr>
          <a:lstStyle/>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Herramienta RAS Mapper</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Procesamiento del MDT</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Cargue de la geometría y definición de la malla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Condiciones hidráulicas iniciales y de frontera</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Simulaciones de flujo bidimensional</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Visualización y generación de mapas de inundación</a:t>
            </a:r>
          </a:p>
          <a:p>
            <a:pPr marL="514350" indent="-514350">
              <a:buFont typeface="+mj-lt"/>
              <a:buAutoNum type="arabicPeriod"/>
            </a:pPr>
            <a:r>
              <a:rPr lang="es-ES" sz="2000" dirty="0">
                <a:latin typeface="Adobe Devanagari" panose="02040503050201020203" pitchFamily="18" charset="0"/>
                <a:cs typeface="Adobe Devanagari" panose="02040503050201020203" pitchFamily="18" charset="0"/>
              </a:rPr>
              <a:t>Obras hidráulicas en modelaciones bidimensionales</a:t>
            </a:r>
          </a:p>
        </p:txBody>
      </p:sp>
      <p:sp>
        <p:nvSpPr>
          <p:cNvPr id="20" name="CuadroTexto 19">
            <a:extLst>
              <a:ext uri="{FF2B5EF4-FFF2-40B4-BE49-F238E27FC236}">
                <a16:creationId xmlns:a16="http://schemas.microsoft.com/office/drawing/2014/main" id="{B825D8EA-0E77-4514-555B-C543A17CC7CA}"/>
              </a:ext>
            </a:extLst>
          </p:cNvPr>
          <p:cNvSpPr txBox="1"/>
          <p:nvPr/>
        </p:nvSpPr>
        <p:spPr>
          <a:xfrm>
            <a:off x="1581150" y="1708941"/>
            <a:ext cx="5067301" cy="830997"/>
          </a:xfrm>
          <a:prstGeom prst="rect">
            <a:avLst/>
          </a:prstGeom>
          <a:noFill/>
        </p:spPr>
        <p:txBody>
          <a:bodyPr wrap="square">
            <a:spAutoFit/>
          </a:bodyPr>
          <a:lstStyle/>
          <a:p>
            <a:r>
              <a:rPr lang="es-ES" sz="2800" dirty="0">
                <a:latin typeface="Adobe Devanagari" panose="02040503050201020203" pitchFamily="18" charset="0"/>
                <a:cs typeface="Adobe Devanagari" panose="02040503050201020203" pitchFamily="18" charset="0"/>
              </a:rPr>
              <a:t>Modulo 4</a:t>
            </a:r>
          </a:p>
          <a:p>
            <a:r>
              <a:rPr lang="es-ES" sz="2000" dirty="0">
                <a:latin typeface="Adobe Devanagari" panose="02040503050201020203" pitchFamily="18" charset="0"/>
                <a:cs typeface="Adobe Devanagari" panose="02040503050201020203" pitchFamily="18" charset="0"/>
              </a:rPr>
              <a:t>Modelación de flujo bidimensional</a:t>
            </a:r>
            <a:endParaRPr lang="es-CO" sz="2000" dirty="0">
              <a:latin typeface="Adobe Devanagari" panose="02040503050201020203" pitchFamily="18" charset="0"/>
              <a:cs typeface="Adobe Devanagari" panose="02040503050201020203" pitchFamily="18" charset="0"/>
            </a:endParaRPr>
          </a:p>
        </p:txBody>
      </p:sp>
      <p:grpSp>
        <p:nvGrpSpPr>
          <p:cNvPr id="11" name="Grupo 10">
            <a:extLst>
              <a:ext uri="{FF2B5EF4-FFF2-40B4-BE49-F238E27FC236}">
                <a16:creationId xmlns:a16="http://schemas.microsoft.com/office/drawing/2014/main" id="{B9266711-BFE7-3C38-5F2F-AA2D40CFCD3F}"/>
              </a:ext>
            </a:extLst>
          </p:cNvPr>
          <p:cNvGrpSpPr/>
          <p:nvPr/>
        </p:nvGrpSpPr>
        <p:grpSpPr>
          <a:xfrm>
            <a:off x="1" y="0"/>
            <a:ext cx="12191999" cy="6858001"/>
            <a:chOff x="1" y="0"/>
            <a:chExt cx="12191999" cy="6858001"/>
          </a:xfrm>
        </p:grpSpPr>
        <p:grpSp>
          <p:nvGrpSpPr>
            <p:cNvPr id="12" name="Grupo 11">
              <a:extLst>
                <a:ext uri="{FF2B5EF4-FFF2-40B4-BE49-F238E27FC236}">
                  <a16:creationId xmlns:a16="http://schemas.microsoft.com/office/drawing/2014/main" id="{AB46C206-8EF8-B4E2-9E86-AB5CBE2929CF}"/>
                </a:ext>
              </a:extLst>
            </p:cNvPr>
            <p:cNvGrpSpPr/>
            <p:nvPr/>
          </p:nvGrpSpPr>
          <p:grpSpPr>
            <a:xfrm>
              <a:off x="9789459" y="0"/>
              <a:ext cx="2402541" cy="6858000"/>
              <a:chOff x="9789459" y="7914"/>
              <a:chExt cx="2402541" cy="6858000"/>
            </a:xfrm>
          </p:grpSpPr>
          <p:sp>
            <p:nvSpPr>
              <p:cNvPr id="23" name="Rectángulo: esquinas diagonales redondeadas 22">
                <a:extLst>
                  <a:ext uri="{FF2B5EF4-FFF2-40B4-BE49-F238E27FC236}">
                    <a16:creationId xmlns:a16="http://schemas.microsoft.com/office/drawing/2014/main" id="{12B98B92-8D34-63BE-9CA0-EE49899A5F6D}"/>
                  </a:ext>
                </a:extLst>
              </p:cNvPr>
              <p:cNvSpPr/>
              <p:nvPr/>
            </p:nvSpPr>
            <p:spPr>
              <a:xfrm>
                <a:off x="9789459" y="6641796"/>
                <a:ext cx="2402541" cy="224118"/>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rgbClr val="990000"/>
                    </a:solidFill>
                    <a:latin typeface="Adobe Devanagari" panose="02040503050201020203" pitchFamily="18" charset="0"/>
                    <a:cs typeface="Adobe Devanagari" panose="02040503050201020203" pitchFamily="18" charset="0"/>
                  </a:rPr>
                  <a:t>Introducción</a:t>
                </a:r>
                <a:endParaRPr lang="es-CO" sz="1200" dirty="0">
                  <a:solidFill>
                    <a:srgbClr val="990000"/>
                  </a:solidFill>
                  <a:latin typeface="Adobe Devanagari" panose="02040503050201020203" pitchFamily="18" charset="0"/>
                  <a:cs typeface="Adobe Devanagari" panose="02040503050201020203" pitchFamily="18" charset="0"/>
                </a:endParaRPr>
              </a:p>
            </p:txBody>
          </p:sp>
          <p:grpSp>
            <p:nvGrpSpPr>
              <p:cNvPr id="24" name="Grupo 23">
                <a:extLst>
                  <a:ext uri="{FF2B5EF4-FFF2-40B4-BE49-F238E27FC236}">
                    <a16:creationId xmlns:a16="http://schemas.microsoft.com/office/drawing/2014/main" id="{D63ED98D-8A7E-632F-9533-64E7CB5490E5}"/>
                  </a:ext>
                </a:extLst>
              </p:cNvPr>
              <p:cNvGrpSpPr/>
              <p:nvPr/>
            </p:nvGrpSpPr>
            <p:grpSpPr>
              <a:xfrm>
                <a:off x="11356240" y="7914"/>
                <a:ext cx="835760" cy="349755"/>
                <a:chOff x="0" y="6350"/>
                <a:chExt cx="671158" cy="280621"/>
              </a:xfrm>
            </p:grpSpPr>
            <p:sp>
              <p:nvSpPr>
                <p:cNvPr id="25" name="Rectángulo: una sola esquina redondeada 24">
                  <a:extLst>
                    <a:ext uri="{FF2B5EF4-FFF2-40B4-BE49-F238E27FC236}">
                      <a16:creationId xmlns:a16="http://schemas.microsoft.com/office/drawing/2014/main" id="{0215E23C-B4A1-FB31-5047-9FA5CEBB9F94}"/>
                    </a:ext>
                  </a:extLst>
                </p:cNvPr>
                <p:cNvSpPr/>
                <p:nvPr/>
              </p:nvSpPr>
              <p:spPr>
                <a:xfrm flipH="1" flipV="1">
                  <a:off x="0" y="6350"/>
                  <a:ext cx="671158" cy="274848"/>
                </a:xfrm>
                <a:prstGeom prst="round1Rect">
                  <a:avLst>
                    <a:gd name="adj" fmla="val 5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s-CO" sz="1500">
                      <a:effectLst/>
                      <a:latin typeface="Segoe UI Light" panose="020B0502040204020203" pitchFamily="34" charset="0"/>
                      <a:ea typeface="Times New Roman" panose="02020603050405020304" pitchFamily="18" charset="0"/>
                      <a:cs typeface="Times New Roman" panose="02020603050405020304" pitchFamily="18" charset="0"/>
                    </a:rPr>
                    <a:t> </a:t>
                  </a:r>
                  <a:endParaRPr lang="en-US" sz="1500">
                    <a:effectLst/>
                    <a:latin typeface="Segoe UI Light" panose="020B0502040204020203" pitchFamily="34" charset="0"/>
                    <a:ea typeface="Times New Roman" panose="02020603050405020304" pitchFamily="18" charset="0"/>
                    <a:cs typeface="Times New Roman" panose="02020603050405020304" pitchFamily="18" charset="0"/>
                  </a:endParaRPr>
                </a:p>
              </p:txBody>
            </p:sp>
            <p:sp>
              <p:nvSpPr>
                <p:cNvPr id="26" name="Cuadro de texto 2">
                  <a:extLst>
                    <a:ext uri="{FF2B5EF4-FFF2-40B4-BE49-F238E27FC236}">
                      <a16:creationId xmlns:a16="http://schemas.microsoft.com/office/drawing/2014/main" id="{F2653DF9-4F18-A44B-19D9-8583AA43B60F}"/>
                    </a:ext>
                  </a:extLst>
                </p:cNvPr>
                <p:cNvSpPr txBox="1">
                  <a:spLocks noChangeArrowheads="1"/>
                </p:cNvSpPr>
                <p:nvPr/>
              </p:nvSpPr>
              <p:spPr bwMode="auto">
                <a:xfrm>
                  <a:off x="43296" y="27684"/>
                  <a:ext cx="577850" cy="259287"/>
                </a:xfrm>
                <a:prstGeom prst="rect">
                  <a:avLst/>
                </a:prstGeom>
                <a:noFill/>
                <a:ln w="9525">
                  <a:no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s-ES" sz="1500" dirty="0">
                      <a:solidFill>
                        <a:srgbClr val="FFFFFF"/>
                      </a:solidFill>
                      <a:effectLst/>
                      <a:latin typeface="Adobe Devanagari" panose="02040503050201020203" pitchFamily="18" charset="0"/>
                      <a:ea typeface="Times New Roman" panose="02020603050405020304" pitchFamily="18" charset="0"/>
                      <a:cs typeface="Adobe Devanagari" panose="02040503050201020203" pitchFamily="18" charset="0"/>
                    </a:rPr>
                    <a:t>HRAS</a:t>
                  </a:r>
                  <a:endParaRPr lang="en-US" sz="1500" dirty="0">
                    <a:effectLst/>
                    <a:latin typeface="Adobe Devanagari" panose="02040503050201020203" pitchFamily="18" charset="0"/>
                    <a:ea typeface="Times New Roman" panose="02020603050405020304" pitchFamily="18" charset="0"/>
                    <a:cs typeface="Adobe Devanagari" panose="02040503050201020203" pitchFamily="18" charset="0"/>
                  </a:endParaRPr>
                </a:p>
              </p:txBody>
            </p:sp>
          </p:grpSp>
        </p:grpSp>
        <p:grpSp>
          <p:nvGrpSpPr>
            <p:cNvPr id="15" name="Grupo 14">
              <a:extLst>
                <a:ext uri="{FF2B5EF4-FFF2-40B4-BE49-F238E27FC236}">
                  <a16:creationId xmlns:a16="http://schemas.microsoft.com/office/drawing/2014/main" id="{C979B65F-35F5-C397-3EED-3783BDD1A5EC}"/>
                </a:ext>
              </a:extLst>
            </p:cNvPr>
            <p:cNvGrpSpPr/>
            <p:nvPr/>
          </p:nvGrpSpPr>
          <p:grpSpPr>
            <a:xfrm>
              <a:off x="1" y="0"/>
              <a:ext cx="320040" cy="6858001"/>
              <a:chOff x="1" y="0"/>
              <a:chExt cx="320040" cy="6858001"/>
            </a:xfrm>
          </p:grpSpPr>
          <p:sp>
            <p:nvSpPr>
              <p:cNvPr id="21" name="Rectángulo 20">
                <a:extLst>
                  <a:ext uri="{FF2B5EF4-FFF2-40B4-BE49-F238E27FC236}">
                    <a16:creationId xmlns:a16="http://schemas.microsoft.com/office/drawing/2014/main" id="{B7A1B66E-5E5A-AD12-6A12-46F885DD172E}"/>
                  </a:ext>
                </a:extLst>
              </p:cNvPr>
              <p:cNvSpPr/>
              <p:nvPr/>
            </p:nvSpPr>
            <p:spPr>
              <a:xfrm>
                <a:off x="1" y="1"/>
                <a:ext cx="320040" cy="6858000"/>
              </a:xfrm>
              <a:prstGeom prst="rect">
                <a:avLst/>
              </a:prstGeom>
              <a:solidFill>
                <a:srgbClr val="990000"/>
              </a:solidFill>
              <a:ln>
                <a:solidFill>
                  <a:srgbClr val="99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esquinas diagonales redondeadas 21">
                <a:extLst>
                  <a:ext uri="{FF2B5EF4-FFF2-40B4-BE49-F238E27FC236}">
                    <a16:creationId xmlns:a16="http://schemas.microsoft.com/office/drawing/2014/main" id="{C0F02296-5D3A-4953-4A6D-2774C974D51D}"/>
                  </a:ext>
                </a:extLst>
              </p:cNvPr>
              <p:cNvSpPr/>
              <p:nvPr/>
            </p:nvSpPr>
            <p:spPr>
              <a:xfrm rot="16200000">
                <a:off x="-3185312" y="3251862"/>
                <a:ext cx="6724044" cy="220320"/>
              </a:xfrm>
              <a:prstGeom prst="round2DiagRect">
                <a:avLst>
                  <a:gd name="adj1" fmla="val 5000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latin typeface="Adobe Devanagari" panose="02040503050201020203" pitchFamily="18" charset="0"/>
                    <a:cs typeface="Adobe Devanagari" panose="02040503050201020203" pitchFamily="18" charset="0"/>
                  </a:rPr>
                  <a:t>Ingeniería Civil – Centro de Estudios Hidráulicos – Modelación Hidráulica de Canales en HEC-RAS </a:t>
                </a:r>
                <a:endParaRPr lang="es-CO" sz="1200" dirty="0">
                  <a:solidFill>
                    <a:schemeClr val="bg1"/>
                  </a:solidFill>
                  <a:latin typeface="Adobe Devanagari" panose="02040503050201020203" pitchFamily="18" charset="0"/>
                  <a:cs typeface="Adobe Devanagari" panose="02040503050201020203" pitchFamily="18" charset="0"/>
                </a:endParaRPr>
              </a:p>
            </p:txBody>
          </p:sp>
        </p:grpSp>
      </p:grpSp>
    </p:spTree>
    <p:extLst>
      <p:ext uri="{BB962C8B-B14F-4D97-AF65-F5344CB8AC3E}">
        <p14:creationId xmlns:p14="http://schemas.microsoft.com/office/powerpoint/2010/main" val="6412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bf3e1746-bde1-4d6e-9c3f-7182572f7502"/>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17994</TotalTime>
  <Words>1128</Words>
  <Application>Microsoft Office PowerPoint</Application>
  <PresentationFormat>Panorámica</PresentationFormat>
  <Paragraphs>143</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Adobe Devanagari</vt:lpstr>
      <vt:lpstr>Arial</vt:lpstr>
      <vt:lpstr>Calibri</vt:lpstr>
      <vt:lpstr>Segoe UI Light</vt:lpstr>
      <vt:lpstr>Tw Cen MT</vt:lpstr>
      <vt:lpstr>Wingdings</vt:lpstr>
      <vt:lpstr>Gota</vt:lpstr>
      <vt:lpstr>Presentación de PowerPoint</vt:lpstr>
      <vt:lpstr>Presentación del curso</vt:lpstr>
      <vt:lpstr>Presentación del curso</vt:lpstr>
      <vt:lpstr>Presentación del curso</vt:lpstr>
      <vt:lpstr>Resultados de Aprendizaje</vt:lpstr>
      <vt:lpstr>CONTENIDO</vt:lpstr>
      <vt:lpstr>CONTENIDO</vt:lpstr>
      <vt:lpstr>CONTENIDO</vt:lpstr>
      <vt:lpstr>CONTENIDO</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HIDRÁULICA SISTEMAS A PRESIÓN (HSAP)</dc:title>
  <dc:creator>Juan David Rodriguez</dc:creator>
  <cp:lastModifiedBy>JUAN DAVID RODRIGUEZ ACEVEDO</cp:lastModifiedBy>
  <cp:revision>143</cp:revision>
  <dcterms:created xsi:type="dcterms:W3CDTF">2019-01-14T02:16:46Z</dcterms:created>
  <dcterms:modified xsi:type="dcterms:W3CDTF">2022-08-02T16:59:37Z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