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DM Sans" panose="020F0502020204030204" pitchFamily="2" charset="0"/>
      <p:regular r:id="rId27"/>
      <p:bold r:id="rId28"/>
      <p:italic r:id="rId29"/>
      <p:boldItalic r:id="rId30"/>
    </p:embeddedFont>
    <p:embeddedFont>
      <p:font typeface="Fira Sans Extra Condensed Medium" panose="020B0604020202020204" charset="0"/>
      <p:regular r:id="rId31"/>
      <p:bold r:id="rId32"/>
      <p:italic r:id="rId33"/>
      <p:boldItalic r:id="rId34"/>
    </p:embeddedFont>
    <p:embeddedFont>
      <p:font typeface="Outfit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6c2c0f461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6c2c0f461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6c2c0f461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6c2c0f461f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6c2c0f461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6c2c0f461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6c4318476b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6c4318476b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6c4318476b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6c4318476b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6c4318476b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6c4318476b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6c4318476b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6c4318476b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6c4318476b_2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6c4318476b_2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6c4318476b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6c4318476b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6c4318476b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6c4318476b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6c4318476b_2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6c4318476b_2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6c4318476b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6c4318476b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6c4318476b_2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6c4318476b_2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6c4318476b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6c4318476b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6c4318476b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6c4318476b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6c2c0f461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6c2c0f461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6c2c0f461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6c2c0f461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6c2c0f461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6c2c0f461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6c2c0f46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6c2c0f46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6c2c0f461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6c2c0f461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74100"/>
            <a:ext cx="4676100" cy="10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713225" y="2872275"/>
            <a:ext cx="4676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417711" y="-428628"/>
            <a:ext cx="9979385" cy="6000759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720000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3419271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720000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3419271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6118549" y="21784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6118549" y="39116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1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206926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2939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720000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3419271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6118549" y="18011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720000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3419271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6118549" y="353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226425" y="3229500"/>
            <a:ext cx="66912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26413" y="1366200"/>
            <a:ext cx="66912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548808" y="-584898"/>
            <a:ext cx="10241610" cy="616877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 rot="10800000" flipH="1">
              <a:off x="-129123" y="44966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10800000" flipH="1">
              <a:off x="-548808" y="4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45083" y="-503840"/>
            <a:ext cx="9434170" cy="6151188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rot="10800000" flipH="1">
              <a:off x="534577" y="46792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 rot="10800000" flipH="1">
              <a:off x="-125483" y="-4286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720000" y="1270313"/>
            <a:ext cx="3777300" cy="17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720000" y="2979813"/>
            <a:ext cx="3777300" cy="8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>
            <a:spLocks noGrp="1"/>
          </p:cNvSpPr>
          <p:nvPr>
            <p:ph type="pic" idx="2"/>
          </p:nvPr>
        </p:nvSpPr>
        <p:spPr>
          <a:xfrm>
            <a:off x="5121925" y="1060325"/>
            <a:ext cx="3109200" cy="3109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720000" y="1637550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1"/>
          </p:nvPr>
        </p:nvSpPr>
        <p:spPr>
          <a:xfrm>
            <a:off x="720000" y="2700750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384250"/>
            <a:ext cx="43443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68350"/>
            <a:ext cx="12642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00150"/>
            <a:ext cx="4344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4837200" y="1796350"/>
            <a:ext cx="35934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4837375" y="2441150"/>
            <a:ext cx="3593400" cy="90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310473" y="3500727"/>
            <a:ext cx="9764950" cy="2327954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rot="10800000" flipH="1">
              <a:off x="927364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273054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4821081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2"/>
          </p:nvPr>
        </p:nvSpPr>
        <p:spPr>
          <a:xfrm>
            <a:off x="1478950" y="2782975"/>
            <a:ext cx="28440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478950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4821091" y="2370625"/>
            <a:ext cx="2844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512036" y="-358023"/>
            <a:ext cx="10169413" cy="5930154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881225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342795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5974700" y="2768751"/>
            <a:ext cx="22881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881225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3427954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5974700" y="2250275"/>
            <a:ext cx="22881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rot="10800000" flipH="1">
              <a:off x="-118698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rot="10800000" flipH="1">
              <a:off x="-519458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2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3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5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6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7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8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266473" y="3341397"/>
            <a:ext cx="9676960" cy="2321921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968524" y="2235613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3439063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968524" y="3967325"/>
            <a:ext cx="2266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3439063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5909375" y="2235613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5909375" y="3967325"/>
            <a:ext cx="22659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968524" y="1890138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3439063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5909375" y="1890138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968524" y="3621825"/>
            <a:ext cx="2266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3439063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5909375" y="3621825"/>
            <a:ext cx="22659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 hasCustomPrompt="1"/>
          </p:nvPr>
        </p:nvSpPr>
        <p:spPr>
          <a:xfrm>
            <a:off x="4351975" y="638350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>
            <a:spLocks noGrp="1"/>
          </p:cNvSpPr>
          <p:nvPr>
            <p:ph type="subTitle" idx="1"/>
          </p:nvPr>
        </p:nvSpPr>
        <p:spPr>
          <a:xfrm>
            <a:off x="4351975" y="1327275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title" idx="2" hasCustomPrompt="1"/>
          </p:nvPr>
        </p:nvSpPr>
        <p:spPr>
          <a:xfrm>
            <a:off x="4351975" y="1990612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>
            <a:spLocks noGrp="1"/>
          </p:cNvSpPr>
          <p:nvPr>
            <p:ph type="subTitle" idx="3"/>
          </p:nvPr>
        </p:nvSpPr>
        <p:spPr>
          <a:xfrm>
            <a:off x="4351975" y="2679529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 idx="4" hasCustomPrompt="1"/>
          </p:nvPr>
        </p:nvSpPr>
        <p:spPr>
          <a:xfrm>
            <a:off x="4351975" y="3342874"/>
            <a:ext cx="4078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5"/>
          </p:nvPr>
        </p:nvSpPr>
        <p:spPr>
          <a:xfrm>
            <a:off x="4351975" y="4031799"/>
            <a:ext cx="4078800" cy="41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713225" y="677525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713225" y="1841450"/>
            <a:ext cx="5094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13225" y="3611950"/>
            <a:ext cx="5094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055284" y="35625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1583300" y="35625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 flipH="1">
              <a:off x="-125473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 flipH="1">
              <a:off x="-125483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 flipH="1">
              <a:off x="8424002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3992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54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720000" y="1652075"/>
            <a:ext cx="4294800" cy="21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20000" y="3942625"/>
            <a:ext cx="7704000" cy="64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TzF2iP4_fteyEKg-obF0e6BJTjXayWYN?usp=shari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39912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Reto Técnico PWC D&amp;A</a:t>
            </a:r>
            <a:br>
              <a:rPr lang="en" b="1"/>
            </a:br>
            <a:r>
              <a:rPr lang="en" sz="2200"/>
              <a:t>Juan Pérez Picciolato</a:t>
            </a:r>
            <a:endParaRPr sz="4800"/>
          </a:p>
        </p:txBody>
      </p:sp>
      <p:cxnSp>
        <p:nvCxnSpPr>
          <p:cNvPr id="339" name="Google Shape;339;p33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0" name="Google Shape;340;p33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1" name="Google Shape;341;p33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2"/>
          <p:cNvSpPr txBox="1">
            <a:spLocks noGrp="1"/>
          </p:cNvSpPr>
          <p:nvPr>
            <p:ph type="title"/>
          </p:nvPr>
        </p:nvSpPr>
        <p:spPr>
          <a:xfrm>
            <a:off x="598350" y="334225"/>
            <a:ext cx="79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Empresas de Servicios Jurídicos y Tecnología Judicial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pic>
        <p:nvPicPr>
          <p:cNvPr id="430" name="Google Shape;4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175" y="1003675"/>
            <a:ext cx="6479226" cy="39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9325" y="2642325"/>
            <a:ext cx="1494525" cy="4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 txBox="1">
            <a:spLocks noGrp="1"/>
          </p:cNvSpPr>
          <p:nvPr>
            <p:ph type="title"/>
          </p:nvPr>
        </p:nvSpPr>
        <p:spPr>
          <a:xfrm>
            <a:off x="598350" y="334225"/>
            <a:ext cx="794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Entidades Financieras con Riesgo Judicial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pic>
        <p:nvPicPr>
          <p:cNvPr id="437" name="Google Shape;4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00" y="1583175"/>
            <a:ext cx="2470286" cy="24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175" y="1583175"/>
            <a:ext cx="2782474" cy="2435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3350" y="1583171"/>
            <a:ext cx="2620291" cy="24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"/>
          <p:cNvSpPr txBox="1">
            <a:spLocks noGrp="1"/>
          </p:cNvSpPr>
          <p:nvPr>
            <p:ph type="title"/>
          </p:nvPr>
        </p:nvSpPr>
        <p:spPr>
          <a:xfrm>
            <a:off x="720000" y="319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Posibles sectores de interés</a:t>
            </a:r>
            <a:endParaRPr sz="2500"/>
          </a:p>
        </p:txBody>
      </p:sp>
      <p:grpSp>
        <p:nvGrpSpPr>
          <p:cNvPr id="445" name="Google Shape;445;p44"/>
          <p:cNvGrpSpPr/>
          <p:nvPr/>
        </p:nvGrpSpPr>
        <p:grpSpPr>
          <a:xfrm>
            <a:off x="3569625" y="1118534"/>
            <a:ext cx="2017638" cy="3491822"/>
            <a:chOff x="710274" y="1300639"/>
            <a:chExt cx="1792500" cy="3124114"/>
          </a:xfrm>
        </p:grpSpPr>
        <p:sp>
          <p:nvSpPr>
            <p:cNvPr id="446" name="Google Shape;446;p44"/>
            <p:cNvSpPr/>
            <p:nvPr/>
          </p:nvSpPr>
          <p:spPr>
            <a:xfrm rot="10800000" flipH="1">
              <a:off x="710274" y="2416253"/>
              <a:ext cx="1792500" cy="20085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19050" cap="flat" cmpd="sng">
              <a:solidFill>
                <a:srgbClr val="C5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4"/>
            <p:cNvSpPr/>
            <p:nvPr/>
          </p:nvSpPr>
          <p:spPr>
            <a:xfrm>
              <a:off x="710274" y="1300639"/>
              <a:ext cx="1792500" cy="1115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5C5C5"/>
            </a:solidFill>
            <a:ln w="19050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Empresas de Servicios Jurídicos y Tecnología Judicial</a:t>
              </a:r>
              <a:endParaRPr sz="1700"/>
            </a:p>
          </p:txBody>
        </p:sp>
      </p:grpSp>
      <p:grpSp>
        <p:nvGrpSpPr>
          <p:cNvPr id="448" name="Google Shape;448;p44"/>
          <p:cNvGrpSpPr/>
          <p:nvPr/>
        </p:nvGrpSpPr>
        <p:grpSpPr>
          <a:xfrm>
            <a:off x="1156275" y="1118534"/>
            <a:ext cx="2017638" cy="3491822"/>
            <a:chOff x="710274" y="1300639"/>
            <a:chExt cx="1792500" cy="3124114"/>
          </a:xfrm>
        </p:grpSpPr>
        <p:sp>
          <p:nvSpPr>
            <p:cNvPr id="449" name="Google Shape;449;p44"/>
            <p:cNvSpPr/>
            <p:nvPr/>
          </p:nvSpPr>
          <p:spPr>
            <a:xfrm rot="10800000" flipH="1">
              <a:off x="710274" y="2416253"/>
              <a:ext cx="1792500" cy="20085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19050" cap="flat" cmpd="sng">
              <a:solidFill>
                <a:srgbClr val="C5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710274" y="1300639"/>
              <a:ext cx="1792500" cy="1115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CCCCC"/>
            </a:solidFill>
            <a:ln w="19050" cap="flat" cmpd="sng">
              <a:solidFill>
                <a:srgbClr val="C5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Sector Público: Administración de Justicia</a:t>
              </a:r>
              <a:endParaRPr sz="1700"/>
            </a:p>
          </p:txBody>
        </p:sp>
      </p:grpSp>
      <p:grpSp>
        <p:nvGrpSpPr>
          <p:cNvPr id="451" name="Google Shape;451;p44"/>
          <p:cNvGrpSpPr/>
          <p:nvPr/>
        </p:nvGrpSpPr>
        <p:grpSpPr>
          <a:xfrm>
            <a:off x="5944175" y="1118534"/>
            <a:ext cx="2017638" cy="3491822"/>
            <a:chOff x="710274" y="1300639"/>
            <a:chExt cx="1792500" cy="3124114"/>
          </a:xfrm>
        </p:grpSpPr>
        <p:sp>
          <p:nvSpPr>
            <p:cNvPr id="452" name="Google Shape;452;p44"/>
            <p:cNvSpPr/>
            <p:nvPr/>
          </p:nvSpPr>
          <p:spPr>
            <a:xfrm rot="10800000" flipH="1">
              <a:off x="710274" y="2416253"/>
              <a:ext cx="1792500" cy="20085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19050" cap="flat" cmpd="sng">
              <a:solidFill>
                <a:srgbClr val="C5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710274" y="1300639"/>
              <a:ext cx="1792500" cy="1115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06666"/>
            </a:solidFill>
            <a:ln w="19050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Entidades Financieras con Riesgo Judicial</a:t>
              </a:r>
              <a:endParaRPr sz="1700"/>
            </a:p>
          </p:txBody>
        </p:sp>
      </p:grpSp>
      <p:sp>
        <p:nvSpPr>
          <p:cNvPr id="454" name="Google Shape;454;p44"/>
          <p:cNvSpPr txBox="1"/>
          <p:nvPr/>
        </p:nvSpPr>
        <p:spPr>
          <a:xfrm>
            <a:off x="1219075" y="2440375"/>
            <a:ext cx="19122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CGPJ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C5C5C5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Ministerios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C5C5C5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Consejerías autonómicas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5" name="Google Shape;455;p44"/>
          <p:cNvSpPr txBox="1"/>
          <p:nvPr/>
        </p:nvSpPr>
        <p:spPr>
          <a:xfrm>
            <a:off x="3622350" y="2506675"/>
            <a:ext cx="19122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Despachos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Consultoras legales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Empresas de software procesal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56" name="Google Shape;456;p44"/>
          <p:cNvSpPr txBox="1"/>
          <p:nvPr/>
        </p:nvSpPr>
        <p:spPr>
          <a:xfrm>
            <a:off x="5982975" y="2440375"/>
            <a:ext cx="19122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Bancos y fondos de inversión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Aseguradoras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Empresas de recobro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457" name="Google Shape;457;p44"/>
          <p:cNvCxnSpPr/>
          <p:nvPr/>
        </p:nvCxnSpPr>
        <p:spPr>
          <a:xfrm>
            <a:off x="4385850" y="1498063"/>
            <a:ext cx="1772700" cy="336300"/>
          </a:xfrm>
          <a:prstGeom prst="straightConnector1">
            <a:avLst/>
          </a:prstGeom>
          <a:noFill/>
          <a:ln w="7620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/>
          <p:cNvSpPr txBox="1">
            <a:spLocks noGrp="1"/>
          </p:cNvSpPr>
          <p:nvPr>
            <p:ph type="title" idx="4294967295"/>
          </p:nvPr>
        </p:nvSpPr>
        <p:spPr>
          <a:xfrm>
            <a:off x="862425" y="1189900"/>
            <a:ext cx="6005700" cy="19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Muchas gracias</a:t>
            </a:r>
            <a:endParaRPr sz="6000"/>
          </a:p>
        </p:txBody>
      </p:sp>
      <p:sp>
        <p:nvSpPr>
          <p:cNvPr id="463" name="Google Shape;463;p45"/>
          <p:cNvSpPr txBox="1"/>
          <p:nvPr/>
        </p:nvSpPr>
        <p:spPr>
          <a:xfrm>
            <a:off x="3281350" y="3392250"/>
            <a:ext cx="5115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Juan Pérez Picciolato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"/>
          <p:cNvSpPr txBox="1"/>
          <p:nvPr/>
        </p:nvSpPr>
        <p:spPr>
          <a:xfrm>
            <a:off x="842400" y="2049625"/>
            <a:ext cx="7459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Recursos y código utilizado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"/>
          <p:cNvSpPr txBox="1"/>
          <p:nvPr/>
        </p:nvSpPr>
        <p:spPr>
          <a:xfrm>
            <a:off x="497300" y="627025"/>
            <a:ext cx="2497200" cy="15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Link al drive con el código desarrollado:</a:t>
            </a:r>
            <a:br>
              <a:rPr lang="en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3C78D8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reto_tecnico_pwc</a:t>
            </a:r>
            <a:endParaRPr>
              <a:solidFill>
                <a:srgbClr val="3C78D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74" name="Google Shape;474;p47"/>
          <p:cNvPicPr preferRelativeResize="0"/>
          <p:nvPr/>
        </p:nvPicPr>
        <p:blipFill rotWithShape="1">
          <a:blip r:embed="rId4">
            <a:alphaModFix/>
          </a:blip>
          <a:srcRect r="35926"/>
          <a:stretch/>
        </p:blipFill>
        <p:spPr>
          <a:xfrm>
            <a:off x="497299" y="2839400"/>
            <a:ext cx="2402525" cy="146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7"/>
          <p:cNvSpPr txBox="1"/>
          <p:nvPr/>
        </p:nvSpPr>
        <p:spPr>
          <a:xfrm>
            <a:off x="497300" y="2306950"/>
            <a:ext cx="26100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Librerías  Python utilizadas: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6" name="Google Shape;476;p47"/>
          <p:cNvSpPr txBox="1"/>
          <p:nvPr/>
        </p:nvSpPr>
        <p:spPr>
          <a:xfrm>
            <a:off x="5189975" y="792425"/>
            <a:ext cx="18564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Preprocesamiento </a:t>
            </a:r>
            <a:endParaRPr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77" name="Google Shape;47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6850" y="1404625"/>
            <a:ext cx="5319851" cy="290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8"/>
          <p:cNvSpPr txBox="1"/>
          <p:nvPr/>
        </p:nvSpPr>
        <p:spPr>
          <a:xfrm>
            <a:off x="3403050" y="304875"/>
            <a:ext cx="2337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Distribución 1</a:t>
            </a:r>
            <a:endParaRPr sz="2500"/>
          </a:p>
        </p:txBody>
      </p:sp>
      <p:pic>
        <p:nvPicPr>
          <p:cNvPr id="483" name="Google Shape;48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029" y="1373500"/>
            <a:ext cx="4843276" cy="317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350" y="1539050"/>
            <a:ext cx="3849229" cy="275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/>
          <p:nvPr/>
        </p:nvSpPr>
        <p:spPr>
          <a:xfrm>
            <a:off x="3403050" y="304875"/>
            <a:ext cx="2337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Distribución 2</a:t>
            </a:r>
            <a:endParaRPr sz="2500"/>
          </a:p>
        </p:txBody>
      </p:sp>
      <p:pic>
        <p:nvPicPr>
          <p:cNvPr id="490" name="Google Shape;490;p49"/>
          <p:cNvPicPr preferRelativeResize="0"/>
          <p:nvPr/>
        </p:nvPicPr>
        <p:blipFill rotWithShape="1">
          <a:blip r:embed="rId3">
            <a:alphaModFix/>
          </a:blip>
          <a:srcRect l="3096" r="4482"/>
          <a:stretch/>
        </p:blipFill>
        <p:spPr>
          <a:xfrm>
            <a:off x="5361650" y="1095925"/>
            <a:ext cx="3569850" cy="35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26675"/>
            <a:ext cx="5056849" cy="3883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0"/>
          <p:cNvSpPr txBox="1"/>
          <p:nvPr/>
        </p:nvSpPr>
        <p:spPr>
          <a:xfrm>
            <a:off x="3403050" y="304875"/>
            <a:ext cx="2337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Distribución 2</a:t>
            </a:r>
            <a:endParaRPr sz="2500"/>
          </a:p>
        </p:txBody>
      </p:sp>
      <p:pic>
        <p:nvPicPr>
          <p:cNvPr id="497" name="Google Shape;497;p50"/>
          <p:cNvPicPr preferRelativeResize="0"/>
          <p:nvPr/>
        </p:nvPicPr>
        <p:blipFill rotWithShape="1">
          <a:blip r:embed="rId3">
            <a:alphaModFix/>
          </a:blip>
          <a:srcRect l="3096" r="4482"/>
          <a:stretch/>
        </p:blipFill>
        <p:spPr>
          <a:xfrm>
            <a:off x="4965975" y="1163337"/>
            <a:ext cx="3569850" cy="35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00" y="819000"/>
            <a:ext cx="3784049" cy="42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"/>
          <p:cNvSpPr txBox="1"/>
          <p:nvPr/>
        </p:nvSpPr>
        <p:spPr>
          <a:xfrm>
            <a:off x="3377100" y="278925"/>
            <a:ext cx="2389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Distribución 3</a:t>
            </a:r>
            <a:endParaRPr sz="2500"/>
          </a:p>
        </p:txBody>
      </p:sp>
      <p:pic>
        <p:nvPicPr>
          <p:cNvPr id="504" name="Google Shape;50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000" y="2378600"/>
            <a:ext cx="3976001" cy="232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400" y="957350"/>
            <a:ext cx="6995674" cy="12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¿Qué datos tengo?</a:t>
            </a:r>
            <a:endParaRPr sz="2500"/>
          </a:p>
        </p:txBody>
      </p:sp>
      <p:sp>
        <p:nvSpPr>
          <p:cNvPr id="366" name="Google Shape;366;p34"/>
          <p:cNvSpPr txBox="1">
            <a:spLocks noGrp="1"/>
          </p:cNvSpPr>
          <p:nvPr>
            <p:ph type="subTitle" idx="2"/>
          </p:nvPr>
        </p:nvSpPr>
        <p:spPr>
          <a:xfrm>
            <a:off x="1099350" y="1554775"/>
            <a:ext cx="6764700" cy="27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Registros sobre el número de documentos generados cada día en los juzgados de ciertas CCAA españolas entre enero de 2019 y agosto de 2021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Organizados según municipios y unidad jurisdiccional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Ampliación de los datos incorporando el nombre completo de los jueces que trabajaron en cada juzgado, junto con sus respectivos periodos de vigencia.</a:t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 txBox="1"/>
          <p:nvPr/>
        </p:nvSpPr>
        <p:spPr>
          <a:xfrm>
            <a:off x="3377100" y="201100"/>
            <a:ext cx="2389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Ejemplo 1</a:t>
            </a:r>
            <a:endParaRPr sz="2500"/>
          </a:p>
        </p:txBody>
      </p:sp>
      <p:pic>
        <p:nvPicPr>
          <p:cNvPr id="511" name="Google Shape;5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725"/>
            <a:ext cx="5690976" cy="39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776" y="1000725"/>
            <a:ext cx="2995824" cy="17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2"/>
          <p:cNvPicPr preferRelativeResize="0"/>
          <p:nvPr/>
        </p:nvPicPr>
        <p:blipFill rotWithShape="1">
          <a:blip r:embed="rId5">
            <a:alphaModFix/>
          </a:blip>
          <a:srcRect r="23254"/>
          <a:stretch/>
        </p:blipFill>
        <p:spPr>
          <a:xfrm>
            <a:off x="5995775" y="2930850"/>
            <a:ext cx="3073051" cy="19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3"/>
          <p:cNvSpPr txBox="1"/>
          <p:nvPr/>
        </p:nvSpPr>
        <p:spPr>
          <a:xfrm>
            <a:off x="3377100" y="188125"/>
            <a:ext cx="2389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Ejemplo 1</a:t>
            </a:r>
            <a:endParaRPr sz="2500"/>
          </a:p>
        </p:txBody>
      </p:sp>
      <p:pic>
        <p:nvPicPr>
          <p:cNvPr id="519" name="Google Shape;5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0725"/>
            <a:ext cx="5690976" cy="39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5776" y="1000725"/>
            <a:ext cx="2995824" cy="17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3"/>
          <p:cNvPicPr preferRelativeResize="0"/>
          <p:nvPr/>
        </p:nvPicPr>
        <p:blipFill rotWithShape="1">
          <a:blip r:embed="rId5">
            <a:alphaModFix/>
          </a:blip>
          <a:srcRect r="23254"/>
          <a:stretch/>
        </p:blipFill>
        <p:spPr>
          <a:xfrm>
            <a:off x="5995775" y="2930850"/>
            <a:ext cx="3073051" cy="199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4"/>
          <p:cNvSpPr txBox="1"/>
          <p:nvPr/>
        </p:nvSpPr>
        <p:spPr>
          <a:xfrm>
            <a:off x="3377100" y="201100"/>
            <a:ext cx="2389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Ejemplo 2</a:t>
            </a:r>
            <a:endParaRPr sz="2500"/>
          </a:p>
        </p:txBody>
      </p:sp>
      <p:pic>
        <p:nvPicPr>
          <p:cNvPr id="527" name="Google Shape;5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" y="1085050"/>
            <a:ext cx="5052074" cy="32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174" y="1642850"/>
            <a:ext cx="3657375" cy="2173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5"/>
          <p:cNvSpPr txBox="1"/>
          <p:nvPr/>
        </p:nvSpPr>
        <p:spPr>
          <a:xfrm>
            <a:off x="3377100" y="201100"/>
            <a:ext cx="2389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Ejemplo 3</a:t>
            </a:r>
            <a:endParaRPr sz="2500"/>
          </a:p>
        </p:txBody>
      </p:sp>
      <p:pic>
        <p:nvPicPr>
          <p:cNvPr id="534" name="Google Shape;5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624" y="1227538"/>
            <a:ext cx="3657376" cy="315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22900"/>
            <a:ext cx="5029424" cy="376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6"/>
          <p:cNvSpPr txBox="1"/>
          <p:nvPr/>
        </p:nvSpPr>
        <p:spPr>
          <a:xfrm>
            <a:off x="3377100" y="201100"/>
            <a:ext cx="2389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Ejemplo 3</a:t>
            </a:r>
            <a:endParaRPr sz="2500"/>
          </a:p>
        </p:txBody>
      </p:sp>
      <p:pic>
        <p:nvPicPr>
          <p:cNvPr id="541" name="Google Shape;5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624" y="1227538"/>
            <a:ext cx="3657376" cy="3156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650" y="839675"/>
            <a:ext cx="3790550" cy="41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Distribución temporal</a:t>
            </a:r>
            <a:endParaRPr sz="2500"/>
          </a:p>
        </p:txBody>
      </p:sp>
      <p:pic>
        <p:nvPicPr>
          <p:cNvPr id="372" name="Google Shape;3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263" y="1341100"/>
            <a:ext cx="7481473" cy="317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2918700" y="94925"/>
            <a:ext cx="330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Distribución regional</a:t>
            </a:r>
            <a:endParaRPr sz="2500"/>
          </a:p>
        </p:txBody>
      </p:sp>
      <p:pic>
        <p:nvPicPr>
          <p:cNvPr id="378" name="Google Shape;378;p36"/>
          <p:cNvPicPr preferRelativeResize="0"/>
          <p:nvPr/>
        </p:nvPicPr>
        <p:blipFill rotWithShape="1">
          <a:blip r:embed="rId3">
            <a:alphaModFix/>
          </a:blip>
          <a:srcRect l="3096" r="4482"/>
          <a:stretch/>
        </p:blipFill>
        <p:spPr>
          <a:xfrm>
            <a:off x="743525" y="1076450"/>
            <a:ext cx="3569850" cy="356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350" y="1118325"/>
            <a:ext cx="3917375" cy="325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7"/>
          <p:cNvPicPr preferRelativeResize="0"/>
          <p:nvPr/>
        </p:nvPicPr>
        <p:blipFill rotWithShape="1">
          <a:blip r:embed="rId3">
            <a:alphaModFix/>
          </a:blip>
          <a:srcRect r="77444" b="79024"/>
          <a:stretch/>
        </p:blipFill>
        <p:spPr>
          <a:xfrm>
            <a:off x="7201038" y="1911850"/>
            <a:ext cx="1466674" cy="116014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7"/>
          <p:cNvSpPr txBox="1">
            <a:spLocks noGrp="1"/>
          </p:cNvSpPr>
          <p:nvPr>
            <p:ph type="title"/>
          </p:nvPr>
        </p:nvSpPr>
        <p:spPr>
          <a:xfrm>
            <a:off x="2918700" y="94925"/>
            <a:ext cx="330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Distribución regional</a:t>
            </a:r>
            <a:endParaRPr sz="2500"/>
          </a:p>
        </p:txBody>
      </p:sp>
      <p:sp>
        <p:nvSpPr>
          <p:cNvPr id="386" name="Google Shape;386;p37"/>
          <p:cNvSpPr txBox="1"/>
          <p:nvPr/>
        </p:nvSpPr>
        <p:spPr>
          <a:xfrm>
            <a:off x="7638737" y="1995575"/>
            <a:ext cx="5913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Ceuta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038" y="1041913"/>
            <a:ext cx="3074762" cy="358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3050" y="1172200"/>
            <a:ext cx="3107650" cy="3322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>
            <a:spLocks noGrp="1"/>
          </p:cNvSpPr>
          <p:nvPr>
            <p:ph type="title"/>
          </p:nvPr>
        </p:nvSpPr>
        <p:spPr>
          <a:xfrm>
            <a:off x="2918700" y="157775"/>
            <a:ext cx="330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Distribución regional</a:t>
            </a:r>
            <a:endParaRPr sz="2500"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025" y="1428400"/>
            <a:ext cx="2175751" cy="317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8"/>
          <p:cNvPicPr preferRelativeResize="0"/>
          <p:nvPr/>
        </p:nvPicPr>
        <p:blipFill rotWithShape="1">
          <a:blip r:embed="rId4">
            <a:alphaModFix/>
          </a:blip>
          <a:srcRect l="3465" b="2553"/>
          <a:stretch/>
        </p:blipFill>
        <p:spPr>
          <a:xfrm>
            <a:off x="838375" y="1294450"/>
            <a:ext cx="5255850" cy="33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9"/>
          <p:cNvSpPr txBox="1">
            <a:spLocks noGrp="1"/>
          </p:cNvSpPr>
          <p:nvPr>
            <p:ph type="title"/>
          </p:nvPr>
        </p:nvSpPr>
        <p:spPr>
          <a:xfrm>
            <a:off x="1564950" y="238550"/>
            <a:ext cx="601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Distribución por Orden Jurisdiccional</a:t>
            </a:r>
            <a:endParaRPr sz="2500"/>
          </a:p>
        </p:txBody>
      </p:sp>
      <p:pic>
        <p:nvPicPr>
          <p:cNvPr id="401" name="Google Shape;4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050" y="865100"/>
            <a:ext cx="6371876" cy="37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>
            <a:spLocks noGrp="1"/>
          </p:cNvSpPr>
          <p:nvPr>
            <p:ph type="title"/>
          </p:nvPr>
        </p:nvSpPr>
        <p:spPr>
          <a:xfrm>
            <a:off x="720000" y="319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Posibles sectores de interés</a:t>
            </a:r>
            <a:endParaRPr sz="2500"/>
          </a:p>
        </p:txBody>
      </p:sp>
      <p:grpSp>
        <p:nvGrpSpPr>
          <p:cNvPr id="407" name="Google Shape;407;p40"/>
          <p:cNvGrpSpPr/>
          <p:nvPr/>
        </p:nvGrpSpPr>
        <p:grpSpPr>
          <a:xfrm>
            <a:off x="3563175" y="1150884"/>
            <a:ext cx="2017638" cy="3491822"/>
            <a:chOff x="710274" y="1300639"/>
            <a:chExt cx="1792500" cy="3124114"/>
          </a:xfrm>
        </p:grpSpPr>
        <p:sp>
          <p:nvSpPr>
            <p:cNvPr id="408" name="Google Shape;408;p40"/>
            <p:cNvSpPr/>
            <p:nvPr/>
          </p:nvSpPr>
          <p:spPr>
            <a:xfrm rot="10800000" flipH="1">
              <a:off x="710274" y="2416253"/>
              <a:ext cx="1792500" cy="20085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19050" cap="flat" cmpd="sng">
              <a:solidFill>
                <a:srgbClr val="C5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0"/>
            <p:cNvSpPr/>
            <p:nvPr/>
          </p:nvSpPr>
          <p:spPr>
            <a:xfrm>
              <a:off x="710274" y="1300639"/>
              <a:ext cx="1792500" cy="1115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Empresas de Servicios Jurídicos y Tecnología Judicial</a:t>
              </a:r>
              <a:endParaRPr sz="1700"/>
            </a:p>
          </p:txBody>
        </p:sp>
      </p:grpSp>
      <p:grpSp>
        <p:nvGrpSpPr>
          <p:cNvPr id="410" name="Google Shape;410;p40"/>
          <p:cNvGrpSpPr/>
          <p:nvPr/>
        </p:nvGrpSpPr>
        <p:grpSpPr>
          <a:xfrm>
            <a:off x="1149825" y="1150884"/>
            <a:ext cx="2017638" cy="3491822"/>
            <a:chOff x="710274" y="1300639"/>
            <a:chExt cx="1792500" cy="3124114"/>
          </a:xfrm>
        </p:grpSpPr>
        <p:sp>
          <p:nvSpPr>
            <p:cNvPr id="411" name="Google Shape;411;p40"/>
            <p:cNvSpPr/>
            <p:nvPr/>
          </p:nvSpPr>
          <p:spPr>
            <a:xfrm rot="10800000" flipH="1">
              <a:off x="710274" y="2416253"/>
              <a:ext cx="1792500" cy="20085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19050" cap="flat" cmpd="sng">
              <a:solidFill>
                <a:srgbClr val="C5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710274" y="1300639"/>
              <a:ext cx="1792500" cy="1115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2C0A7"/>
            </a:solidFill>
            <a:ln w="19050" cap="flat" cmpd="sng">
              <a:solidFill>
                <a:srgbClr val="B2C0A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Sector Público: Administración de Justicia</a:t>
              </a:r>
              <a:endParaRPr sz="1700"/>
            </a:p>
          </p:txBody>
        </p:sp>
      </p:grpSp>
      <p:grpSp>
        <p:nvGrpSpPr>
          <p:cNvPr id="413" name="Google Shape;413;p40"/>
          <p:cNvGrpSpPr/>
          <p:nvPr/>
        </p:nvGrpSpPr>
        <p:grpSpPr>
          <a:xfrm>
            <a:off x="5976525" y="1150884"/>
            <a:ext cx="2017638" cy="3491822"/>
            <a:chOff x="710274" y="1300639"/>
            <a:chExt cx="1792500" cy="3124114"/>
          </a:xfrm>
        </p:grpSpPr>
        <p:sp>
          <p:nvSpPr>
            <p:cNvPr id="414" name="Google Shape;414;p40"/>
            <p:cNvSpPr/>
            <p:nvPr/>
          </p:nvSpPr>
          <p:spPr>
            <a:xfrm rot="10800000" flipH="1">
              <a:off x="710274" y="2416253"/>
              <a:ext cx="1792500" cy="20085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19050" cap="flat" cmpd="sng">
              <a:solidFill>
                <a:srgbClr val="C5C5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40"/>
            <p:cNvSpPr/>
            <p:nvPr/>
          </p:nvSpPr>
          <p:spPr>
            <a:xfrm>
              <a:off x="710274" y="1300639"/>
              <a:ext cx="1792500" cy="11157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E06666"/>
            </a:solidFill>
            <a:ln w="19050" cap="flat" cmpd="sng">
              <a:solidFill>
                <a:srgbClr val="E0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Entidades Financieras con Riesgo Judicial</a:t>
              </a:r>
              <a:endParaRPr sz="1700"/>
            </a:p>
          </p:txBody>
        </p:sp>
      </p:grpSp>
      <p:sp>
        <p:nvSpPr>
          <p:cNvPr id="416" name="Google Shape;416;p40"/>
          <p:cNvSpPr txBox="1"/>
          <p:nvPr/>
        </p:nvSpPr>
        <p:spPr>
          <a:xfrm>
            <a:off x="1212625" y="2472725"/>
            <a:ext cx="19122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B2C0A7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CGPJ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B2C0A7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Ministerios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B2C0A7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Consejerías autonómicas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7" name="Google Shape;417;p40"/>
          <p:cNvSpPr txBox="1"/>
          <p:nvPr/>
        </p:nvSpPr>
        <p:spPr>
          <a:xfrm>
            <a:off x="3615900" y="2539025"/>
            <a:ext cx="19122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Despachos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Consultoras legales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Empresas de software procesal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8" name="Google Shape;418;p40"/>
          <p:cNvSpPr txBox="1"/>
          <p:nvPr/>
        </p:nvSpPr>
        <p:spPr>
          <a:xfrm>
            <a:off x="6019175" y="2539025"/>
            <a:ext cx="1912200" cy="20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Bancos y fondos de inversión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Aseguradoras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300"/>
              <a:buFont typeface="DM Sans"/>
              <a:buChar char="●"/>
            </a:pPr>
            <a:r>
              <a:rPr lang="en" sz="1300">
                <a:latin typeface="DM Sans"/>
                <a:ea typeface="DM Sans"/>
                <a:cs typeface="DM Sans"/>
                <a:sym typeface="DM Sans"/>
              </a:rPr>
              <a:t>Empresas de recobro</a:t>
            </a:r>
            <a:endParaRPr sz="13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>
            <a:spLocks noGrp="1"/>
          </p:cNvSpPr>
          <p:nvPr>
            <p:ph type="title"/>
          </p:nvPr>
        </p:nvSpPr>
        <p:spPr>
          <a:xfrm>
            <a:off x="720000" y="319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Sector Público: Administración de Justicia</a:t>
            </a:r>
            <a:endParaRPr sz="2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b="0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pic>
        <p:nvPicPr>
          <p:cNvPr id="424" name="Google Shape;4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225" y="892050"/>
            <a:ext cx="7440824" cy="37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Presentación en pantalla (16:9)</PresentationFormat>
  <Paragraphs>72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Outfit</vt:lpstr>
      <vt:lpstr>DM Sans</vt:lpstr>
      <vt:lpstr>Fira Sans Extra Condensed Medium</vt:lpstr>
      <vt:lpstr>Nunito Light</vt:lpstr>
      <vt:lpstr>Arial</vt:lpstr>
      <vt:lpstr>Calibri</vt:lpstr>
      <vt:lpstr>Data Collection and Analysis - Master of Science in Community Health and Prevention Research by Slidesgo</vt:lpstr>
      <vt:lpstr>Reto Técnico PWC D&amp;A Juan Pérez Picciolato</vt:lpstr>
      <vt:lpstr>¿Qué datos tengo?</vt:lpstr>
      <vt:lpstr>Distribución temporal</vt:lpstr>
      <vt:lpstr>Distribución regional</vt:lpstr>
      <vt:lpstr>Distribución regional</vt:lpstr>
      <vt:lpstr>Distribución regional</vt:lpstr>
      <vt:lpstr>Distribución por Orden Jurisdiccional</vt:lpstr>
      <vt:lpstr>Posibles sectores de interés</vt:lpstr>
      <vt:lpstr>Sector Público: Administración de Justicia  </vt:lpstr>
      <vt:lpstr>Empresas de Servicios Jurídicos y Tecnología Judicial  </vt:lpstr>
      <vt:lpstr>Entidades Financieras con Riesgo Judicial   </vt:lpstr>
      <vt:lpstr>Posibles sectores de interés</vt:lpstr>
      <vt:lpstr>Muchas gracias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 PEREZ PICCIOLATO</cp:lastModifiedBy>
  <cp:revision>1</cp:revision>
  <dcterms:modified xsi:type="dcterms:W3CDTF">2025-07-02T10:46:56Z</dcterms:modified>
</cp:coreProperties>
</file>