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Josefin Sans" pitchFamily="2" charset="0"/>
      <p:regular r:id="rId9"/>
    </p:embeddedFont>
    <p:embeddedFont>
      <p:font typeface="Josefin Sans Bold" pitchFamily="2" charset="0"/>
      <p:regular r:id="rId10"/>
      <p:boldItalic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61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 Id="rId9" Type="http://schemas.openxmlformats.org/officeDocument/2006/relationships/image" Target="../media/image6.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grpSp>
        <p:nvGrpSpPr>
          <p:cNvPr id="2" name="Group 2"/>
          <p:cNvGrpSpPr/>
          <p:nvPr/>
        </p:nvGrpSpPr>
        <p:grpSpPr>
          <a:xfrm>
            <a:off x="8078247" y="1790711"/>
            <a:ext cx="9181053" cy="6737751"/>
            <a:chOff x="0" y="0"/>
            <a:chExt cx="12241404" cy="8983668"/>
          </a:xfrm>
        </p:grpSpPr>
        <p:sp>
          <p:nvSpPr>
            <p:cNvPr id="3" name="TextBox 3"/>
            <p:cNvSpPr txBox="1"/>
            <p:nvPr/>
          </p:nvSpPr>
          <p:spPr>
            <a:xfrm>
              <a:off x="0" y="2067185"/>
              <a:ext cx="12241404" cy="4766564"/>
            </a:xfrm>
            <a:prstGeom prst="rect">
              <a:avLst/>
            </a:prstGeom>
          </p:spPr>
          <p:txBody>
            <a:bodyPr lIns="0" tIns="0" rIns="0" bIns="0" rtlCol="0" anchor="t">
              <a:spAutoFit/>
            </a:bodyPr>
            <a:lstStyle/>
            <a:p>
              <a:pPr algn="l">
                <a:lnSpc>
                  <a:spcPts val="6936"/>
                </a:lnSpc>
              </a:pPr>
              <a:r>
                <a:rPr lang="en-US" sz="6800" b="1">
                  <a:solidFill>
                    <a:srgbClr val="F7B4A7"/>
                  </a:solidFill>
                  <a:latin typeface="Josefin Sans Bold"/>
                  <a:ea typeface="Josefin Sans Bold"/>
                  <a:cs typeface="Josefin Sans Bold"/>
                  <a:sym typeface="Josefin Sans Bold"/>
                </a:rPr>
                <a:t>Implementación de RAG para la creacion de estrucutras cristalinas</a:t>
              </a:r>
            </a:p>
          </p:txBody>
        </p:sp>
        <p:sp>
          <p:nvSpPr>
            <p:cNvPr id="4" name="TextBox 4"/>
            <p:cNvSpPr txBox="1"/>
            <p:nvPr/>
          </p:nvSpPr>
          <p:spPr>
            <a:xfrm>
              <a:off x="0" y="-69497"/>
              <a:ext cx="12241404" cy="544195"/>
            </a:xfrm>
            <a:prstGeom prst="rect">
              <a:avLst/>
            </a:prstGeom>
          </p:spPr>
          <p:txBody>
            <a:bodyPr lIns="0" tIns="0" rIns="0" bIns="0" rtlCol="0" anchor="t">
              <a:spAutoFit/>
            </a:bodyPr>
            <a:lstStyle/>
            <a:p>
              <a:pPr algn="l">
                <a:lnSpc>
                  <a:spcPts val="3359"/>
                </a:lnSpc>
              </a:pPr>
              <a:endParaRPr/>
            </a:p>
          </p:txBody>
        </p:sp>
        <p:sp>
          <p:nvSpPr>
            <p:cNvPr id="5" name="TextBox 5"/>
            <p:cNvSpPr txBox="1"/>
            <p:nvPr/>
          </p:nvSpPr>
          <p:spPr>
            <a:xfrm>
              <a:off x="0" y="8220045"/>
              <a:ext cx="12241404" cy="675428"/>
            </a:xfrm>
            <a:prstGeom prst="rect">
              <a:avLst/>
            </a:prstGeom>
          </p:spPr>
          <p:txBody>
            <a:bodyPr lIns="0" tIns="0" rIns="0" bIns="0" rtlCol="0" anchor="t">
              <a:spAutoFit/>
            </a:bodyPr>
            <a:lstStyle/>
            <a:p>
              <a:pPr algn="l">
                <a:lnSpc>
                  <a:spcPts val="4235"/>
                </a:lnSpc>
              </a:pPr>
              <a:r>
                <a:rPr lang="en-US" sz="3025">
                  <a:solidFill>
                    <a:srgbClr val="94DDDE"/>
                  </a:solidFill>
                  <a:latin typeface="Josefin Sans"/>
                  <a:ea typeface="Josefin Sans"/>
                  <a:cs typeface="Josefin Sans"/>
                  <a:sym typeface="Josefin Sans"/>
                </a:rPr>
                <a:t>Juan Sebastián Hernández G. Curso TAM 2024 II</a:t>
              </a:r>
            </a:p>
          </p:txBody>
        </p:sp>
      </p:grpSp>
      <p:sp>
        <p:nvSpPr>
          <p:cNvPr id="6" name="Freeform 6"/>
          <p:cNvSpPr/>
          <p:nvPr/>
        </p:nvSpPr>
        <p:spPr>
          <a:xfrm>
            <a:off x="1182834" y="-1921745"/>
            <a:ext cx="6755642" cy="4114800"/>
          </a:xfrm>
          <a:custGeom>
            <a:avLst/>
            <a:gdLst/>
            <a:ahLst/>
            <a:cxnLst/>
            <a:rect l="l" t="t" r="r" b="b"/>
            <a:pathLst>
              <a:path w="6755642" h="4114800">
                <a:moveTo>
                  <a:pt x="0" y="0"/>
                </a:moveTo>
                <a:lnTo>
                  <a:pt x="6755642" y="0"/>
                </a:lnTo>
                <a:lnTo>
                  <a:pt x="675564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CO"/>
          </a:p>
        </p:txBody>
      </p:sp>
      <p:sp>
        <p:nvSpPr>
          <p:cNvPr id="7" name="Freeform 7"/>
          <p:cNvSpPr/>
          <p:nvPr/>
        </p:nvSpPr>
        <p:spPr>
          <a:xfrm>
            <a:off x="6303834" y="1790711"/>
            <a:ext cx="1194327" cy="2586142"/>
          </a:xfrm>
          <a:custGeom>
            <a:avLst/>
            <a:gdLst/>
            <a:ahLst/>
            <a:cxnLst/>
            <a:rect l="l" t="t" r="r" b="b"/>
            <a:pathLst>
              <a:path w="1194327" h="2586142">
                <a:moveTo>
                  <a:pt x="0" y="0"/>
                </a:moveTo>
                <a:lnTo>
                  <a:pt x="1194327" y="0"/>
                </a:lnTo>
                <a:lnTo>
                  <a:pt x="1194327" y="2586142"/>
                </a:lnTo>
                <a:lnTo>
                  <a:pt x="0" y="258614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CO"/>
          </a:p>
        </p:txBody>
      </p:sp>
      <p:sp>
        <p:nvSpPr>
          <p:cNvPr id="8" name="Freeform 8"/>
          <p:cNvSpPr/>
          <p:nvPr/>
        </p:nvSpPr>
        <p:spPr>
          <a:xfrm flipH="1">
            <a:off x="2095190" y="2021154"/>
            <a:ext cx="5357753" cy="5591583"/>
          </a:xfrm>
          <a:custGeom>
            <a:avLst/>
            <a:gdLst/>
            <a:ahLst/>
            <a:cxnLst/>
            <a:rect l="l" t="t" r="r" b="b"/>
            <a:pathLst>
              <a:path w="5357753" h="5591583">
                <a:moveTo>
                  <a:pt x="5357753" y="0"/>
                </a:moveTo>
                <a:lnTo>
                  <a:pt x="0" y="0"/>
                </a:lnTo>
                <a:lnTo>
                  <a:pt x="0" y="5591582"/>
                </a:lnTo>
                <a:lnTo>
                  <a:pt x="5357753" y="5591582"/>
                </a:lnTo>
                <a:lnTo>
                  <a:pt x="5357753"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CO"/>
          </a:p>
        </p:txBody>
      </p:sp>
      <p:sp>
        <p:nvSpPr>
          <p:cNvPr id="9" name="Freeform 9"/>
          <p:cNvSpPr/>
          <p:nvPr/>
        </p:nvSpPr>
        <p:spPr>
          <a:xfrm>
            <a:off x="-947148" y="1264426"/>
            <a:ext cx="3144039" cy="2440918"/>
          </a:xfrm>
          <a:custGeom>
            <a:avLst/>
            <a:gdLst/>
            <a:ahLst/>
            <a:cxnLst/>
            <a:rect l="l" t="t" r="r" b="b"/>
            <a:pathLst>
              <a:path w="3144039" h="2440918">
                <a:moveTo>
                  <a:pt x="0" y="0"/>
                </a:moveTo>
                <a:lnTo>
                  <a:pt x="3144040" y="0"/>
                </a:lnTo>
                <a:lnTo>
                  <a:pt x="3144040" y="2440918"/>
                </a:lnTo>
                <a:lnTo>
                  <a:pt x="0" y="244091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CO"/>
          </a:p>
        </p:txBody>
      </p:sp>
      <p:sp>
        <p:nvSpPr>
          <p:cNvPr id="10" name="Freeform 10"/>
          <p:cNvSpPr/>
          <p:nvPr/>
        </p:nvSpPr>
        <p:spPr>
          <a:xfrm>
            <a:off x="624872" y="5005800"/>
            <a:ext cx="1894295" cy="4252500"/>
          </a:xfrm>
          <a:custGeom>
            <a:avLst/>
            <a:gdLst/>
            <a:ahLst/>
            <a:cxnLst/>
            <a:rect l="l" t="t" r="r" b="b"/>
            <a:pathLst>
              <a:path w="1894295" h="4252500">
                <a:moveTo>
                  <a:pt x="0" y="0"/>
                </a:moveTo>
                <a:lnTo>
                  <a:pt x="1894295" y="0"/>
                </a:lnTo>
                <a:lnTo>
                  <a:pt x="1894295" y="4252500"/>
                </a:lnTo>
                <a:lnTo>
                  <a:pt x="0" y="42525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s-CO"/>
          </a:p>
        </p:txBody>
      </p:sp>
      <p:sp>
        <p:nvSpPr>
          <p:cNvPr id="11" name="Freeform 11"/>
          <p:cNvSpPr/>
          <p:nvPr/>
        </p:nvSpPr>
        <p:spPr>
          <a:xfrm>
            <a:off x="4011803" y="7612736"/>
            <a:ext cx="3486358" cy="4114800"/>
          </a:xfrm>
          <a:custGeom>
            <a:avLst/>
            <a:gdLst/>
            <a:ahLst/>
            <a:cxnLst/>
            <a:rect l="l" t="t" r="r" b="b"/>
            <a:pathLst>
              <a:path w="3486358" h="4114800">
                <a:moveTo>
                  <a:pt x="0" y="0"/>
                </a:moveTo>
                <a:lnTo>
                  <a:pt x="3486358" y="0"/>
                </a:lnTo>
                <a:lnTo>
                  <a:pt x="3486358"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s-CO"/>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grpSp>
        <p:nvGrpSpPr>
          <p:cNvPr id="2" name="Group 2"/>
          <p:cNvGrpSpPr/>
          <p:nvPr/>
        </p:nvGrpSpPr>
        <p:grpSpPr>
          <a:xfrm>
            <a:off x="6629400" y="1537938"/>
            <a:ext cx="10896600" cy="5548044"/>
            <a:chOff x="-2078123" y="-9525"/>
            <a:chExt cx="14528800" cy="7397392"/>
          </a:xfrm>
        </p:grpSpPr>
        <p:sp>
          <p:nvSpPr>
            <p:cNvPr id="3" name="TextBox 3"/>
            <p:cNvSpPr txBox="1"/>
            <p:nvPr/>
          </p:nvSpPr>
          <p:spPr>
            <a:xfrm>
              <a:off x="532982" y="-9525"/>
              <a:ext cx="7440011" cy="1647825"/>
            </a:xfrm>
            <a:prstGeom prst="rect">
              <a:avLst/>
            </a:prstGeom>
          </p:spPr>
          <p:txBody>
            <a:bodyPr lIns="0" tIns="0" rIns="0" bIns="0" rtlCol="0" anchor="t">
              <a:spAutoFit/>
            </a:bodyPr>
            <a:lstStyle/>
            <a:p>
              <a:pPr algn="l">
                <a:lnSpc>
                  <a:spcPts val="9719"/>
                </a:lnSpc>
              </a:pPr>
              <a:r>
                <a:rPr lang="en-US" sz="8099" b="1">
                  <a:solidFill>
                    <a:srgbClr val="F7B4A7"/>
                  </a:solidFill>
                  <a:latin typeface="Josefin Sans Bold"/>
                  <a:ea typeface="Josefin Sans Bold"/>
                  <a:cs typeface="Josefin Sans Bold"/>
                  <a:sym typeface="Josefin Sans Bold"/>
                </a:rPr>
                <a:t>Motivación</a:t>
              </a:r>
            </a:p>
          </p:txBody>
        </p:sp>
        <p:sp>
          <p:nvSpPr>
            <p:cNvPr id="4" name="TextBox 4"/>
            <p:cNvSpPr txBox="1"/>
            <p:nvPr/>
          </p:nvSpPr>
          <p:spPr>
            <a:xfrm>
              <a:off x="-2078123" y="3073866"/>
              <a:ext cx="14528800" cy="4314001"/>
            </a:xfrm>
            <a:prstGeom prst="rect">
              <a:avLst/>
            </a:prstGeom>
          </p:spPr>
          <p:txBody>
            <a:bodyPr wrap="square" lIns="0" tIns="0" rIns="0" bIns="0" rtlCol="0" anchor="t">
              <a:spAutoFit/>
            </a:bodyPr>
            <a:lstStyle/>
            <a:p>
              <a:pPr marL="647698" lvl="1" indent="-323849" algn="just">
                <a:lnSpc>
                  <a:spcPts val="4199"/>
                </a:lnSpc>
                <a:buFont typeface="Arial"/>
                <a:buChar char="•"/>
              </a:pPr>
              <a:r>
                <a:rPr lang="en-US" sz="3600" dirty="0">
                  <a:solidFill>
                    <a:srgbClr val="94DDDE"/>
                  </a:solidFill>
                  <a:latin typeface="Josefin Sans"/>
                  <a:ea typeface="Josefin Sans"/>
                  <a:cs typeface="Josefin Sans"/>
                  <a:sym typeface="Josefin Sans"/>
                </a:rPr>
                <a:t>La </a:t>
              </a:r>
              <a:r>
                <a:rPr lang="en-US" sz="3600" dirty="0" err="1">
                  <a:solidFill>
                    <a:srgbClr val="94DDDE"/>
                  </a:solidFill>
                  <a:latin typeface="Josefin Sans"/>
                  <a:ea typeface="Josefin Sans"/>
                  <a:cs typeface="Josefin Sans"/>
                  <a:sym typeface="Josefin Sans"/>
                </a:rPr>
                <a:t>construcción</a:t>
              </a:r>
              <a:r>
                <a:rPr lang="en-US" sz="3600" dirty="0">
                  <a:solidFill>
                    <a:srgbClr val="94DDDE"/>
                  </a:solidFill>
                  <a:latin typeface="Josefin Sans"/>
                  <a:ea typeface="Josefin Sans"/>
                  <a:cs typeface="Josefin Sans"/>
                  <a:sym typeface="Josefin Sans"/>
                </a:rPr>
                <a:t> de </a:t>
              </a:r>
              <a:r>
                <a:rPr lang="en-US" sz="3600" dirty="0" err="1">
                  <a:solidFill>
                    <a:srgbClr val="94DDDE"/>
                  </a:solidFill>
                  <a:latin typeface="Josefin Sans"/>
                  <a:ea typeface="Josefin Sans"/>
                  <a:cs typeface="Josefin Sans"/>
                  <a:sym typeface="Josefin Sans"/>
                </a:rPr>
                <a:t>estrucutras</a:t>
              </a:r>
              <a:r>
                <a:rPr lang="en-US" sz="3600" dirty="0">
                  <a:solidFill>
                    <a:srgbClr val="94DDDE"/>
                  </a:solidFill>
                  <a:latin typeface="Josefin Sans"/>
                  <a:ea typeface="Josefin Sans"/>
                  <a:cs typeface="Josefin Sans"/>
                  <a:sym typeface="Josefin Sans"/>
                </a:rPr>
                <a:t> </a:t>
              </a:r>
              <a:r>
                <a:rPr lang="en-US" sz="3600" dirty="0" err="1">
                  <a:solidFill>
                    <a:srgbClr val="94DDDE"/>
                  </a:solidFill>
                  <a:latin typeface="Josefin Sans"/>
                  <a:ea typeface="Josefin Sans"/>
                  <a:cs typeface="Josefin Sans"/>
                  <a:sym typeface="Josefin Sans"/>
                </a:rPr>
                <a:t>critalinas</a:t>
              </a:r>
              <a:r>
                <a:rPr lang="en-US" sz="3600" dirty="0">
                  <a:solidFill>
                    <a:srgbClr val="94DDDE"/>
                  </a:solidFill>
                  <a:latin typeface="Josefin Sans"/>
                  <a:ea typeface="Josefin Sans"/>
                  <a:cs typeface="Josefin Sans"/>
                  <a:sym typeface="Josefin Sans"/>
                </a:rPr>
                <a:t> es un paso clave </a:t>
              </a:r>
              <a:r>
                <a:rPr lang="en-US" sz="3600" dirty="0" err="1">
                  <a:solidFill>
                    <a:srgbClr val="94DDDE"/>
                  </a:solidFill>
                  <a:latin typeface="Josefin Sans"/>
                  <a:ea typeface="Josefin Sans"/>
                  <a:cs typeface="Josefin Sans"/>
                  <a:sym typeface="Josefin Sans"/>
                </a:rPr>
                <a:t>en</a:t>
              </a:r>
              <a:r>
                <a:rPr lang="en-US" sz="3600" dirty="0">
                  <a:solidFill>
                    <a:srgbClr val="94DDDE"/>
                  </a:solidFill>
                  <a:latin typeface="Josefin Sans"/>
                  <a:ea typeface="Josefin Sans"/>
                  <a:cs typeface="Josefin Sans"/>
                  <a:sym typeface="Josefin Sans"/>
                </a:rPr>
                <a:t> </a:t>
              </a:r>
              <a:r>
                <a:rPr lang="en-US" sz="3600" dirty="0" err="1">
                  <a:solidFill>
                    <a:srgbClr val="94DDDE"/>
                  </a:solidFill>
                  <a:latin typeface="Josefin Sans"/>
                  <a:ea typeface="Josefin Sans"/>
                  <a:cs typeface="Josefin Sans"/>
                  <a:sym typeface="Josefin Sans"/>
                </a:rPr>
                <a:t>el</a:t>
              </a:r>
              <a:r>
                <a:rPr lang="en-US" sz="3600" dirty="0">
                  <a:solidFill>
                    <a:srgbClr val="94DDDE"/>
                  </a:solidFill>
                  <a:latin typeface="Josefin Sans"/>
                  <a:ea typeface="Josefin Sans"/>
                  <a:cs typeface="Josefin Sans"/>
                  <a:sym typeface="Josefin Sans"/>
                </a:rPr>
                <a:t> </a:t>
              </a:r>
              <a:r>
                <a:rPr lang="en-US" sz="3600" dirty="0" err="1">
                  <a:solidFill>
                    <a:srgbClr val="94DDDE"/>
                  </a:solidFill>
                  <a:latin typeface="Josefin Sans"/>
                  <a:ea typeface="Josefin Sans"/>
                  <a:cs typeface="Josefin Sans"/>
                  <a:sym typeface="Josefin Sans"/>
                </a:rPr>
                <a:t>desarrollo</a:t>
              </a:r>
              <a:r>
                <a:rPr lang="en-US" sz="3600" dirty="0">
                  <a:solidFill>
                    <a:srgbClr val="94DDDE"/>
                  </a:solidFill>
                  <a:latin typeface="Josefin Sans"/>
                  <a:ea typeface="Josefin Sans"/>
                  <a:cs typeface="Josefin Sans"/>
                  <a:sym typeface="Josefin Sans"/>
                </a:rPr>
                <a:t> de </a:t>
              </a:r>
              <a:r>
                <a:rPr lang="en-US" sz="3600" dirty="0" err="1">
                  <a:solidFill>
                    <a:srgbClr val="94DDDE"/>
                  </a:solidFill>
                  <a:latin typeface="Josefin Sans"/>
                  <a:ea typeface="Josefin Sans"/>
                  <a:cs typeface="Josefin Sans"/>
                  <a:sym typeface="Josefin Sans"/>
                </a:rPr>
                <a:t>simulaciones</a:t>
              </a:r>
              <a:r>
                <a:rPr lang="en-US" sz="3600" dirty="0">
                  <a:solidFill>
                    <a:srgbClr val="94DDDE"/>
                  </a:solidFill>
                  <a:latin typeface="Josefin Sans"/>
                  <a:ea typeface="Josefin Sans"/>
                  <a:cs typeface="Josefin Sans"/>
                  <a:sym typeface="Josefin Sans"/>
                </a:rPr>
                <a:t> </a:t>
              </a:r>
              <a:r>
                <a:rPr lang="en-US" sz="3600" dirty="0" err="1">
                  <a:solidFill>
                    <a:srgbClr val="94DDDE"/>
                  </a:solidFill>
                  <a:latin typeface="Josefin Sans"/>
                  <a:ea typeface="Josefin Sans"/>
                  <a:cs typeface="Josefin Sans"/>
                  <a:sym typeface="Josefin Sans"/>
                </a:rPr>
                <a:t>en</a:t>
              </a:r>
              <a:r>
                <a:rPr lang="en-US" sz="3600" dirty="0">
                  <a:solidFill>
                    <a:srgbClr val="94DDDE"/>
                  </a:solidFill>
                  <a:latin typeface="Josefin Sans"/>
                  <a:ea typeface="Josefin Sans"/>
                  <a:cs typeface="Josefin Sans"/>
                  <a:sym typeface="Josefin Sans"/>
                </a:rPr>
                <a:t> </a:t>
              </a:r>
              <a:r>
                <a:rPr lang="en-US" sz="3600" dirty="0" err="1">
                  <a:solidFill>
                    <a:srgbClr val="94DDDE"/>
                  </a:solidFill>
                  <a:latin typeface="Josefin Sans"/>
                  <a:ea typeface="Josefin Sans"/>
                  <a:cs typeface="Josefin Sans"/>
                  <a:sym typeface="Josefin Sans"/>
                </a:rPr>
                <a:t>diferentes</a:t>
              </a:r>
              <a:r>
                <a:rPr lang="en-US" sz="3600" dirty="0">
                  <a:solidFill>
                    <a:srgbClr val="94DDDE"/>
                  </a:solidFill>
                  <a:latin typeface="Josefin Sans"/>
                  <a:ea typeface="Josefin Sans"/>
                  <a:cs typeface="Josefin Sans"/>
                  <a:sym typeface="Josefin Sans"/>
                </a:rPr>
                <a:t> </a:t>
              </a:r>
              <a:r>
                <a:rPr lang="en-US" sz="3600" dirty="0" err="1">
                  <a:solidFill>
                    <a:srgbClr val="94DDDE"/>
                  </a:solidFill>
                  <a:latin typeface="Josefin Sans"/>
                  <a:ea typeface="Josefin Sans"/>
                  <a:cs typeface="Josefin Sans"/>
                  <a:sym typeface="Josefin Sans"/>
                </a:rPr>
                <a:t>disciplinas</a:t>
              </a:r>
              <a:r>
                <a:rPr lang="en-US" sz="3600" dirty="0">
                  <a:solidFill>
                    <a:srgbClr val="94DDDE"/>
                  </a:solidFill>
                  <a:latin typeface="Josefin Sans"/>
                  <a:ea typeface="Josefin Sans"/>
                  <a:cs typeface="Josefin Sans"/>
                  <a:sym typeface="Josefin Sans"/>
                </a:rPr>
                <a:t>. </a:t>
              </a:r>
            </a:p>
            <a:p>
              <a:pPr marL="323849" lvl="1" algn="just">
                <a:lnSpc>
                  <a:spcPts val="4199"/>
                </a:lnSpc>
              </a:pPr>
              <a:endParaRPr lang="en-US" sz="3600" dirty="0">
                <a:solidFill>
                  <a:srgbClr val="94DDDE"/>
                </a:solidFill>
                <a:latin typeface="Josefin Sans"/>
                <a:ea typeface="Josefin Sans"/>
                <a:cs typeface="Josefin Sans"/>
                <a:sym typeface="Josefin Sans"/>
              </a:endParaRPr>
            </a:p>
            <a:p>
              <a:pPr marL="647698" lvl="1" indent="-323849" algn="just">
                <a:lnSpc>
                  <a:spcPts val="4199"/>
                </a:lnSpc>
                <a:buFont typeface="Arial"/>
                <a:buChar char="•"/>
              </a:pPr>
              <a:r>
                <a:rPr lang="en-US" sz="3600" dirty="0" err="1">
                  <a:solidFill>
                    <a:srgbClr val="94DDDE"/>
                  </a:solidFill>
                  <a:latin typeface="Josefin Sans"/>
                  <a:ea typeface="Josefin Sans"/>
                  <a:cs typeface="Josefin Sans"/>
                  <a:sym typeface="Josefin Sans"/>
                </a:rPr>
                <a:t>Existen</a:t>
              </a:r>
              <a:r>
                <a:rPr lang="en-US" sz="3600" dirty="0">
                  <a:solidFill>
                    <a:srgbClr val="94DDDE"/>
                  </a:solidFill>
                  <a:latin typeface="Josefin Sans"/>
                  <a:ea typeface="Josefin Sans"/>
                  <a:cs typeface="Josefin Sans"/>
                  <a:sym typeface="Josefin Sans"/>
                </a:rPr>
                <a:t> multiples </a:t>
              </a:r>
              <a:r>
                <a:rPr lang="en-US" sz="3600" dirty="0" err="1">
                  <a:solidFill>
                    <a:srgbClr val="94DDDE"/>
                  </a:solidFill>
                  <a:latin typeface="Josefin Sans"/>
                  <a:ea typeface="Josefin Sans"/>
                  <a:cs typeface="Josefin Sans"/>
                  <a:sym typeface="Josefin Sans"/>
                </a:rPr>
                <a:t>mecanismos</a:t>
              </a:r>
              <a:r>
                <a:rPr lang="en-US" sz="3600" dirty="0">
                  <a:solidFill>
                    <a:srgbClr val="94DDDE"/>
                  </a:solidFill>
                  <a:latin typeface="Josefin Sans"/>
                  <a:ea typeface="Josefin Sans"/>
                  <a:cs typeface="Josefin Sans"/>
                  <a:sym typeface="Josefin Sans"/>
                </a:rPr>
                <a:t> para </a:t>
              </a:r>
              <a:r>
                <a:rPr lang="en-US" sz="3600" dirty="0" err="1">
                  <a:solidFill>
                    <a:srgbClr val="94DDDE"/>
                  </a:solidFill>
                  <a:latin typeface="Josefin Sans"/>
                  <a:ea typeface="Josefin Sans"/>
                  <a:cs typeface="Josefin Sans"/>
                  <a:sym typeface="Josefin Sans"/>
                </a:rPr>
                <a:t>definir</a:t>
              </a:r>
              <a:r>
                <a:rPr lang="en-US" sz="3600" dirty="0">
                  <a:solidFill>
                    <a:srgbClr val="94DDDE"/>
                  </a:solidFill>
                  <a:latin typeface="Josefin Sans"/>
                  <a:ea typeface="Josefin Sans"/>
                  <a:cs typeface="Josefin Sans"/>
                  <a:sym typeface="Josefin Sans"/>
                </a:rPr>
                <a:t> </a:t>
              </a:r>
              <a:r>
                <a:rPr lang="en-US" sz="3600" dirty="0" err="1">
                  <a:solidFill>
                    <a:srgbClr val="94DDDE"/>
                  </a:solidFill>
                  <a:latin typeface="Josefin Sans"/>
                  <a:ea typeface="Josefin Sans"/>
                  <a:cs typeface="Josefin Sans"/>
                  <a:sym typeface="Josefin Sans"/>
                </a:rPr>
                <a:t>estructuras</a:t>
              </a:r>
              <a:r>
                <a:rPr lang="en-US" sz="3600" dirty="0">
                  <a:solidFill>
                    <a:srgbClr val="94DDDE"/>
                  </a:solidFill>
                  <a:latin typeface="Josefin Sans"/>
                  <a:ea typeface="Josefin Sans"/>
                  <a:cs typeface="Josefin Sans"/>
                  <a:sym typeface="Josefin Sans"/>
                </a:rPr>
                <a:t> </a:t>
              </a:r>
              <a:r>
                <a:rPr lang="en-US" sz="3600" dirty="0" err="1">
                  <a:solidFill>
                    <a:srgbClr val="94DDDE"/>
                  </a:solidFill>
                  <a:latin typeface="Josefin Sans"/>
                  <a:ea typeface="Josefin Sans"/>
                  <a:cs typeface="Josefin Sans"/>
                  <a:sym typeface="Josefin Sans"/>
                </a:rPr>
                <a:t>cristalinas</a:t>
              </a:r>
              <a:r>
                <a:rPr lang="en-US" sz="3600" dirty="0">
                  <a:solidFill>
                    <a:srgbClr val="94DDDE"/>
                  </a:solidFill>
                  <a:latin typeface="Josefin Sans"/>
                  <a:ea typeface="Josefin Sans"/>
                  <a:cs typeface="Josefin Sans"/>
                  <a:sym typeface="Josefin Sans"/>
                </a:rPr>
                <a:t> que se </a:t>
              </a:r>
              <a:r>
                <a:rPr lang="en-US" sz="3600" dirty="0" err="1">
                  <a:solidFill>
                    <a:srgbClr val="94DDDE"/>
                  </a:solidFill>
                  <a:latin typeface="Josefin Sans"/>
                  <a:ea typeface="Josefin Sans"/>
                  <a:cs typeface="Josefin Sans"/>
                  <a:sym typeface="Josefin Sans"/>
                </a:rPr>
                <a:t>pueden</a:t>
              </a:r>
              <a:r>
                <a:rPr lang="en-US" sz="3600" dirty="0">
                  <a:solidFill>
                    <a:srgbClr val="94DDDE"/>
                  </a:solidFill>
                  <a:latin typeface="Josefin Sans"/>
                  <a:ea typeface="Josefin Sans"/>
                  <a:cs typeface="Josefin Sans"/>
                  <a:sym typeface="Josefin Sans"/>
                </a:rPr>
                <a:t> </a:t>
              </a:r>
              <a:r>
                <a:rPr lang="en-US" sz="3600" dirty="0" err="1">
                  <a:solidFill>
                    <a:srgbClr val="94DDDE"/>
                  </a:solidFill>
                  <a:latin typeface="Josefin Sans"/>
                  <a:ea typeface="Josefin Sans"/>
                  <a:cs typeface="Josefin Sans"/>
                  <a:sym typeface="Josefin Sans"/>
                </a:rPr>
                <a:t>estudiar</a:t>
              </a:r>
              <a:r>
                <a:rPr lang="en-US" sz="3600" dirty="0">
                  <a:solidFill>
                    <a:srgbClr val="94DDDE"/>
                  </a:solidFill>
                  <a:latin typeface="Josefin Sans"/>
                  <a:ea typeface="Josefin Sans"/>
                  <a:cs typeface="Josefin Sans"/>
                  <a:sym typeface="Josefin Sans"/>
                </a:rPr>
                <a:t>. [1]</a:t>
              </a:r>
            </a:p>
          </p:txBody>
        </p:sp>
      </p:grpSp>
      <p:sp>
        <p:nvSpPr>
          <p:cNvPr id="5" name="Freeform 5"/>
          <p:cNvSpPr/>
          <p:nvPr/>
        </p:nvSpPr>
        <p:spPr>
          <a:xfrm>
            <a:off x="252426" y="2139381"/>
            <a:ext cx="3874545" cy="5122596"/>
          </a:xfrm>
          <a:custGeom>
            <a:avLst/>
            <a:gdLst/>
            <a:ahLst/>
            <a:cxnLst/>
            <a:rect l="l" t="t" r="r" b="b"/>
            <a:pathLst>
              <a:path w="3874545" h="5122596">
                <a:moveTo>
                  <a:pt x="0" y="0"/>
                </a:moveTo>
                <a:lnTo>
                  <a:pt x="3874546" y="0"/>
                </a:lnTo>
                <a:lnTo>
                  <a:pt x="3874546" y="5122596"/>
                </a:lnTo>
                <a:lnTo>
                  <a:pt x="0" y="51225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CO"/>
          </a:p>
        </p:txBody>
      </p:sp>
      <p:sp>
        <p:nvSpPr>
          <p:cNvPr id="6" name="Freeform 6"/>
          <p:cNvSpPr/>
          <p:nvPr/>
        </p:nvSpPr>
        <p:spPr>
          <a:xfrm>
            <a:off x="1323644" y="2930110"/>
            <a:ext cx="3874545" cy="5122596"/>
          </a:xfrm>
          <a:custGeom>
            <a:avLst/>
            <a:gdLst/>
            <a:ahLst/>
            <a:cxnLst/>
            <a:rect l="l" t="t" r="r" b="b"/>
            <a:pathLst>
              <a:path w="3874545" h="5122596">
                <a:moveTo>
                  <a:pt x="0" y="0"/>
                </a:moveTo>
                <a:lnTo>
                  <a:pt x="3874545" y="0"/>
                </a:lnTo>
                <a:lnTo>
                  <a:pt x="3874545" y="5122595"/>
                </a:lnTo>
                <a:lnTo>
                  <a:pt x="0" y="51225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CO"/>
          </a:p>
        </p:txBody>
      </p:sp>
      <p:sp>
        <p:nvSpPr>
          <p:cNvPr id="7" name="Freeform 7"/>
          <p:cNvSpPr/>
          <p:nvPr/>
        </p:nvSpPr>
        <p:spPr>
          <a:xfrm>
            <a:off x="2438400" y="3669334"/>
            <a:ext cx="3874545" cy="5122596"/>
          </a:xfrm>
          <a:custGeom>
            <a:avLst/>
            <a:gdLst/>
            <a:ahLst/>
            <a:cxnLst/>
            <a:rect l="l" t="t" r="r" b="b"/>
            <a:pathLst>
              <a:path w="3874545" h="5122596">
                <a:moveTo>
                  <a:pt x="0" y="0"/>
                </a:moveTo>
                <a:lnTo>
                  <a:pt x="3874545" y="0"/>
                </a:lnTo>
                <a:lnTo>
                  <a:pt x="3874545" y="5122596"/>
                </a:lnTo>
                <a:lnTo>
                  <a:pt x="0" y="512259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CO"/>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5708398" y="2213523"/>
            <a:ext cx="6276929" cy="1457325"/>
          </a:xfrm>
          <a:prstGeom prst="rect">
            <a:avLst/>
          </a:prstGeom>
        </p:spPr>
        <p:txBody>
          <a:bodyPr lIns="0" tIns="0" rIns="0" bIns="0" rtlCol="0" anchor="t">
            <a:spAutoFit/>
          </a:bodyPr>
          <a:lstStyle/>
          <a:p>
            <a:pPr algn="ctr">
              <a:lnSpc>
                <a:spcPts val="11459"/>
              </a:lnSpc>
            </a:pPr>
            <a:r>
              <a:rPr lang="en-US" sz="9549" b="1" dirty="0" err="1">
                <a:solidFill>
                  <a:srgbClr val="2B4B82"/>
                </a:solidFill>
                <a:latin typeface="Josefin Sans Bold"/>
                <a:ea typeface="Josefin Sans Bold"/>
                <a:cs typeface="Josefin Sans Bold"/>
                <a:sym typeface="Josefin Sans Bold"/>
              </a:rPr>
              <a:t>Problema</a:t>
            </a:r>
            <a:endParaRPr lang="en-US" sz="9549" b="1" dirty="0">
              <a:solidFill>
                <a:srgbClr val="2B4B82"/>
              </a:solidFill>
              <a:latin typeface="Josefin Sans Bold"/>
              <a:ea typeface="Josefin Sans Bold"/>
              <a:cs typeface="Josefin Sans Bold"/>
              <a:sym typeface="Josefin Sans Bold"/>
            </a:endParaRPr>
          </a:p>
        </p:txBody>
      </p:sp>
      <p:sp>
        <p:nvSpPr>
          <p:cNvPr id="3" name="TextBox 3"/>
          <p:cNvSpPr txBox="1"/>
          <p:nvPr/>
        </p:nvSpPr>
        <p:spPr>
          <a:xfrm>
            <a:off x="1368827" y="4533900"/>
            <a:ext cx="14956070" cy="4983095"/>
          </a:xfrm>
          <a:prstGeom prst="rect">
            <a:avLst/>
          </a:prstGeom>
        </p:spPr>
        <p:txBody>
          <a:bodyPr lIns="0" tIns="0" rIns="0" bIns="0" rtlCol="0" anchor="t">
            <a:spAutoFit/>
          </a:bodyPr>
          <a:lstStyle/>
          <a:p>
            <a:pPr marL="599122" lvl="1" indent="-299561">
              <a:lnSpc>
                <a:spcPts val="3884"/>
              </a:lnSpc>
              <a:buFont typeface="Arial"/>
              <a:buChar char="•"/>
            </a:pPr>
            <a:r>
              <a:rPr lang="en-US" sz="4000" dirty="0">
                <a:solidFill>
                  <a:srgbClr val="2B4B82"/>
                </a:solidFill>
                <a:latin typeface="Josefin Sans"/>
                <a:ea typeface="Josefin Sans"/>
                <a:cs typeface="Josefin Sans"/>
                <a:sym typeface="Josefin Sans"/>
              </a:rPr>
              <a:t>Las </a:t>
            </a:r>
            <a:r>
              <a:rPr lang="en-US" sz="4000" dirty="0" err="1">
                <a:solidFill>
                  <a:srgbClr val="2B4B82"/>
                </a:solidFill>
                <a:latin typeface="Josefin Sans"/>
                <a:ea typeface="Josefin Sans"/>
                <a:cs typeface="Josefin Sans"/>
                <a:sym typeface="Josefin Sans"/>
              </a:rPr>
              <a:t>muestras</a:t>
            </a:r>
            <a:r>
              <a:rPr lang="en-US" sz="4000" dirty="0">
                <a:solidFill>
                  <a:srgbClr val="2B4B82"/>
                </a:solidFill>
                <a:latin typeface="Josefin Sans"/>
                <a:ea typeface="Josefin Sans"/>
                <a:cs typeface="Josefin Sans"/>
                <a:sym typeface="Josefin Sans"/>
              </a:rPr>
              <a:t> </a:t>
            </a:r>
            <a:r>
              <a:rPr lang="en-US" sz="4000" dirty="0" err="1">
                <a:solidFill>
                  <a:srgbClr val="2B4B82"/>
                </a:solidFill>
                <a:latin typeface="Josefin Sans"/>
                <a:ea typeface="Josefin Sans"/>
                <a:cs typeface="Josefin Sans"/>
                <a:sym typeface="Josefin Sans"/>
              </a:rPr>
              <a:t>dependen</a:t>
            </a:r>
            <a:r>
              <a:rPr lang="en-US" sz="4000" dirty="0">
                <a:solidFill>
                  <a:srgbClr val="2B4B82"/>
                </a:solidFill>
                <a:latin typeface="Josefin Sans"/>
                <a:ea typeface="Josefin Sans"/>
                <a:cs typeface="Josefin Sans"/>
                <a:sym typeface="Josefin Sans"/>
              </a:rPr>
              <a:t> de la </a:t>
            </a:r>
            <a:r>
              <a:rPr lang="en-US" sz="4000" dirty="0" err="1">
                <a:solidFill>
                  <a:srgbClr val="2B4B82"/>
                </a:solidFill>
                <a:latin typeface="Josefin Sans"/>
                <a:ea typeface="Josefin Sans"/>
                <a:cs typeface="Josefin Sans"/>
                <a:sym typeface="Josefin Sans"/>
              </a:rPr>
              <a:t>busqueda</a:t>
            </a:r>
            <a:r>
              <a:rPr lang="en-US" sz="4000" dirty="0">
                <a:solidFill>
                  <a:srgbClr val="2B4B82"/>
                </a:solidFill>
                <a:latin typeface="Josefin Sans"/>
                <a:ea typeface="Josefin Sans"/>
                <a:cs typeface="Josefin Sans"/>
                <a:sym typeface="Josefin Sans"/>
              </a:rPr>
              <a:t> </a:t>
            </a:r>
            <a:r>
              <a:rPr lang="en-US" sz="4000" dirty="0" err="1">
                <a:solidFill>
                  <a:srgbClr val="2B4B82"/>
                </a:solidFill>
                <a:latin typeface="Josefin Sans"/>
                <a:ea typeface="Josefin Sans"/>
                <a:cs typeface="Josefin Sans"/>
                <a:sym typeface="Josefin Sans"/>
              </a:rPr>
              <a:t>en</a:t>
            </a:r>
            <a:r>
              <a:rPr lang="en-US" sz="4000" dirty="0">
                <a:solidFill>
                  <a:srgbClr val="2B4B82"/>
                </a:solidFill>
                <a:latin typeface="Josefin Sans"/>
                <a:ea typeface="Josefin Sans"/>
                <a:cs typeface="Josefin Sans"/>
                <a:sym typeface="Josefin Sans"/>
              </a:rPr>
              <a:t> bases de </a:t>
            </a:r>
            <a:r>
              <a:rPr lang="en-US" sz="4000" dirty="0" err="1">
                <a:solidFill>
                  <a:srgbClr val="2B4B82"/>
                </a:solidFill>
                <a:latin typeface="Josefin Sans"/>
                <a:ea typeface="Josefin Sans"/>
                <a:cs typeface="Josefin Sans"/>
                <a:sym typeface="Josefin Sans"/>
              </a:rPr>
              <a:t>datos</a:t>
            </a:r>
            <a:r>
              <a:rPr lang="en-US" sz="4000" dirty="0">
                <a:solidFill>
                  <a:srgbClr val="2B4B82"/>
                </a:solidFill>
                <a:latin typeface="Josefin Sans"/>
                <a:ea typeface="Josefin Sans"/>
                <a:cs typeface="Josefin Sans"/>
                <a:sym typeface="Josefin Sans"/>
              </a:rPr>
              <a:t> que </a:t>
            </a:r>
            <a:r>
              <a:rPr lang="en-US" sz="4000" dirty="0" err="1">
                <a:solidFill>
                  <a:srgbClr val="2B4B82"/>
                </a:solidFill>
                <a:latin typeface="Josefin Sans"/>
                <a:ea typeface="Josefin Sans"/>
                <a:cs typeface="Josefin Sans"/>
                <a:sym typeface="Josefin Sans"/>
              </a:rPr>
              <a:t>pueden</a:t>
            </a:r>
            <a:r>
              <a:rPr lang="en-US" sz="4000" dirty="0">
                <a:solidFill>
                  <a:srgbClr val="2B4B82"/>
                </a:solidFill>
                <a:latin typeface="Josefin Sans"/>
                <a:ea typeface="Josefin Sans"/>
                <a:cs typeface="Josefin Sans"/>
                <a:sym typeface="Josefin Sans"/>
              </a:rPr>
              <a:t> ser </a:t>
            </a:r>
            <a:r>
              <a:rPr lang="en-US" sz="4000" dirty="0" err="1">
                <a:solidFill>
                  <a:srgbClr val="2B4B82"/>
                </a:solidFill>
                <a:latin typeface="Josefin Sans"/>
                <a:ea typeface="Josefin Sans"/>
                <a:cs typeface="Josefin Sans"/>
                <a:sym typeface="Josefin Sans"/>
              </a:rPr>
              <a:t>limitadas</a:t>
            </a:r>
            <a:r>
              <a:rPr lang="en-US" sz="4000" dirty="0">
                <a:solidFill>
                  <a:srgbClr val="2B4B82"/>
                </a:solidFill>
                <a:latin typeface="Josefin Sans"/>
                <a:ea typeface="Josefin Sans"/>
                <a:cs typeface="Josefin Sans"/>
                <a:sym typeface="Josefin Sans"/>
              </a:rPr>
              <a:t> o </a:t>
            </a:r>
            <a:r>
              <a:rPr lang="en-US" sz="4000" dirty="0" err="1">
                <a:solidFill>
                  <a:srgbClr val="2B4B82"/>
                </a:solidFill>
                <a:latin typeface="Josefin Sans"/>
                <a:ea typeface="Josefin Sans"/>
                <a:cs typeface="Josefin Sans"/>
                <a:sym typeface="Josefin Sans"/>
              </a:rPr>
              <a:t>tediosas</a:t>
            </a:r>
            <a:r>
              <a:rPr lang="en-US" sz="4000" dirty="0">
                <a:solidFill>
                  <a:srgbClr val="2B4B82"/>
                </a:solidFill>
                <a:latin typeface="Josefin Sans"/>
                <a:ea typeface="Josefin Sans"/>
                <a:cs typeface="Josefin Sans"/>
                <a:sym typeface="Josefin Sans"/>
              </a:rPr>
              <a:t> de </a:t>
            </a:r>
            <a:r>
              <a:rPr lang="en-US" sz="4000" dirty="0" err="1">
                <a:solidFill>
                  <a:srgbClr val="2B4B82"/>
                </a:solidFill>
                <a:latin typeface="Josefin Sans"/>
                <a:ea typeface="Josefin Sans"/>
                <a:cs typeface="Josefin Sans"/>
                <a:sym typeface="Josefin Sans"/>
              </a:rPr>
              <a:t>recorrer</a:t>
            </a:r>
            <a:r>
              <a:rPr lang="en-US" sz="4000" dirty="0">
                <a:solidFill>
                  <a:srgbClr val="2B4B82"/>
                </a:solidFill>
                <a:latin typeface="Josefin Sans"/>
                <a:ea typeface="Josefin Sans"/>
                <a:cs typeface="Josefin Sans"/>
                <a:sym typeface="Josefin Sans"/>
              </a:rPr>
              <a:t>.[1]</a:t>
            </a:r>
          </a:p>
          <a:p>
            <a:pPr marL="299561" lvl="1" algn="l">
              <a:lnSpc>
                <a:spcPts val="3884"/>
              </a:lnSpc>
            </a:pPr>
            <a:endParaRPr lang="en-US" sz="4000" dirty="0">
              <a:solidFill>
                <a:srgbClr val="2B4B82"/>
              </a:solidFill>
              <a:latin typeface="Josefin Sans"/>
              <a:ea typeface="Josefin Sans"/>
              <a:cs typeface="Josefin Sans"/>
              <a:sym typeface="Josefin Sans"/>
            </a:endParaRPr>
          </a:p>
          <a:p>
            <a:pPr marL="599122" lvl="1" indent="-299561" algn="l">
              <a:lnSpc>
                <a:spcPts val="3884"/>
              </a:lnSpc>
              <a:buFont typeface="Arial"/>
              <a:buChar char="•"/>
            </a:pPr>
            <a:r>
              <a:rPr lang="en-US" sz="4000" dirty="0" err="1">
                <a:solidFill>
                  <a:srgbClr val="2B4B82"/>
                </a:solidFill>
                <a:latin typeface="Josefin Sans"/>
                <a:ea typeface="Josefin Sans"/>
                <a:cs typeface="Josefin Sans"/>
                <a:sym typeface="Josefin Sans"/>
              </a:rPr>
              <a:t>Existen</a:t>
            </a:r>
            <a:r>
              <a:rPr lang="en-US" sz="4000" dirty="0">
                <a:solidFill>
                  <a:srgbClr val="2B4B82"/>
                </a:solidFill>
                <a:latin typeface="Josefin Sans"/>
                <a:ea typeface="Josefin Sans"/>
                <a:cs typeface="Josefin Sans"/>
                <a:sym typeface="Josefin Sans"/>
              </a:rPr>
              <a:t> </a:t>
            </a:r>
            <a:r>
              <a:rPr lang="en-US" sz="4000" dirty="0" err="1">
                <a:solidFill>
                  <a:srgbClr val="2B4B82"/>
                </a:solidFill>
                <a:latin typeface="Josefin Sans"/>
                <a:ea typeface="Josefin Sans"/>
                <a:cs typeface="Josefin Sans"/>
                <a:sym typeface="Josefin Sans"/>
              </a:rPr>
              <a:t>muchas</a:t>
            </a:r>
            <a:r>
              <a:rPr lang="en-US" sz="4000" dirty="0">
                <a:solidFill>
                  <a:srgbClr val="2B4B82"/>
                </a:solidFill>
                <a:latin typeface="Josefin Sans"/>
                <a:ea typeface="Josefin Sans"/>
                <a:cs typeface="Josefin Sans"/>
                <a:sym typeface="Josefin Sans"/>
              </a:rPr>
              <a:t> </a:t>
            </a:r>
            <a:r>
              <a:rPr lang="en-US" sz="4000" dirty="0" err="1">
                <a:solidFill>
                  <a:srgbClr val="2B4B82"/>
                </a:solidFill>
                <a:latin typeface="Josefin Sans"/>
                <a:ea typeface="Josefin Sans"/>
                <a:cs typeface="Josefin Sans"/>
                <a:sym typeface="Josefin Sans"/>
              </a:rPr>
              <a:t>propiedades</a:t>
            </a:r>
            <a:r>
              <a:rPr lang="en-US" sz="4000" dirty="0">
                <a:solidFill>
                  <a:srgbClr val="2B4B82"/>
                </a:solidFill>
                <a:latin typeface="Josefin Sans"/>
                <a:ea typeface="Josefin Sans"/>
                <a:cs typeface="Josefin Sans"/>
                <a:sym typeface="Josefin Sans"/>
              </a:rPr>
              <a:t> y </a:t>
            </a:r>
            <a:r>
              <a:rPr lang="en-US" sz="4000" dirty="0" err="1">
                <a:solidFill>
                  <a:srgbClr val="2B4B82"/>
                </a:solidFill>
                <a:latin typeface="Josefin Sans"/>
                <a:ea typeface="Josefin Sans"/>
                <a:cs typeface="Josefin Sans"/>
                <a:sym typeface="Josefin Sans"/>
              </a:rPr>
              <a:t>parametros</a:t>
            </a:r>
            <a:r>
              <a:rPr lang="en-US" sz="4000" dirty="0">
                <a:solidFill>
                  <a:srgbClr val="2B4B82"/>
                </a:solidFill>
                <a:latin typeface="Josefin Sans"/>
                <a:ea typeface="Josefin Sans"/>
                <a:cs typeface="Josefin Sans"/>
                <a:sym typeface="Josefin Sans"/>
              </a:rPr>
              <a:t> que se </a:t>
            </a:r>
            <a:r>
              <a:rPr lang="en-US" sz="4000" dirty="0" err="1">
                <a:solidFill>
                  <a:srgbClr val="2B4B82"/>
                </a:solidFill>
                <a:latin typeface="Josefin Sans"/>
                <a:ea typeface="Josefin Sans"/>
                <a:cs typeface="Josefin Sans"/>
                <a:sym typeface="Josefin Sans"/>
              </a:rPr>
              <a:t>deben</a:t>
            </a:r>
            <a:r>
              <a:rPr lang="en-US" sz="4000" dirty="0">
                <a:solidFill>
                  <a:srgbClr val="2B4B82"/>
                </a:solidFill>
                <a:latin typeface="Josefin Sans"/>
                <a:ea typeface="Josefin Sans"/>
                <a:cs typeface="Josefin Sans"/>
                <a:sym typeface="Josefin Sans"/>
              </a:rPr>
              <a:t> </a:t>
            </a:r>
            <a:r>
              <a:rPr lang="en-US" sz="4000" dirty="0" err="1">
                <a:solidFill>
                  <a:srgbClr val="2B4B82"/>
                </a:solidFill>
                <a:latin typeface="Josefin Sans"/>
                <a:ea typeface="Josefin Sans"/>
                <a:cs typeface="Josefin Sans"/>
                <a:sym typeface="Josefin Sans"/>
              </a:rPr>
              <a:t>conservar</a:t>
            </a:r>
            <a:r>
              <a:rPr lang="en-US" sz="4000" dirty="0">
                <a:solidFill>
                  <a:srgbClr val="2B4B82"/>
                </a:solidFill>
                <a:latin typeface="Josefin Sans"/>
                <a:ea typeface="Josefin Sans"/>
                <a:cs typeface="Josefin Sans"/>
                <a:sym typeface="Josefin Sans"/>
              </a:rPr>
              <a:t> de forma </a:t>
            </a:r>
            <a:r>
              <a:rPr lang="en-US" sz="4000" dirty="0" err="1">
                <a:solidFill>
                  <a:srgbClr val="2B4B82"/>
                </a:solidFill>
                <a:latin typeface="Josefin Sans"/>
                <a:ea typeface="Josefin Sans"/>
                <a:cs typeface="Josefin Sans"/>
                <a:sym typeface="Josefin Sans"/>
              </a:rPr>
              <a:t>precisa</a:t>
            </a:r>
            <a:r>
              <a:rPr lang="en-US" sz="4000" dirty="0">
                <a:solidFill>
                  <a:srgbClr val="2B4B82"/>
                </a:solidFill>
                <a:latin typeface="Josefin Sans"/>
                <a:ea typeface="Josefin Sans"/>
                <a:cs typeface="Josefin Sans"/>
                <a:sym typeface="Josefin Sans"/>
              </a:rPr>
              <a:t> para </a:t>
            </a:r>
            <a:r>
              <a:rPr lang="en-US" sz="4000" dirty="0" err="1">
                <a:solidFill>
                  <a:srgbClr val="2B4B82"/>
                </a:solidFill>
                <a:latin typeface="Josefin Sans"/>
                <a:ea typeface="Josefin Sans"/>
                <a:cs typeface="Josefin Sans"/>
                <a:sym typeface="Josefin Sans"/>
              </a:rPr>
              <a:t>asegurar</a:t>
            </a:r>
            <a:r>
              <a:rPr lang="en-US" sz="4000" dirty="0">
                <a:solidFill>
                  <a:srgbClr val="2B4B82"/>
                </a:solidFill>
                <a:latin typeface="Josefin Sans"/>
                <a:ea typeface="Josefin Sans"/>
                <a:cs typeface="Josefin Sans"/>
                <a:sym typeface="Josefin Sans"/>
              </a:rPr>
              <a:t> que la </a:t>
            </a:r>
            <a:r>
              <a:rPr lang="en-US" sz="4000" dirty="0" err="1">
                <a:solidFill>
                  <a:srgbClr val="2B4B82"/>
                </a:solidFill>
                <a:latin typeface="Josefin Sans"/>
                <a:ea typeface="Josefin Sans"/>
                <a:cs typeface="Josefin Sans"/>
                <a:sym typeface="Josefin Sans"/>
              </a:rPr>
              <a:t>muestra</a:t>
            </a:r>
            <a:r>
              <a:rPr lang="en-US" sz="4000" dirty="0">
                <a:solidFill>
                  <a:srgbClr val="2B4B82"/>
                </a:solidFill>
                <a:latin typeface="Josefin Sans"/>
                <a:ea typeface="Josefin Sans"/>
                <a:cs typeface="Josefin Sans"/>
                <a:sym typeface="Josefin Sans"/>
              </a:rPr>
              <a:t> </a:t>
            </a:r>
            <a:r>
              <a:rPr lang="en-US" sz="4000" dirty="0" err="1">
                <a:solidFill>
                  <a:srgbClr val="2B4B82"/>
                </a:solidFill>
                <a:latin typeface="Josefin Sans"/>
                <a:ea typeface="Josefin Sans"/>
                <a:cs typeface="Josefin Sans"/>
                <a:sym typeface="Josefin Sans"/>
              </a:rPr>
              <a:t>represente</a:t>
            </a:r>
            <a:r>
              <a:rPr lang="en-US" sz="4000" dirty="0">
                <a:solidFill>
                  <a:srgbClr val="2B4B82"/>
                </a:solidFill>
                <a:latin typeface="Josefin Sans"/>
                <a:ea typeface="Josefin Sans"/>
                <a:cs typeface="Josefin Sans"/>
                <a:sym typeface="Josefin Sans"/>
              </a:rPr>
              <a:t> </a:t>
            </a:r>
            <a:r>
              <a:rPr lang="en-US" sz="4000" dirty="0" err="1">
                <a:solidFill>
                  <a:srgbClr val="2B4B82"/>
                </a:solidFill>
                <a:latin typeface="Josefin Sans"/>
                <a:ea typeface="Josefin Sans"/>
                <a:cs typeface="Josefin Sans"/>
                <a:sym typeface="Josefin Sans"/>
              </a:rPr>
              <a:t>correctamente</a:t>
            </a:r>
            <a:r>
              <a:rPr lang="en-US" sz="4000" dirty="0">
                <a:solidFill>
                  <a:srgbClr val="2B4B82"/>
                </a:solidFill>
                <a:latin typeface="Josefin Sans"/>
                <a:ea typeface="Josefin Sans"/>
                <a:cs typeface="Josefin Sans"/>
                <a:sym typeface="Josefin Sans"/>
              </a:rPr>
              <a:t> la </a:t>
            </a:r>
            <a:r>
              <a:rPr lang="en-US" sz="4000" dirty="0" err="1">
                <a:solidFill>
                  <a:srgbClr val="2B4B82"/>
                </a:solidFill>
                <a:latin typeface="Josefin Sans"/>
                <a:ea typeface="Josefin Sans"/>
                <a:cs typeface="Josefin Sans"/>
                <a:sym typeface="Josefin Sans"/>
              </a:rPr>
              <a:t>realidad</a:t>
            </a:r>
            <a:r>
              <a:rPr lang="en-US" sz="4000" dirty="0">
                <a:solidFill>
                  <a:srgbClr val="2B4B82"/>
                </a:solidFill>
                <a:latin typeface="Josefin Sans"/>
                <a:ea typeface="Josefin Sans"/>
                <a:cs typeface="Josefin Sans"/>
                <a:sym typeface="Josefin Sans"/>
              </a:rPr>
              <a:t>.[2]</a:t>
            </a:r>
          </a:p>
          <a:p>
            <a:pPr marL="299561" lvl="1" algn="l">
              <a:lnSpc>
                <a:spcPts val="3884"/>
              </a:lnSpc>
            </a:pPr>
            <a:endParaRPr lang="en-US" sz="4000" dirty="0">
              <a:solidFill>
                <a:srgbClr val="2B4B82"/>
              </a:solidFill>
              <a:latin typeface="Josefin Sans"/>
              <a:ea typeface="Josefin Sans"/>
              <a:cs typeface="Josefin Sans"/>
              <a:sym typeface="Josefin Sans"/>
            </a:endParaRPr>
          </a:p>
          <a:p>
            <a:pPr marL="599122" lvl="1" indent="-299561" algn="l">
              <a:lnSpc>
                <a:spcPts val="3884"/>
              </a:lnSpc>
              <a:buFont typeface="Arial"/>
              <a:buChar char="•"/>
            </a:pPr>
            <a:r>
              <a:rPr lang="en-US" sz="4000" dirty="0">
                <a:solidFill>
                  <a:srgbClr val="2B4B82"/>
                </a:solidFill>
                <a:latin typeface="Josefin Sans"/>
                <a:ea typeface="Josefin Sans"/>
                <a:cs typeface="Josefin Sans"/>
                <a:sym typeface="Josefin Sans"/>
              </a:rPr>
              <a:t>El </a:t>
            </a:r>
            <a:r>
              <a:rPr lang="en-US" sz="4000" dirty="0" err="1">
                <a:solidFill>
                  <a:srgbClr val="2B4B82"/>
                </a:solidFill>
                <a:latin typeface="Josefin Sans"/>
                <a:ea typeface="Josefin Sans"/>
                <a:cs typeface="Josefin Sans"/>
                <a:sym typeface="Josefin Sans"/>
              </a:rPr>
              <a:t>formato</a:t>
            </a:r>
            <a:r>
              <a:rPr lang="en-US" sz="4000" dirty="0">
                <a:solidFill>
                  <a:srgbClr val="2B4B82"/>
                </a:solidFill>
                <a:latin typeface="Josefin Sans"/>
                <a:ea typeface="Josefin Sans"/>
                <a:cs typeface="Josefin Sans"/>
                <a:sym typeface="Josefin Sans"/>
              </a:rPr>
              <a:t> de las bases de </a:t>
            </a:r>
            <a:r>
              <a:rPr lang="en-US" sz="4000" dirty="0" err="1">
                <a:solidFill>
                  <a:srgbClr val="2B4B82"/>
                </a:solidFill>
                <a:latin typeface="Josefin Sans"/>
                <a:ea typeface="Josefin Sans"/>
                <a:cs typeface="Josefin Sans"/>
                <a:sym typeface="Josefin Sans"/>
              </a:rPr>
              <a:t>datos</a:t>
            </a:r>
            <a:r>
              <a:rPr lang="en-US" sz="4000" dirty="0">
                <a:solidFill>
                  <a:srgbClr val="2B4B82"/>
                </a:solidFill>
                <a:latin typeface="Josefin Sans"/>
                <a:ea typeface="Josefin Sans"/>
                <a:cs typeface="Josefin Sans"/>
                <a:sym typeface="Josefin Sans"/>
              </a:rPr>
              <a:t> </a:t>
            </a:r>
            <a:r>
              <a:rPr lang="en-US" sz="4000" dirty="0" err="1">
                <a:solidFill>
                  <a:srgbClr val="2B4B82"/>
                </a:solidFill>
                <a:latin typeface="Josefin Sans"/>
                <a:ea typeface="Josefin Sans"/>
                <a:cs typeface="Josefin Sans"/>
                <a:sym typeface="Josefin Sans"/>
              </a:rPr>
              <a:t>debe</a:t>
            </a:r>
            <a:r>
              <a:rPr lang="en-US" sz="4000" dirty="0">
                <a:solidFill>
                  <a:srgbClr val="2B4B82"/>
                </a:solidFill>
                <a:latin typeface="Josefin Sans"/>
                <a:ea typeface="Josefin Sans"/>
                <a:cs typeface="Josefin Sans"/>
                <a:sym typeface="Josefin Sans"/>
              </a:rPr>
              <a:t> </a:t>
            </a:r>
            <a:r>
              <a:rPr lang="en-US" sz="4000" dirty="0" err="1">
                <a:solidFill>
                  <a:srgbClr val="2B4B82"/>
                </a:solidFill>
                <a:latin typeface="Josefin Sans"/>
                <a:ea typeface="Josefin Sans"/>
                <a:cs typeface="Josefin Sans"/>
                <a:sym typeface="Josefin Sans"/>
              </a:rPr>
              <a:t>cambiarse</a:t>
            </a:r>
            <a:r>
              <a:rPr lang="en-US" sz="4000" dirty="0">
                <a:solidFill>
                  <a:srgbClr val="2B4B82"/>
                </a:solidFill>
                <a:latin typeface="Josefin Sans"/>
                <a:ea typeface="Josefin Sans"/>
                <a:cs typeface="Josefin Sans"/>
                <a:sym typeface="Josefin Sans"/>
              </a:rPr>
              <a:t> para </a:t>
            </a:r>
            <a:r>
              <a:rPr lang="en-US" sz="4000" dirty="0" err="1">
                <a:solidFill>
                  <a:srgbClr val="2B4B82"/>
                </a:solidFill>
                <a:latin typeface="Josefin Sans"/>
                <a:ea typeface="Josefin Sans"/>
                <a:cs typeface="Josefin Sans"/>
                <a:sym typeface="Josefin Sans"/>
              </a:rPr>
              <a:t>ajustarse</a:t>
            </a:r>
            <a:r>
              <a:rPr lang="en-US" sz="4000" dirty="0">
                <a:solidFill>
                  <a:srgbClr val="2B4B82"/>
                </a:solidFill>
                <a:latin typeface="Josefin Sans"/>
                <a:ea typeface="Josefin Sans"/>
                <a:cs typeface="Josefin Sans"/>
                <a:sym typeface="Josefin Sans"/>
              </a:rPr>
              <a:t> a la </a:t>
            </a:r>
            <a:r>
              <a:rPr lang="en-US" sz="4000" dirty="0" err="1">
                <a:solidFill>
                  <a:srgbClr val="2B4B82"/>
                </a:solidFill>
                <a:latin typeface="Josefin Sans"/>
                <a:ea typeface="Josefin Sans"/>
                <a:cs typeface="Josefin Sans"/>
                <a:sym typeface="Josefin Sans"/>
              </a:rPr>
              <a:t>necesidad</a:t>
            </a:r>
            <a:r>
              <a:rPr lang="en-US" sz="4000" dirty="0">
                <a:solidFill>
                  <a:srgbClr val="2B4B82"/>
                </a:solidFill>
                <a:latin typeface="Josefin Sans"/>
                <a:ea typeface="Josefin Sans"/>
                <a:cs typeface="Josefin Sans"/>
                <a:sym typeface="Josefin Sans"/>
              </a:rPr>
              <a:t> de la </a:t>
            </a:r>
            <a:r>
              <a:rPr lang="en-US" sz="4000" dirty="0" err="1">
                <a:solidFill>
                  <a:srgbClr val="2B4B82"/>
                </a:solidFill>
                <a:latin typeface="Josefin Sans"/>
                <a:ea typeface="Josefin Sans"/>
                <a:cs typeface="Josefin Sans"/>
                <a:sym typeface="Josefin Sans"/>
              </a:rPr>
              <a:t>simulación</a:t>
            </a:r>
            <a:r>
              <a:rPr lang="en-US" sz="4000" dirty="0">
                <a:solidFill>
                  <a:srgbClr val="2B4B82"/>
                </a:solidFill>
                <a:latin typeface="Josefin Sans"/>
                <a:ea typeface="Josefin Sans"/>
                <a:cs typeface="Josefin Sans"/>
                <a:sym typeface="Josefin Sans"/>
              </a:rPr>
              <a:t>. [3]</a:t>
            </a:r>
          </a:p>
          <a:p>
            <a:pPr algn="l">
              <a:lnSpc>
                <a:spcPts val="3884"/>
              </a:lnSpc>
            </a:pPr>
            <a:endParaRPr lang="en-US" sz="2775" dirty="0">
              <a:solidFill>
                <a:srgbClr val="2B4B82"/>
              </a:solidFill>
              <a:latin typeface="Josefin Sans"/>
              <a:ea typeface="Josefin Sans"/>
              <a:cs typeface="Josefin Sans"/>
              <a:sym typeface="Josefin Sans"/>
            </a:endParaRPr>
          </a:p>
        </p:txBody>
      </p:sp>
      <p:sp>
        <p:nvSpPr>
          <p:cNvPr id="4" name="Freeform 4"/>
          <p:cNvSpPr/>
          <p:nvPr/>
        </p:nvSpPr>
        <p:spPr>
          <a:xfrm>
            <a:off x="0" y="-963412"/>
            <a:ext cx="4597438" cy="2842053"/>
          </a:xfrm>
          <a:custGeom>
            <a:avLst/>
            <a:gdLst/>
            <a:ahLst/>
            <a:cxnLst/>
            <a:rect l="l" t="t" r="r" b="b"/>
            <a:pathLst>
              <a:path w="4597438" h="2842053">
                <a:moveTo>
                  <a:pt x="0" y="0"/>
                </a:moveTo>
                <a:lnTo>
                  <a:pt x="4597438" y="0"/>
                </a:lnTo>
                <a:lnTo>
                  <a:pt x="4597438" y="2842052"/>
                </a:lnTo>
                <a:lnTo>
                  <a:pt x="0" y="28420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CO"/>
          </a:p>
        </p:txBody>
      </p:sp>
      <p:sp>
        <p:nvSpPr>
          <p:cNvPr id="5" name="Freeform 5"/>
          <p:cNvSpPr/>
          <p:nvPr/>
        </p:nvSpPr>
        <p:spPr>
          <a:xfrm flipH="1">
            <a:off x="10551837" y="390596"/>
            <a:ext cx="2076668" cy="1276207"/>
          </a:xfrm>
          <a:custGeom>
            <a:avLst/>
            <a:gdLst/>
            <a:ahLst/>
            <a:cxnLst/>
            <a:rect l="l" t="t" r="r" b="b"/>
            <a:pathLst>
              <a:path w="2076668" h="1276207">
                <a:moveTo>
                  <a:pt x="2076668" y="0"/>
                </a:moveTo>
                <a:lnTo>
                  <a:pt x="0" y="0"/>
                </a:lnTo>
                <a:lnTo>
                  <a:pt x="0" y="1276208"/>
                </a:lnTo>
                <a:lnTo>
                  <a:pt x="2076668" y="1276208"/>
                </a:lnTo>
                <a:lnTo>
                  <a:pt x="2076668"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CO"/>
          </a:p>
        </p:txBody>
      </p:sp>
      <p:sp>
        <p:nvSpPr>
          <p:cNvPr id="6" name="Freeform 6"/>
          <p:cNvSpPr/>
          <p:nvPr/>
        </p:nvSpPr>
        <p:spPr>
          <a:xfrm>
            <a:off x="13138681" y="-2447996"/>
            <a:ext cx="3837986" cy="4114800"/>
          </a:xfrm>
          <a:custGeom>
            <a:avLst/>
            <a:gdLst/>
            <a:ahLst/>
            <a:cxnLst/>
            <a:rect l="l" t="t" r="r" b="b"/>
            <a:pathLst>
              <a:path w="3837986" h="4114800">
                <a:moveTo>
                  <a:pt x="0" y="0"/>
                </a:moveTo>
                <a:lnTo>
                  <a:pt x="3837987" y="0"/>
                </a:lnTo>
                <a:lnTo>
                  <a:pt x="3837987"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CO"/>
          </a:p>
        </p:txBody>
      </p:sp>
      <p:sp>
        <p:nvSpPr>
          <p:cNvPr id="7" name="Freeform 7"/>
          <p:cNvSpPr/>
          <p:nvPr/>
        </p:nvSpPr>
        <p:spPr>
          <a:xfrm>
            <a:off x="4994246" y="-3759204"/>
            <a:ext cx="5357753" cy="5591583"/>
          </a:xfrm>
          <a:custGeom>
            <a:avLst/>
            <a:gdLst/>
            <a:ahLst/>
            <a:cxnLst/>
            <a:rect l="l" t="t" r="r" b="b"/>
            <a:pathLst>
              <a:path w="5357753" h="5591583">
                <a:moveTo>
                  <a:pt x="0" y="0"/>
                </a:moveTo>
                <a:lnTo>
                  <a:pt x="5357752" y="0"/>
                </a:lnTo>
                <a:lnTo>
                  <a:pt x="5357752" y="5591583"/>
                </a:lnTo>
                <a:lnTo>
                  <a:pt x="0" y="559158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CO"/>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7B4A7"/>
        </a:solidFill>
        <a:effectLst/>
      </p:bgPr>
    </p:bg>
    <p:spTree>
      <p:nvGrpSpPr>
        <p:cNvPr id="1" name=""/>
        <p:cNvGrpSpPr/>
        <p:nvPr/>
      </p:nvGrpSpPr>
      <p:grpSpPr>
        <a:xfrm>
          <a:off x="0" y="0"/>
          <a:ext cx="0" cy="0"/>
          <a:chOff x="0" y="0"/>
          <a:chExt cx="0" cy="0"/>
        </a:xfrm>
      </p:grpSpPr>
      <p:grpSp>
        <p:nvGrpSpPr>
          <p:cNvPr id="2" name="Group 2"/>
          <p:cNvGrpSpPr/>
          <p:nvPr/>
        </p:nvGrpSpPr>
        <p:grpSpPr>
          <a:xfrm>
            <a:off x="946160" y="824590"/>
            <a:ext cx="9569415" cy="1859139"/>
            <a:chOff x="0" y="0"/>
            <a:chExt cx="12759220" cy="2478851"/>
          </a:xfrm>
        </p:grpSpPr>
        <p:sp>
          <p:nvSpPr>
            <p:cNvPr id="3" name="TextBox 3"/>
            <p:cNvSpPr txBox="1"/>
            <p:nvPr/>
          </p:nvSpPr>
          <p:spPr>
            <a:xfrm>
              <a:off x="0" y="266700"/>
              <a:ext cx="12759220" cy="1369060"/>
            </a:xfrm>
            <a:prstGeom prst="rect">
              <a:avLst/>
            </a:prstGeom>
          </p:spPr>
          <p:txBody>
            <a:bodyPr lIns="0" tIns="0" rIns="0" bIns="0" rtlCol="0" anchor="t">
              <a:spAutoFit/>
            </a:bodyPr>
            <a:lstStyle/>
            <a:p>
              <a:pPr algn="l">
                <a:lnSpc>
                  <a:spcPts val="6884"/>
                </a:lnSpc>
              </a:pPr>
              <a:r>
                <a:rPr lang="en-US" sz="8099" b="1" spc="-80" dirty="0">
                  <a:solidFill>
                    <a:srgbClr val="2B4B82"/>
                  </a:solidFill>
                  <a:latin typeface="Josefin Sans Bold"/>
                  <a:ea typeface="Josefin Sans Bold"/>
                  <a:cs typeface="Josefin Sans Bold"/>
                  <a:sym typeface="Josefin Sans Bold"/>
                </a:rPr>
                <a:t>Estado del </a:t>
              </a:r>
              <a:r>
                <a:rPr lang="en-US" sz="8099" b="1" spc="-80" dirty="0" err="1">
                  <a:solidFill>
                    <a:srgbClr val="2B4B82"/>
                  </a:solidFill>
                  <a:latin typeface="Josefin Sans Bold"/>
                  <a:ea typeface="Josefin Sans Bold"/>
                  <a:cs typeface="Josefin Sans Bold"/>
                  <a:sym typeface="Josefin Sans Bold"/>
                </a:rPr>
                <a:t>arte</a:t>
              </a:r>
              <a:endParaRPr lang="en-US" sz="8099" b="1" spc="-80" dirty="0">
                <a:solidFill>
                  <a:srgbClr val="2B4B82"/>
                </a:solidFill>
                <a:latin typeface="Josefin Sans Bold"/>
                <a:ea typeface="Josefin Sans Bold"/>
                <a:cs typeface="Josefin Sans Bold"/>
                <a:sym typeface="Josefin Sans Bold"/>
              </a:endParaRPr>
            </a:p>
          </p:txBody>
        </p:sp>
        <p:sp>
          <p:nvSpPr>
            <p:cNvPr id="4" name="TextBox 4"/>
            <p:cNvSpPr txBox="1"/>
            <p:nvPr/>
          </p:nvSpPr>
          <p:spPr>
            <a:xfrm>
              <a:off x="0" y="1841904"/>
              <a:ext cx="12759220" cy="620014"/>
            </a:xfrm>
            <a:prstGeom prst="rect">
              <a:avLst/>
            </a:prstGeom>
          </p:spPr>
          <p:txBody>
            <a:bodyPr lIns="0" tIns="0" rIns="0" bIns="0" rtlCol="0" anchor="t">
              <a:spAutoFit/>
            </a:bodyPr>
            <a:lstStyle/>
            <a:p>
              <a:pPr algn="l">
                <a:lnSpc>
                  <a:spcPts val="4055"/>
                </a:lnSpc>
              </a:pPr>
              <a:endParaRPr/>
            </a:p>
          </p:txBody>
        </p:sp>
      </p:grpSp>
      <p:sp>
        <p:nvSpPr>
          <p:cNvPr id="6" name="TextBox 6"/>
          <p:cNvSpPr txBox="1"/>
          <p:nvPr/>
        </p:nvSpPr>
        <p:spPr>
          <a:xfrm>
            <a:off x="12575489" y="4997592"/>
            <a:ext cx="4310914" cy="1322157"/>
          </a:xfrm>
          <a:prstGeom prst="rect">
            <a:avLst/>
          </a:prstGeom>
        </p:spPr>
        <p:txBody>
          <a:bodyPr lIns="0" tIns="0" rIns="0" bIns="0" rtlCol="0" anchor="t">
            <a:spAutoFit/>
          </a:bodyPr>
          <a:lstStyle/>
          <a:p>
            <a:pPr algn="l">
              <a:lnSpc>
                <a:spcPts val="3359"/>
              </a:lnSpc>
            </a:pPr>
            <a:r>
              <a:rPr lang="en-US" sz="3200" dirty="0" err="1">
                <a:solidFill>
                  <a:schemeClr val="tx1">
                    <a:lumMod val="75000"/>
                    <a:lumOff val="25000"/>
                  </a:schemeClr>
                </a:solidFill>
                <a:latin typeface="Josefin Sans"/>
                <a:ea typeface="Josefin Sans"/>
                <a:cs typeface="Josefin Sans"/>
                <a:sym typeface="Josefin Sans"/>
              </a:rPr>
              <a:t>Limitado</a:t>
            </a:r>
            <a:r>
              <a:rPr lang="en-US" sz="3200" dirty="0">
                <a:solidFill>
                  <a:schemeClr val="tx1">
                    <a:lumMod val="75000"/>
                    <a:lumOff val="25000"/>
                  </a:schemeClr>
                </a:solidFill>
                <a:latin typeface="Josefin Sans"/>
                <a:ea typeface="Josefin Sans"/>
                <a:cs typeface="Josefin Sans"/>
                <a:sym typeface="Josefin Sans"/>
              </a:rPr>
              <a:t> a la </a:t>
            </a:r>
            <a:r>
              <a:rPr lang="en-US" sz="3200" dirty="0" err="1">
                <a:solidFill>
                  <a:schemeClr val="tx1">
                    <a:lumMod val="75000"/>
                    <a:lumOff val="25000"/>
                  </a:schemeClr>
                </a:solidFill>
                <a:latin typeface="Josefin Sans"/>
                <a:ea typeface="Josefin Sans"/>
                <a:cs typeface="Josefin Sans"/>
                <a:sym typeface="Josefin Sans"/>
              </a:rPr>
              <a:t>muestra</a:t>
            </a:r>
            <a:r>
              <a:rPr lang="en-US" sz="3200" dirty="0">
                <a:solidFill>
                  <a:schemeClr val="tx1">
                    <a:lumMod val="75000"/>
                    <a:lumOff val="25000"/>
                  </a:schemeClr>
                </a:solidFill>
                <a:latin typeface="Josefin Sans"/>
                <a:ea typeface="Josefin Sans"/>
                <a:cs typeface="Josefin Sans"/>
                <a:sym typeface="Josefin Sans"/>
              </a:rPr>
              <a:t> exacta que se </a:t>
            </a:r>
            <a:r>
              <a:rPr lang="en-US" sz="3200" dirty="0" err="1">
                <a:solidFill>
                  <a:schemeClr val="tx1">
                    <a:lumMod val="75000"/>
                    <a:lumOff val="25000"/>
                  </a:schemeClr>
                </a:solidFill>
                <a:latin typeface="Josefin Sans"/>
                <a:ea typeface="Josefin Sans"/>
                <a:cs typeface="Josefin Sans"/>
                <a:sym typeface="Josefin Sans"/>
              </a:rPr>
              <a:t>obtenga</a:t>
            </a:r>
            <a:r>
              <a:rPr lang="en-US" sz="3200" dirty="0">
                <a:solidFill>
                  <a:schemeClr val="tx1">
                    <a:lumMod val="75000"/>
                    <a:lumOff val="25000"/>
                  </a:schemeClr>
                </a:solidFill>
                <a:latin typeface="Josefin Sans"/>
                <a:ea typeface="Josefin Sans"/>
                <a:cs typeface="Josefin Sans"/>
                <a:sym typeface="Josefin Sans"/>
              </a:rPr>
              <a:t> de la base de </a:t>
            </a:r>
            <a:r>
              <a:rPr lang="en-US" sz="3200" dirty="0" err="1">
                <a:solidFill>
                  <a:schemeClr val="tx1">
                    <a:lumMod val="75000"/>
                    <a:lumOff val="25000"/>
                  </a:schemeClr>
                </a:solidFill>
                <a:latin typeface="Josefin Sans"/>
                <a:ea typeface="Josefin Sans"/>
                <a:cs typeface="Josefin Sans"/>
                <a:sym typeface="Josefin Sans"/>
              </a:rPr>
              <a:t>datos</a:t>
            </a:r>
            <a:endParaRPr lang="en-US" sz="3200" dirty="0">
              <a:solidFill>
                <a:schemeClr val="tx1">
                  <a:lumMod val="75000"/>
                  <a:lumOff val="25000"/>
                </a:schemeClr>
              </a:solidFill>
              <a:latin typeface="Josefin Sans"/>
              <a:ea typeface="Josefin Sans"/>
              <a:cs typeface="Josefin Sans"/>
              <a:sym typeface="Josefin Sans"/>
            </a:endParaRPr>
          </a:p>
        </p:txBody>
      </p:sp>
      <p:sp>
        <p:nvSpPr>
          <p:cNvPr id="7" name="TextBox 7"/>
          <p:cNvSpPr txBox="1"/>
          <p:nvPr/>
        </p:nvSpPr>
        <p:spPr>
          <a:xfrm>
            <a:off x="6988541" y="7581900"/>
            <a:ext cx="4310914" cy="2194190"/>
          </a:xfrm>
          <a:prstGeom prst="rect">
            <a:avLst/>
          </a:prstGeom>
        </p:spPr>
        <p:txBody>
          <a:bodyPr lIns="0" tIns="0" rIns="0" bIns="0" rtlCol="0" anchor="t">
            <a:spAutoFit/>
          </a:bodyPr>
          <a:lstStyle/>
          <a:p>
            <a:pPr algn="l">
              <a:lnSpc>
                <a:spcPts val="3360"/>
              </a:lnSpc>
            </a:pPr>
            <a:r>
              <a:rPr lang="en-US" sz="3200" dirty="0" err="1">
                <a:solidFill>
                  <a:schemeClr val="tx1">
                    <a:lumMod val="75000"/>
                    <a:lumOff val="25000"/>
                  </a:schemeClr>
                </a:solidFill>
                <a:latin typeface="Josefin Sans"/>
                <a:ea typeface="Josefin Sans"/>
                <a:cs typeface="Josefin Sans"/>
                <a:sym typeface="Josefin Sans"/>
              </a:rPr>
              <a:t>Principalmente</a:t>
            </a:r>
            <a:r>
              <a:rPr lang="en-US" sz="3200" dirty="0">
                <a:solidFill>
                  <a:schemeClr val="tx1">
                    <a:lumMod val="75000"/>
                    <a:lumOff val="25000"/>
                  </a:schemeClr>
                </a:solidFill>
                <a:latin typeface="Josefin Sans"/>
                <a:ea typeface="Josefin Sans"/>
                <a:cs typeface="Josefin Sans"/>
                <a:sym typeface="Josefin Sans"/>
              </a:rPr>
              <a:t> </a:t>
            </a:r>
            <a:r>
              <a:rPr lang="en-US" sz="3200" dirty="0" err="1">
                <a:solidFill>
                  <a:schemeClr val="tx1">
                    <a:lumMod val="75000"/>
                    <a:lumOff val="25000"/>
                  </a:schemeClr>
                </a:solidFill>
                <a:latin typeface="Josefin Sans"/>
                <a:ea typeface="Josefin Sans"/>
                <a:cs typeface="Josefin Sans"/>
                <a:sym typeface="Josefin Sans"/>
              </a:rPr>
              <a:t>usado</a:t>
            </a:r>
            <a:r>
              <a:rPr lang="en-US" sz="3200" dirty="0">
                <a:solidFill>
                  <a:schemeClr val="tx1">
                    <a:lumMod val="75000"/>
                    <a:lumOff val="25000"/>
                  </a:schemeClr>
                </a:solidFill>
                <a:latin typeface="Josefin Sans"/>
                <a:ea typeface="Josefin Sans"/>
                <a:cs typeface="Josefin Sans"/>
                <a:sym typeface="Josefin Sans"/>
              </a:rPr>
              <a:t> para </a:t>
            </a:r>
            <a:r>
              <a:rPr lang="en-US" sz="3200" dirty="0" err="1">
                <a:solidFill>
                  <a:schemeClr val="tx1">
                    <a:lumMod val="75000"/>
                    <a:lumOff val="25000"/>
                  </a:schemeClr>
                </a:solidFill>
                <a:latin typeface="Josefin Sans"/>
                <a:ea typeface="Josefin Sans"/>
                <a:cs typeface="Josefin Sans"/>
                <a:sym typeface="Josefin Sans"/>
              </a:rPr>
              <a:t>predecir</a:t>
            </a:r>
            <a:r>
              <a:rPr lang="en-US" sz="3200" dirty="0">
                <a:solidFill>
                  <a:schemeClr val="tx1">
                    <a:lumMod val="75000"/>
                    <a:lumOff val="25000"/>
                  </a:schemeClr>
                </a:solidFill>
                <a:latin typeface="Josefin Sans"/>
                <a:ea typeface="Josefin Sans"/>
                <a:cs typeface="Josefin Sans"/>
                <a:sym typeface="Josefin Sans"/>
              </a:rPr>
              <a:t> </a:t>
            </a:r>
            <a:r>
              <a:rPr lang="en-US" sz="3200" dirty="0" err="1">
                <a:solidFill>
                  <a:schemeClr val="tx1">
                    <a:lumMod val="75000"/>
                    <a:lumOff val="25000"/>
                  </a:schemeClr>
                </a:solidFill>
                <a:latin typeface="Josefin Sans"/>
                <a:ea typeface="Josefin Sans"/>
                <a:cs typeface="Josefin Sans"/>
                <a:sym typeface="Josefin Sans"/>
              </a:rPr>
              <a:t>propiedades</a:t>
            </a:r>
            <a:r>
              <a:rPr lang="en-US" sz="3200" dirty="0">
                <a:solidFill>
                  <a:schemeClr val="tx1">
                    <a:lumMod val="75000"/>
                    <a:lumOff val="25000"/>
                  </a:schemeClr>
                </a:solidFill>
                <a:latin typeface="Josefin Sans"/>
                <a:ea typeface="Josefin Sans"/>
                <a:cs typeface="Josefin Sans"/>
                <a:sym typeface="Josefin Sans"/>
              </a:rPr>
              <a:t> </a:t>
            </a:r>
            <a:r>
              <a:rPr lang="en-US" sz="3200" dirty="0" err="1">
                <a:solidFill>
                  <a:schemeClr val="tx1">
                    <a:lumMod val="75000"/>
                    <a:lumOff val="25000"/>
                  </a:schemeClr>
                </a:solidFill>
                <a:latin typeface="Josefin Sans"/>
                <a:ea typeface="Josefin Sans"/>
                <a:cs typeface="Josefin Sans"/>
                <a:sym typeface="Josefin Sans"/>
              </a:rPr>
              <a:t>pero</a:t>
            </a:r>
            <a:r>
              <a:rPr lang="en-US" sz="3200" dirty="0">
                <a:solidFill>
                  <a:schemeClr val="tx1">
                    <a:lumMod val="75000"/>
                    <a:lumOff val="25000"/>
                  </a:schemeClr>
                </a:solidFill>
                <a:latin typeface="Josefin Sans"/>
                <a:ea typeface="Josefin Sans"/>
                <a:cs typeface="Josefin Sans"/>
                <a:sym typeface="Josefin Sans"/>
              </a:rPr>
              <a:t> no para </a:t>
            </a:r>
            <a:r>
              <a:rPr lang="en-US" sz="3200" dirty="0" err="1">
                <a:solidFill>
                  <a:schemeClr val="tx1">
                    <a:lumMod val="75000"/>
                    <a:lumOff val="25000"/>
                  </a:schemeClr>
                </a:solidFill>
                <a:latin typeface="Josefin Sans"/>
                <a:ea typeface="Josefin Sans"/>
                <a:cs typeface="Josefin Sans"/>
                <a:sym typeface="Josefin Sans"/>
              </a:rPr>
              <a:t>definir</a:t>
            </a:r>
            <a:r>
              <a:rPr lang="en-US" sz="3200" dirty="0">
                <a:solidFill>
                  <a:schemeClr val="tx1">
                    <a:lumMod val="75000"/>
                    <a:lumOff val="25000"/>
                  </a:schemeClr>
                </a:solidFill>
                <a:latin typeface="Josefin Sans"/>
                <a:ea typeface="Josefin Sans"/>
                <a:cs typeface="Josefin Sans"/>
                <a:sym typeface="Josefin Sans"/>
              </a:rPr>
              <a:t> las </a:t>
            </a:r>
            <a:r>
              <a:rPr lang="en-US" sz="3200" dirty="0" err="1">
                <a:solidFill>
                  <a:schemeClr val="tx1">
                    <a:lumMod val="75000"/>
                    <a:lumOff val="25000"/>
                  </a:schemeClr>
                </a:solidFill>
                <a:latin typeface="Josefin Sans"/>
                <a:ea typeface="Josefin Sans"/>
                <a:cs typeface="Josefin Sans"/>
                <a:sym typeface="Josefin Sans"/>
              </a:rPr>
              <a:t>muestras</a:t>
            </a:r>
            <a:r>
              <a:rPr lang="en-US" sz="3200" dirty="0">
                <a:solidFill>
                  <a:schemeClr val="tx1">
                    <a:lumMod val="75000"/>
                    <a:lumOff val="25000"/>
                  </a:schemeClr>
                </a:solidFill>
                <a:latin typeface="Josefin Sans"/>
                <a:ea typeface="Josefin Sans"/>
                <a:cs typeface="Josefin Sans"/>
                <a:sym typeface="Josefin Sans"/>
              </a:rPr>
              <a:t>.</a:t>
            </a:r>
          </a:p>
        </p:txBody>
      </p:sp>
      <p:sp>
        <p:nvSpPr>
          <p:cNvPr id="8" name="TextBox 8"/>
          <p:cNvSpPr txBox="1"/>
          <p:nvPr/>
        </p:nvSpPr>
        <p:spPr>
          <a:xfrm>
            <a:off x="1028700" y="2825639"/>
            <a:ext cx="5753100" cy="1478610"/>
          </a:xfrm>
          <a:prstGeom prst="rect">
            <a:avLst/>
          </a:prstGeom>
        </p:spPr>
        <p:txBody>
          <a:bodyPr wrap="square" lIns="0" tIns="0" rIns="0" bIns="0" rtlCol="0" anchor="t">
            <a:spAutoFit/>
          </a:bodyPr>
          <a:lstStyle/>
          <a:p>
            <a:pPr algn="l">
              <a:lnSpc>
                <a:spcPts val="3839"/>
              </a:lnSpc>
            </a:pPr>
            <a:r>
              <a:rPr lang="en-US" sz="3600" b="1" dirty="0" err="1">
                <a:solidFill>
                  <a:srgbClr val="2B4B82"/>
                </a:solidFill>
                <a:latin typeface="Josefin Sans Bold"/>
                <a:ea typeface="Josefin Sans Bold"/>
                <a:cs typeface="Josefin Sans Bold"/>
                <a:sym typeface="Josefin Sans Bold"/>
              </a:rPr>
              <a:t>Implementación</a:t>
            </a:r>
            <a:r>
              <a:rPr lang="en-US" sz="3600" b="1" dirty="0">
                <a:solidFill>
                  <a:srgbClr val="2B4B82"/>
                </a:solidFill>
                <a:latin typeface="Josefin Sans Bold"/>
                <a:ea typeface="Josefin Sans Bold"/>
                <a:cs typeface="Josefin Sans Bold"/>
                <a:sym typeface="Josefin Sans Bold"/>
              </a:rPr>
              <a:t> de </a:t>
            </a:r>
            <a:r>
              <a:rPr lang="en-US" sz="3600" b="1" dirty="0" err="1">
                <a:solidFill>
                  <a:srgbClr val="2B4B82"/>
                </a:solidFill>
                <a:latin typeface="Josefin Sans Bold"/>
                <a:ea typeface="Josefin Sans Bold"/>
                <a:cs typeface="Josefin Sans Bold"/>
                <a:sym typeface="Josefin Sans Bold"/>
              </a:rPr>
              <a:t>una</a:t>
            </a:r>
            <a:r>
              <a:rPr lang="en-US" sz="3600" b="1" dirty="0">
                <a:solidFill>
                  <a:srgbClr val="2B4B82"/>
                </a:solidFill>
                <a:latin typeface="Josefin Sans Bold"/>
                <a:ea typeface="Josefin Sans Bold"/>
                <a:cs typeface="Josefin Sans Bold"/>
                <a:sym typeface="Josefin Sans Bold"/>
              </a:rPr>
              <a:t> base de </a:t>
            </a:r>
            <a:r>
              <a:rPr lang="en-US" sz="3600" b="1" dirty="0" err="1">
                <a:solidFill>
                  <a:srgbClr val="2B4B82"/>
                </a:solidFill>
                <a:latin typeface="Josefin Sans Bold"/>
                <a:ea typeface="Josefin Sans Bold"/>
                <a:cs typeface="Josefin Sans Bold"/>
                <a:sym typeface="Josefin Sans Bold"/>
              </a:rPr>
              <a:t>datos</a:t>
            </a:r>
            <a:r>
              <a:rPr lang="en-US" sz="3600" b="1" dirty="0">
                <a:solidFill>
                  <a:srgbClr val="2B4B82"/>
                </a:solidFill>
                <a:latin typeface="Josefin Sans Bold"/>
                <a:ea typeface="Josefin Sans Bold"/>
                <a:cs typeface="Josefin Sans Bold"/>
                <a:sym typeface="Josefin Sans Bold"/>
              </a:rPr>
              <a:t> </a:t>
            </a:r>
            <a:r>
              <a:rPr lang="en-US" sz="3600" b="1" dirty="0" err="1">
                <a:solidFill>
                  <a:srgbClr val="2B4B82"/>
                </a:solidFill>
                <a:latin typeface="Josefin Sans Bold"/>
                <a:ea typeface="Josefin Sans Bold"/>
                <a:cs typeface="Josefin Sans Bold"/>
                <a:sym typeface="Josefin Sans Bold"/>
              </a:rPr>
              <a:t>propia</a:t>
            </a:r>
            <a:r>
              <a:rPr lang="en-US" sz="3600" b="1" dirty="0">
                <a:solidFill>
                  <a:srgbClr val="2B4B82"/>
                </a:solidFill>
                <a:latin typeface="Josefin Sans Bold"/>
                <a:ea typeface="Josefin Sans Bold"/>
                <a:cs typeface="Josefin Sans Bold"/>
                <a:sym typeface="Josefin Sans Bold"/>
              </a:rPr>
              <a:t> que </a:t>
            </a:r>
            <a:r>
              <a:rPr lang="en-US" sz="3600" b="1" dirty="0" err="1">
                <a:solidFill>
                  <a:srgbClr val="2B4B82"/>
                </a:solidFill>
                <a:latin typeface="Josefin Sans Bold"/>
                <a:ea typeface="Josefin Sans Bold"/>
                <a:cs typeface="Josefin Sans Bold"/>
                <a:sym typeface="Josefin Sans Bold"/>
              </a:rPr>
              <a:t>recolecte</a:t>
            </a:r>
            <a:r>
              <a:rPr lang="en-US" sz="3600" b="1" dirty="0">
                <a:solidFill>
                  <a:srgbClr val="2B4B82"/>
                </a:solidFill>
                <a:latin typeface="Josefin Sans Bold"/>
                <a:ea typeface="Josefin Sans Bold"/>
                <a:cs typeface="Josefin Sans Bold"/>
                <a:sym typeface="Josefin Sans Bold"/>
              </a:rPr>
              <a:t> </a:t>
            </a:r>
            <a:r>
              <a:rPr lang="en-US" sz="3600" b="1" dirty="0" err="1">
                <a:solidFill>
                  <a:srgbClr val="2B4B82"/>
                </a:solidFill>
                <a:latin typeface="Josefin Sans Bold"/>
                <a:ea typeface="Josefin Sans Bold"/>
                <a:cs typeface="Josefin Sans Bold"/>
                <a:sym typeface="Josefin Sans Bold"/>
              </a:rPr>
              <a:t>muestras</a:t>
            </a:r>
            <a:r>
              <a:rPr lang="en-US" sz="3600" b="1" dirty="0">
                <a:solidFill>
                  <a:srgbClr val="2B4B82"/>
                </a:solidFill>
                <a:latin typeface="Josefin Sans Bold"/>
                <a:ea typeface="Josefin Sans Bold"/>
                <a:cs typeface="Josefin Sans Bold"/>
                <a:sym typeface="Josefin Sans Bold"/>
              </a:rPr>
              <a:t> [3]</a:t>
            </a:r>
          </a:p>
        </p:txBody>
      </p:sp>
      <p:sp>
        <p:nvSpPr>
          <p:cNvPr id="9" name="TextBox 9"/>
          <p:cNvSpPr txBox="1"/>
          <p:nvPr/>
        </p:nvSpPr>
        <p:spPr>
          <a:xfrm>
            <a:off x="12237228" y="2671030"/>
            <a:ext cx="4987436" cy="2014013"/>
          </a:xfrm>
          <a:prstGeom prst="rect">
            <a:avLst/>
          </a:prstGeom>
        </p:spPr>
        <p:txBody>
          <a:bodyPr lIns="0" tIns="0" rIns="0" bIns="0" rtlCol="0" anchor="t">
            <a:spAutoFit/>
          </a:bodyPr>
          <a:lstStyle/>
          <a:p>
            <a:pPr algn="l">
              <a:lnSpc>
                <a:spcPts val="3920"/>
              </a:lnSpc>
            </a:pPr>
            <a:r>
              <a:rPr lang="en-US" sz="3600" b="1" dirty="0" err="1">
                <a:solidFill>
                  <a:srgbClr val="2B4B82"/>
                </a:solidFill>
                <a:latin typeface="Josefin Sans Bold"/>
                <a:ea typeface="Josefin Sans Bold"/>
                <a:cs typeface="Josefin Sans Bold"/>
                <a:sym typeface="Josefin Sans Bold"/>
              </a:rPr>
              <a:t>Uso</a:t>
            </a:r>
            <a:r>
              <a:rPr lang="en-US" sz="3600" b="1" dirty="0">
                <a:solidFill>
                  <a:srgbClr val="2B4B82"/>
                </a:solidFill>
                <a:latin typeface="Josefin Sans Bold"/>
                <a:ea typeface="Josefin Sans Bold"/>
                <a:cs typeface="Josefin Sans Bold"/>
                <a:sym typeface="Josefin Sans Bold"/>
              </a:rPr>
              <a:t> de </a:t>
            </a:r>
            <a:r>
              <a:rPr lang="en-US" sz="3600" b="1" dirty="0" err="1">
                <a:solidFill>
                  <a:srgbClr val="2B4B82"/>
                </a:solidFill>
                <a:latin typeface="Josefin Sans Bold"/>
                <a:ea typeface="Josefin Sans Bold"/>
                <a:cs typeface="Josefin Sans Bold"/>
                <a:sym typeface="Josefin Sans Bold"/>
              </a:rPr>
              <a:t>softwares</a:t>
            </a:r>
            <a:r>
              <a:rPr lang="en-US" sz="3600" b="1" dirty="0">
                <a:solidFill>
                  <a:srgbClr val="2B4B82"/>
                </a:solidFill>
                <a:latin typeface="Josefin Sans Bold"/>
                <a:ea typeface="Josefin Sans Bold"/>
                <a:cs typeface="Josefin Sans Bold"/>
                <a:sym typeface="Josefin Sans Bold"/>
              </a:rPr>
              <a:t> </a:t>
            </a:r>
            <a:r>
              <a:rPr lang="en-US" sz="3600" b="1" dirty="0" err="1">
                <a:solidFill>
                  <a:srgbClr val="2B4B82"/>
                </a:solidFill>
                <a:latin typeface="Josefin Sans Bold"/>
                <a:ea typeface="Josefin Sans Bold"/>
                <a:cs typeface="Josefin Sans Bold"/>
                <a:sym typeface="Josefin Sans Bold"/>
              </a:rPr>
              <a:t>especializados</a:t>
            </a:r>
            <a:r>
              <a:rPr lang="en-US" sz="3600" b="1" dirty="0">
                <a:solidFill>
                  <a:srgbClr val="2B4B82"/>
                </a:solidFill>
                <a:latin typeface="Josefin Sans Bold"/>
                <a:ea typeface="Josefin Sans Bold"/>
                <a:cs typeface="Josefin Sans Bold"/>
                <a:sym typeface="Josefin Sans Bold"/>
              </a:rPr>
              <a:t> para </a:t>
            </a:r>
            <a:r>
              <a:rPr lang="en-US" sz="3600" b="1" dirty="0" err="1">
                <a:solidFill>
                  <a:srgbClr val="2B4B82"/>
                </a:solidFill>
                <a:latin typeface="Josefin Sans Bold"/>
                <a:ea typeface="Josefin Sans Bold"/>
                <a:cs typeface="Josefin Sans Bold"/>
                <a:sym typeface="Josefin Sans Bold"/>
              </a:rPr>
              <a:t>cambiar</a:t>
            </a:r>
            <a:r>
              <a:rPr lang="en-US" sz="3600" b="1" dirty="0">
                <a:solidFill>
                  <a:srgbClr val="2B4B82"/>
                </a:solidFill>
                <a:latin typeface="Josefin Sans Bold"/>
                <a:ea typeface="Josefin Sans Bold"/>
                <a:cs typeface="Josefin Sans Bold"/>
                <a:sym typeface="Josefin Sans Bold"/>
              </a:rPr>
              <a:t> </a:t>
            </a:r>
            <a:r>
              <a:rPr lang="en-US" sz="3600" b="1" dirty="0" err="1">
                <a:solidFill>
                  <a:srgbClr val="2B4B82"/>
                </a:solidFill>
                <a:latin typeface="Josefin Sans Bold"/>
                <a:ea typeface="Josefin Sans Bold"/>
                <a:cs typeface="Josefin Sans Bold"/>
                <a:sym typeface="Josefin Sans Bold"/>
              </a:rPr>
              <a:t>el</a:t>
            </a:r>
            <a:r>
              <a:rPr lang="en-US" sz="3600" b="1" dirty="0">
                <a:solidFill>
                  <a:srgbClr val="2B4B82"/>
                </a:solidFill>
                <a:latin typeface="Josefin Sans Bold"/>
                <a:ea typeface="Josefin Sans Bold"/>
                <a:cs typeface="Josefin Sans Bold"/>
                <a:sym typeface="Josefin Sans Bold"/>
              </a:rPr>
              <a:t> </a:t>
            </a:r>
            <a:r>
              <a:rPr lang="en-US" sz="3600" b="1" dirty="0" err="1">
                <a:solidFill>
                  <a:srgbClr val="2B4B82"/>
                </a:solidFill>
                <a:latin typeface="Josefin Sans Bold"/>
                <a:ea typeface="Josefin Sans Bold"/>
                <a:cs typeface="Josefin Sans Bold"/>
                <a:sym typeface="Josefin Sans Bold"/>
              </a:rPr>
              <a:t>formato</a:t>
            </a:r>
            <a:r>
              <a:rPr lang="en-US" sz="3600" b="1" dirty="0">
                <a:solidFill>
                  <a:srgbClr val="2B4B82"/>
                </a:solidFill>
                <a:latin typeface="Josefin Sans Bold"/>
                <a:ea typeface="Josefin Sans Bold"/>
                <a:cs typeface="Josefin Sans Bold"/>
                <a:sym typeface="Josefin Sans Bold"/>
              </a:rPr>
              <a:t> de </a:t>
            </a:r>
            <a:r>
              <a:rPr lang="en-US" sz="3600" b="1" dirty="0" err="1">
                <a:solidFill>
                  <a:srgbClr val="2B4B82"/>
                </a:solidFill>
                <a:latin typeface="Josefin Sans Bold"/>
                <a:ea typeface="Josefin Sans Bold"/>
                <a:cs typeface="Josefin Sans Bold"/>
                <a:sym typeface="Josefin Sans Bold"/>
              </a:rPr>
              <a:t>los</a:t>
            </a:r>
            <a:r>
              <a:rPr lang="en-US" sz="3600" b="1" dirty="0">
                <a:solidFill>
                  <a:srgbClr val="2B4B82"/>
                </a:solidFill>
                <a:latin typeface="Josefin Sans Bold"/>
                <a:ea typeface="Josefin Sans Bold"/>
                <a:cs typeface="Josefin Sans Bold"/>
                <a:sym typeface="Josefin Sans Bold"/>
              </a:rPr>
              <a:t> </a:t>
            </a:r>
            <a:r>
              <a:rPr lang="en-US" sz="3600" b="1" dirty="0" err="1">
                <a:solidFill>
                  <a:srgbClr val="2B4B82"/>
                </a:solidFill>
                <a:latin typeface="Josefin Sans Bold"/>
                <a:ea typeface="Josefin Sans Bold"/>
                <a:cs typeface="Josefin Sans Bold"/>
                <a:sym typeface="Josefin Sans Bold"/>
              </a:rPr>
              <a:t>datos</a:t>
            </a:r>
            <a:r>
              <a:rPr lang="en-US" sz="3600" b="1" dirty="0">
                <a:solidFill>
                  <a:srgbClr val="2B4B82"/>
                </a:solidFill>
                <a:latin typeface="Josefin Sans Bold"/>
                <a:ea typeface="Josefin Sans Bold"/>
                <a:cs typeface="Josefin Sans Bold"/>
                <a:sym typeface="Josefin Sans Bold"/>
              </a:rPr>
              <a:t>[4]</a:t>
            </a:r>
          </a:p>
        </p:txBody>
      </p:sp>
      <p:sp>
        <p:nvSpPr>
          <p:cNvPr id="10" name="TextBox 10"/>
          <p:cNvSpPr txBox="1"/>
          <p:nvPr/>
        </p:nvSpPr>
        <p:spPr>
          <a:xfrm>
            <a:off x="6618470" y="5829300"/>
            <a:ext cx="5051057" cy="1513876"/>
          </a:xfrm>
          <a:prstGeom prst="rect">
            <a:avLst/>
          </a:prstGeom>
        </p:spPr>
        <p:txBody>
          <a:bodyPr wrap="square" lIns="0" tIns="0" rIns="0" bIns="0" rtlCol="0" anchor="t">
            <a:spAutoFit/>
          </a:bodyPr>
          <a:lstStyle/>
          <a:p>
            <a:pPr algn="l">
              <a:lnSpc>
                <a:spcPts val="3920"/>
              </a:lnSpc>
            </a:pPr>
            <a:r>
              <a:rPr lang="en-US" sz="3600" b="1" dirty="0" err="1">
                <a:solidFill>
                  <a:srgbClr val="2B4B82"/>
                </a:solidFill>
                <a:latin typeface="Josefin Sans Bold"/>
                <a:ea typeface="Josefin Sans Bold"/>
                <a:cs typeface="Josefin Sans Bold"/>
                <a:sym typeface="Josefin Sans Bold"/>
              </a:rPr>
              <a:t>Uso</a:t>
            </a:r>
            <a:r>
              <a:rPr lang="en-US" sz="3600" b="1" dirty="0">
                <a:solidFill>
                  <a:srgbClr val="2B4B82"/>
                </a:solidFill>
                <a:latin typeface="Josefin Sans Bold"/>
                <a:ea typeface="Josefin Sans Bold"/>
                <a:cs typeface="Josefin Sans Bold"/>
                <a:sym typeface="Josefin Sans Bold"/>
              </a:rPr>
              <a:t> de </a:t>
            </a:r>
            <a:r>
              <a:rPr lang="en-US" sz="3600" b="1" dirty="0" err="1">
                <a:solidFill>
                  <a:srgbClr val="2B4B82"/>
                </a:solidFill>
                <a:latin typeface="Josefin Sans Bold"/>
                <a:ea typeface="Josefin Sans Bold"/>
                <a:cs typeface="Josefin Sans Bold"/>
                <a:sym typeface="Josefin Sans Bold"/>
              </a:rPr>
              <a:t>modelos</a:t>
            </a:r>
            <a:r>
              <a:rPr lang="en-US" sz="3600" b="1" dirty="0">
                <a:solidFill>
                  <a:srgbClr val="2B4B82"/>
                </a:solidFill>
                <a:latin typeface="Josefin Sans Bold"/>
                <a:ea typeface="Josefin Sans Bold"/>
                <a:cs typeface="Josefin Sans Bold"/>
                <a:sym typeface="Josefin Sans Bold"/>
              </a:rPr>
              <a:t> de IA para la </a:t>
            </a:r>
            <a:r>
              <a:rPr lang="en-US" sz="3600" b="1" dirty="0" err="1">
                <a:solidFill>
                  <a:srgbClr val="2B4B82"/>
                </a:solidFill>
                <a:latin typeface="Josefin Sans Bold"/>
                <a:ea typeface="Josefin Sans Bold"/>
                <a:cs typeface="Josefin Sans Bold"/>
                <a:sym typeface="Josefin Sans Bold"/>
              </a:rPr>
              <a:t>predicción</a:t>
            </a:r>
            <a:r>
              <a:rPr lang="en-US" sz="3600" b="1" dirty="0">
                <a:solidFill>
                  <a:srgbClr val="2B4B82"/>
                </a:solidFill>
                <a:latin typeface="Josefin Sans Bold"/>
                <a:ea typeface="Josefin Sans Bold"/>
                <a:cs typeface="Josefin Sans Bold"/>
                <a:sym typeface="Josefin Sans Bold"/>
              </a:rPr>
              <a:t> de </a:t>
            </a:r>
            <a:r>
              <a:rPr lang="en-US" sz="3600" b="1" dirty="0" err="1">
                <a:solidFill>
                  <a:srgbClr val="2B4B82"/>
                </a:solidFill>
                <a:latin typeface="Josefin Sans Bold"/>
                <a:ea typeface="Josefin Sans Bold"/>
                <a:cs typeface="Josefin Sans Bold"/>
                <a:sym typeface="Josefin Sans Bold"/>
              </a:rPr>
              <a:t>materiales</a:t>
            </a:r>
            <a:r>
              <a:rPr lang="en-US" sz="3600" b="1" dirty="0">
                <a:solidFill>
                  <a:srgbClr val="2B4B82"/>
                </a:solidFill>
                <a:latin typeface="Josefin Sans Bold"/>
                <a:ea typeface="Josefin Sans Bold"/>
                <a:cs typeface="Josefin Sans Bold"/>
                <a:sym typeface="Josefin Sans Bold"/>
              </a:rPr>
              <a:t>.[5]</a:t>
            </a:r>
          </a:p>
        </p:txBody>
      </p:sp>
      <p:sp>
        <p:nvSpPr>
          <p:cNvPr id="11" name="TextBox 11"/>
          <p:cNvSpPr txBox="1"/>
          <p:nvPr/>
        </p:nvSpPr>
        <p:spPr>
          <a:xfrm>
            <a:off x="1749793" y="4627195"/>
            <a:ext cx="4310914" cy="1322157"/>
          </a:xfrm>
          <a:prstGeom prst="rect">
            <a:avLst/>
          </a:prstGeom>
        </p:spPr>
        <p:txBody>
          <a:bodyPr lIns="0" tIns="0" rIns="0" bIns="0" rtlCol="0" anchor="t">
            <a:spAutoFit/>
          </a:bodyPr>
          <a:lstStyle/>
          <a:p>
            <a:pPr algn="l">
              <a:lnSpc>
                <a:spcPts val="3359"/>
              </a:lnSpc>
            </a:pPr>
            <a:r>
              <a:rPr lang="en-US" sz="3200" dirty="0">
                <a:solidFill>
                  <a:schemeClr val="tx1">
                    <a:lumMod val="75000"/>
                    <a:lumOff val="25000"/>
                  </a:schemeClr>
                </a:solidFill>
                <a:latin typeface="Josefin Sans"/>
                <a:ea typeface="Josefin Sans"/>
                <a:cs typeface="Josefin Sans"/>
                <a:sym typeface="Josefin Sans"/>
              </a:rPr>
              <a:t>No </a:t>
            </a:r>
            <a:r>
              <a:rPr lang="en-US" sz="3200" dirty="0" err="1">
                <a:solidFill>
                  <a:schemeClr val="tx1">
                    <a:lumMod val="75000"/>
                    <a:lumOff val="25000"/>
                  </a:schemeClr>
                </a:solidFill>
                <a:latin typeface="Josefin Sans"/>
                <a:ea typeface="Josefin Sans"/>
                <a:cs typeface="Josefin Sans"/>
                <a:sym typeface="Josefin Sans"/>
              </a:rPr>
              <a:t>elimina</a:t>
            </a:r>
            <a:r>
              <a:rPr lang="en-US" sz="3200" dirty="0">
                <a:solidFill>
                  <a:schemeClr val="tx1">
                    <a:lumMod val="75000"/>
                    <a:lumOff val="25000"/>
                  </a:schemeClr>
                </a:solidFill>
                <a:latin typeface="Josefin Sans"/>
                <a:ea typeface="Josefin Sans"/>
                <a:cs typeface="Josefin Sans"/>
                <a:sym typeface="Josefin Sans"/>
              </a:rPr>
              <a:t> </a:t>
            </a:r>
            <a:r>
              <a:rPr lang="en-US" sz="3200" dirty="0" err="1">
                <a:solidFill>
                  <a:schemeClr val="tx1">
                    <a:lumMod val="75000"/>
                    <a:lumOff val="25000"/>
                  </a:schemeClr>
                </a:solidFill>
                <a:latin typeface="Josefin Sans"/>
                <a:ea typeface="Josefin Sans"/>
                <a:cs typeface="Josefin Sans"/>
                <a:sym typeface="Josefin Sans"/>
              </a:rPr>
              <a:t>el</a:t>
            </a:r>
            <a:r>
              <a:rPr lang="en-US" sz="3200" dirty="0">
                <a:solidFill>
                  <a:schemeClr val="tx1">
                    <a:lumMod val="75000"/>
                    <a:lumOff val="25000"/>
                  </a:schemeClr>
                </a:solidFill>
                <a:latin typeface="Josefin Sans"/>
                <a:ea typeface="Josefin Sans"/>
                <a:cs typeface="Josefin Sans"/>
                <a:sym typeface="Josefin Sans"/>
              </a:rPr>
              <a:t> </a:t>
            </a:r>
            <a:r>
              <a:rPr lang="en-US" sz="3200" dirty="0" err="1">
                <a:solidFill>
                  <a:schemeClr val="tx1">
                    <a:lumMod val="75000"/>
                    <a:lumOff val="25000"/>
                  </a:schemeClr>
                </a:solidFill>
                <a:latin typeface="Josefin Sans"/>
                <a:ea typeface="Josefin Sans"/>
                <a:cs typeface="Josefin Sans"/>
                <a:sym typeface="Josefin Sans"/>
              </a:rPr>
              <a:t>problema</a:t>
            </a:r>
            <a:r>
              <a:rPr lang="en-US" sz="3200" dirty="0">
                <a:solidFill>
                  <a:schemeClr val="tx1">
                    <a:lumMod val="75000"/>
                    <a:lumOff val="25000"/>
                  </a:schemeClr>
                </a:solidFill>
                <a:latin typeface="Josefin Sans"/>
                <a:ea typeface="Josefin Sans"/>
                <a:cs typeface="Josefin Sans"/>
                <a:sym typeface="Josefin Sans"/>
              </a:rPr>
              <a:t> de </a:t>
            </a:r>
            <a:r>
              <a:rPr lang="en-US" sz="3200" dirty="0" err="1">
                <a:solidFill>
                  <a:schemeClr val="tx1">
                    <a:lumMod val="75000"/>
                    <a:lumOff val="25000"/>
                  </a:schemeClr>
                </a:solidFill>
                <a:latin typeface="Josefin Sans"/>
                <a:ea typeface="Josefin Sans"/>
                <a:cs typeface="Josefin Sans"/>
                <a:sym typeface="Josefin Sans"/>
              </a:rPr>
              <a:t>tener</a:t>
            </a:r>
            <a:r>
              <a:rPr lang="en-US" sz="3200" dirty="0">
                <a:solidFill>
                  <a:schemeClr val="tx1">
                    <a:lumMod val="75000"/>
                    <a:lumOff val="25000"/>
                  </a:schemeClr>
                </a:solidFill>
                <a:latin typeface="Josefin Sans"/>
                <a:ea typeface="Josefin Sans"/>
                <a:cs typeface="Josefin Sans"/>
                <a:sym typeface="Josefin Sans"/>
              </a:rPr>
              <a:t> que </a:t>
            </a:r>
            <a:r>
              <a:rPr lang="en-US" sz="3200" dirty="0" err="1">
                <a:solidFill>
                  <a:schemeClr val="tx1">
                    <a:lumMod val="75000"/>
                    <a:lumOff val="25000"/>
                  </a:schemeClr>
                </a:solidFill>
                <a:latin typeface="Josefin Sans"/>
                <a:ea typeface="Josefin Sans"/>
                <a:cs typeface="Josefin Sans"/>
                <a:sym typeface="Josefin Sans"/>
              </a:rPr>
              <a:t>revisar</a:t>
            </a:r>
            <a:r>
              <a:rPr lang="en-US" sz="3200" dirty="0">
                <a:solidFill>
                  <a:schemeClr val="tx1">
                    <a:lumMod val="75000"/>
                    <a:lumOff val="25000"/>
                  </a:schemeClr>
                </a:solidFill>
                <a:latin typeface="Josefin Sans"/>
                <a:ea typeface="Josefin Sans"/>
                <a:cs typeface="Josefin Sans"/>
                <a:sym typeface="Josefin Sans"/>
              </a:rPr>
              <a:t> la base de </a:t>
            </a:r>
            <a:r>
              <a:rPr lang="en-US" sz="3200" dirty="0" err="1">
                <a:solidFill>
                  <a:schemeClr val="tx1">
                    <a:lumMod val="75000"/>
                    <a:lumOff val="25000"/>
                  </a:schemeClr>
                </a:solidFill>
                <a:latin typeface="Josefin Sans"/>
                <a:ea typeface="Josefin Sans"/>
                <a:cs typeface="Josefin Sans"/>
                <a:sym typeface="Josefin Sans"/>
              </a:rPr>
              <a:t>dtos</a:t>
            </a:r>
            <a:endParaRPr lang="en-US" sz="3200" dirty="0">
              <a:solidFill>
                <a:schemeClr val="tx1">
                  <a:lumMod val="75000"/>
                  <a:lumOff val="25000"/>
                </a:schemeClr>
              </a:solidFill>
              <a:latin typeface="Josefin Sans"/>
              <a:ea typeface="Josefin Sans"/>
              <a:cs typeface="Josefin Sans"/>
              <a:sym typeface="Josefi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TextBox 2"/>
          <p:cNvSpPr txBox="1"/>
          <p:nvPr/>
        </p:nvSpPr>
        <p:spPr>
          <a:xfrm>
            <a:off x="5604212" y="1355800"/>
            <a:ext cx="7079577" cy="990600"/>
          </a:xfrm>
          <a:prstGeom prst="rect">
            <a:avLst/>
          </a:prstGeom>
        </p:spPr>
        <p:txBody>
          <a:bodyPr lIns="0" tIns="0" rIns="0" bIns="0" rtlCol="0" anchor="t">
            <a:spAutoFit/>
          </a:bodyPr>
          <a:lstStyle/>
          <a:p>
            <a:pPr algn="ctr">
              <a:lnSpc>
                <a:spcPts val="7680"/>
              </a:lnSpc>
            </a:pPr>
            <a:r>
              <a:rPr lang="en-US" sz="6400" b="1">
                <a:solidFill>
                  <a:srgbClr val="94DDDE"/>
                </a:solidFill>
                <a:latin typeface="Josefin Sans Bold"/>
                <a:ea typeface="Josefin Sans Bold"/>
                <a:cs typeface="Josefin Sans Bold"/>
                <a:sym typeface="Josefin Sans Bold"/>
              </a:rPr>
              <a:t>Implementación</a:t>
            </a:r>
          </a:p>
        </p:txBody>
      </p:sp>
      <p:grpSp>
        <p:nvGrpSpPr>
          <p:cNvPr id="3" name="Group 3"/>
          <p:cNvGrpSpPr/>
          <p:nvPr/>
        </p:nvGrpSpPr>
        <p:grpSpPr>
          <a:xfrm>
            <a:off x="869792" y="3411723"/>
            <a:ext cx="16389508" cy="5155679"/>
            <a:chOff x="0" y="0"/>
            <a:chExt cx="21852678" cy="6874238"/>
          </a:xfrm>
        </p:grpSpPr>
        <p:sp>
          <p:nvSpPr>
            <p:cNvPr id="4" name="TextBox 4"/>
            <p:cNvSpPr txBox="1"/>
            <p:nvPr/>
          </p:nvSpPr>
          <p:spPr>
            <a:xfrm>
              <a:off x="0" y="-66675"/>
              <a:ext cx="21852678" cy="544195"/>
            </a:xfrm>
            <a:prstGeom prst="rect">
              <a:avLst/>
            </a:prstGeom>
          </p:spPr>
          <p:txBody>
            <a:bodyPr lIns="0" tIns="0" rIns="0" bIns="0" rtlCol="0" anchor="t">
              <a:spAutoFit/>
            </a:bodyPr>
            <a:lstStyle/>
            <a:p>
              <a:pPr algn="l">
                <a:lnSpc>
                  <a:spcPts val="3360"/>
                </a:lnSpc>
              </a:pPr>
              <a:endParaRPr/>
            </a:p>
          </p:txBody>
        </p:sp>
        <p:sp>
          <p:nvSpPr>
            <p:cNvPr id="5" name="TextBox 5"/>
            <p:cNvSpPr txBox="1"/>
            <p:nvPr/>
          </p:nvSpPr>
          <p:spPr>
            <a:xfrm>
              <a:off x="0" y="795595"/>
              <a:ext cx="21852678" cy="6064250"/>
            </a:xfrm>
            <a:prstGeom prst="rect">
              <a:avLst/>
            </a:prstGeom>
          </p:spPr>
          <p:txBody>
            <a:bodyPr lIns="0" tIns="0" rIns="0" bIns="0" rtlCol="0" anchor="t">
              <a:spAutoFit/>
            </a:bodyPr>
            <a:lstStyle/>
            <a:p>
              <a:pPr marL="566736" lvl="1" indent="-283368" algn="l">
                <a:lnSpc>
                  <a:spcPts val="3674"/>
                </a:lnSpc>
                <a:buFont typeface="Arial"/>
                <a:buChar char="•"/>
              </a:pPr>
              <a:r>
                <a:rPr lang="en-US" sz="2624">
                  <a:solidFill>
                    <a:srgbClr val="FEFEFE"/>
                  </a:solidFill>
                  <a:latin typeface="Josefin Sans"/>
                  <a:ea typeface="Josefin Sans"/>
                  <a:cs typeface="Josefin Sans"/>
                  <a:sym typeface="Josefin Sans"/>
                </a:rPr>
                <a:t>Utilizando un modelo LLM ya existente, se automatizan las consultas a bases de datos conocidas, creando un sistema de genearcion aumentada por recuperación, el LLM obtiene contexto preciso de lo ue se quiere construir.</a:t>
              </a:r>
            </a:p>
            <a:p>
              <a:pPr algn="l">
                <a:lnSpc>
                  <a:spcPts val="3674"/>
                </a:lnSpc>
              </a:pPr>
              <a:endParaRPr lang="en-US" sz="2624">
                <a:solidFill>
                  <a:srgbClr val="FEFEFE"/>
                </a:solidFill>
                <a:latin typeface="Josefin Sans"/>
                <a:ea typeface="Josefin Sans"/>
                <a:cs typeface="Josefin Sans"/>
                <a:sym typeface="Josefin Sans"/>
              </a:endParaRPr>
            </a:p>
            <a:p>
              <a:pPr marL="566736" lvl="1" indent="-283368" algn="l">
                <a:lnSpc>
                  <a:spcPts val="3674"/>
                </a:lnSpc>
                <a:buFont typeface="Arial"/>
                <a:buChar char="•"/>
              </a:pPr>
              <a:r>
                <a:rPr lang="en-US" sz="2624">
                  <a:solidFill>
                    <a:srgbClr val="FEFEFE"/>
                  </a:solidFill>
                  <a:latin typeface="Josefin Sans"/>
                  <a:ea typeface="Josefin Sans"/>
                  <a:cs typeface="Josefin Sans"/>
                  <a:sym typeface="Josefin Sans"/>
                </a:rPr>
                <a:t>La información recuperada de la base de datos se pasa por un algoritmo de construcción de muestra ya definido que asegura el formato necesario para la aplicación para la que fue construido.</a:t>
              </a:r>
            </a:p>
            <a:p>
              <a:pPr algn="l">
                <a:lnSpc>
                  <a:spcPts val="3674"/>
                </a:lnSpc>
              </a:pPr>
              <a:endParaRPr lang="en-US" sz="2624">
                <a:solidFill>
                  <a:srgbClr val="FEFEFE"/>
                </a:solidFill>
                <a:latin typeface="Josefin Sans"/>
                <a:ea typeface="Josefin Sans"/>
                <a:cs typeface="Josefin Sans"/>
                <a:sym typeface="Josefin Sans"/>
              </a:endParaRPr>
            </a:p>
            <a:p>
              <a:pPr marL="566736" lvl="1" indent="-283368" algn="l">
                <a:lnSpc>
                  <a:spcPts val="3674"/>
                </a:lnSpc>
                <a:buFont typeface="Arial"/>
                <a:buChar char="•"/>
              </a:pPr>
              <a:r>
                <a:rPr lang="en-US" sz="2624">
                  <a:solidFill>
                    <a:srgbClr val="FEFEFE"/>
                  </a:solidFill>
                  <a:latin typeface="Josefin Sans"/>
                  <a:ea typeface="Josefin Sans"/>
                  <a:cs typeface="Josefin Sans"/>
                  <a:sym typeface="Josefin Sans"/>
                </a:rPr>
                <a:t>El uso de librerias como langchain transforman al modelo de lenguaje en un agente capaz de buscar los materiales requeridos por el usuario y retornar una muestra construida acorde a los parametros reales reportados</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0" y="0"/>
            <a:ext cx="6912767" cy="10287000"/>
          </a:xfrm>
          <a:custGeom>
            <a:avLst/>
            <a:gdLst/>
            <a:ahLst/>
            <a:cxnLst/>
            <a:rect l="l" t="t" r="r" b="b"/>
            <a:pathLst>
              <a:path w="6912767" h="10287000">
                <a:moveTo>
                  <a:pt x="0" y="0"/>
                </a:moveTo>
                <a:lnTo>
                  <a:pt x="6912767" y="0"/>
                </a:lnTo>
                <a:lnTo>
                  <a:pt x="6912767" y="10287000"/>
                </a:lnTo>
                <a:lnTo>
                  <a:pt x="0" y="10287000"/>
                </a:lnTo>
                <a:lnTo>
                  <a:pt x="0" y="0"/>
                </a:lnTo>
                <a:close/>
              </a:path>
            </a:pathLst>
          </a:custGeom>
          <a:blipFill>
            <a:blip r:embed="rId2"/>
            <a:stretch>
              <a:fillRect l="-26224" r="-96992"/>
            </a:stretch>
          </a:blipFill>
        </p:spPr>
        <p:txBody>
          <a:bodyPr/>
          <a:lstStyle/>
          <a:p>
            <a:endParaRPr lang="es-CO"/>
          </a:p>
        </p:txBody>
      </p:sp>
      <p:sp>
        <p:nvSpPr>
          <p:cNvPr id="3" name="TextBox 3"/>
          <p:cNvSpPr txBox="1"/>
          <p:nvPr/>
        </p:nvSpPr>
        <p:spPr>
          <a:xfrm>
            <a:off x="8097063" y="1028700"/>
            <a:ext cx="9162237" cy="790575"/>
          </a:xfrm>
          <a:prstGeom prst="rect">
            <a:avLst/>
          </a:prstGeom>
        </p:spPr>
        <p:txBody>
          <a:bodyPr lIns="0" tIns="0" rIns="0" bIns="0" rtlCol="0" anchor="t">
            <a:spAutoFit/>
          </a:bodyPr>
          <a:lstStyle/>
          <a:p>
            <a:pPr algn="ctr">
              <a:lnSpc>
                <a:spcPts val="6240"/>
              </a:lnSpc>
            </a:pPr>
            <a:r>
              <a:rPr lang="en-US" sz="5200" b="1">
                <a:solidFill>
                  <a:srgbClr val="2B4B82"/>
                </a:solidFill>
                <a:latin typeface="Josefin Sans Bold"/>
                <a:ea typeface="Josefin Sans Bold"/>
                <a:cs typeface="Josefin Sans Bold"/>
                <a:sym typeface="Josefin Sans Bold"/>
              </a:rPr>
              <a:t>Conclusiones</a:t>
            </a:r>
          </a:p>
        </p:txBody>
      </p:sp>
      <p:sp>
        <p:nvSpPr>
          <p:cNvPr id="4" name="TextBox 4"/>
          <p:cNvSpPr txBox="1"/>
          <p:nvPr/>
        </p:nvSpPr>
        <p:spPr>
          <a:xfrm>
            <a:off x="8097063" y="2440457"/>
            <a:ext cx="9162237" cy="5703570"/>
          </a:xfrm>
          <a:prstGeom prst="rect">
            <a:avLst/>
          </a:prstGeom>
        </p:spPr>
        <p:txBody>
          <a:bodyPr lIns="0" tIns="0" rIns="0" bIns="0" rtlCol="0" anchor="t">
            <a:spAutoFit/>
          </a:bodyPr>
          <a:lstStyle/>
          <a:p>
            <a:pPr marL="582930" lvl="1" indent="-291465" algn="l">
              <a:lnSpc>
                <a:spcPts val="3779"/>
              </a:lnSpc>
              <a:buFont typeface="Arial"/>
              <a:buChar char="•"/>
            </a:pPr>
            <a:r>
              <a:rPr lang="en-US" sz="2700">
                <a:solidFill>
                  <a:srgbClr val="2B4B82"/>
                </a:solidFill>
                <a:latin typeface="Josefin Sans"/>
                <a:ea typeface="Josefin Sans"/>
                <a:cs typeface="Josefin Sans"/>
                <a:sym typeface="Josefin Sans"/>
              </a:rPr>
              <a:t>La construcción del mecanismo RAG acelera mucho el proceso de busqueda de parametros y asegura que el modelo tenga contexto y fundamento para la construcción de la muestra.</a:t>
            </a:r>
          </a:p>
          <a:p>
            <a:pPr marL="582930" lvl="1" indent="-291465" algn="l">
              <a:lnSpc>
                <a:spcPts val="3779"/>
              </a:lnSpc>
              <a:buFont typeface="Arial"/>
              <a:buChar char="•"/>
            </a:pPr>
            <a:r>
              <a:rPr lang="en-US" sz="2700">
                <a:solidFill>
                  <a:srgbClr val="2B4B82"/>
                </a:solidFill>
                <a:latin typeface="Josefin Sans"/>
                <a:ea typeface="Josefin Sans"/>
                <a:cs typeface="Josefin Sans"/>
                <a:sym typeface="Josefin Sans"/>
              </a:rPr>
              <a:t>Usar al modelo LLM como agente para ejecutar las busquedas y el algoritmo libera carga y tiempo de trabajo.</a:t>
            </a:r>
          </a:p>
          <a:p>
            <a:pPr marL="582930" lvl="1" indent="-291465" algn="l">
              <a:lnSpc>
                <a:spcPts val="3780"/>
              </a:lnSpc>
              <a:buFont typeface="Arial"/>
              <a:buChar char="•"/>
            </a:pPr>
            <a:r>
              <a:rPr lang="en-US" sz="2700">
                <a:solidFill>
                  <a:srgbClr val="2B4B82"/>
                </a:solidFill>
                <a:latin typeface="Josefin Sans"/>
                <a:ea typeface="Josefin Sans"/>
                <a:cs typeface="Josefin Sans"/>
                <a:sym typeface="Josefin Sans"/>
              </a:rPr>
              <a:t>El metodo propuesto puede seguir presentando limitaciones cuando el material deseado presente cualidades muy especificas y dificiles de simular, o si carece de información suficiente reportada en las bases de datos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TextBox 2"/>
          <p:cNvSpPr txBox="1"/>
          <p:nvPr/>
        </p:nvSpPr>
        <p:spPr>
          <a:xfrm>
            <a:off x="4886148" y="1230071"/>
            <a:ext cx="7583906" cy="1050285"/>
          </a:xfrm>
          <a:prstGeom prst="rect">
            <a:avLst/>
          </a:prstGeom>
        </p:spPr>
        <p:txBody>
          <a:bodyPr lIns="0" tIns="0" rIns="0" bIns="0" rtlCol="0" anchor="t">
            <a:spAutoFit/>
          </a:bodyPr>
          <a:lstStyle/>
          <a:p>
            <a:pPr algn="ctr">
              <a:lnSpc>
                <a:spcPts val="8227"/>
              </a:lnSpc>
            </a:pPr>
            <a:r>
              <a:rPr lang="en-US" sz="6855" b="1">
                <a:solidFill>
                  <a:srgbClr val="94DDDE"/>
                </a:solidFill>
                <a:latin typeface="Josefin Sans Bold"/>
                <a:ea typeface="Josefin Sans Bold"/>
                <a:cs typeface="Josefin Sans Bold"/>
                <a:sym typeface="Josefin Sans Bold"/>
              </a:rPr>
              <a:t>bibliografía</a:t>
            </a:r>
          </a:p>
        </p:txBody>
      </p:sp>
      <p:grpSp>
        <p:nvGrpSpPr>
          <p:cNvPr id="3" name="Group 3"/>
          <p:cNvGrpSpPr/>
          <p:nvPr/>
        </p:nvGrpSpPr>
        <p:grpSpPr>
          <a:xfrm>
            <a:off x="711038" y="3157441"/>
            <a:ext cx="7714898" cy="4566162"/>
            <a:chOff x="-2" y="-1554916"/>
            <a:chExt cx="10286530" cy="6088216"/>
          </a:xfrm>
        </p:grpSpPr>
        <p:sp>
          <p:nvSpPr>
            <p:cNvPr id="4" name="TextBox 4"/>
            <p:cNvSpPr txBox="1"/>
            <p:nvPr/>
          </p:nvSpPr>
          <p:spPr>
            <a:xfrm>
              <a:off x="-1" y="-1554916"/>
              <a:ext cx="10286529" cy="2055919"/>
            </a:xfrm>
            <a:prstGeom prst="rect">
              <a:avLst/>
            </a:prstGeom>
          </p:spPr>
          <p:txBody>
            <a:bodyPr lIns="0" tIns="0" rIns="0" bIns="0" rtlCol="0" anchor="t">
              <a:spAutoFit/>
            </a:bodyPr>
            <a:lstStyle/>
            <a:p>
              <a:pPr algn="l">
                <a:lnSpc>
                  <a:spcPts val="3080"/>
                </a:lnSpc>
              </a:pPr>
              <a:r>
                <a:rPr lang="en-US" sz="2200" b="1" dirty="0">
                  <a:solidFill>
                    <a:srgbClr val="94DDDE"/>
                  </a:solidFill>
                  <a:latin typeface="Josefin Sans Bold"/>
                  <a:ea typeface="Josefin Sans Bold"/>
                  <a:cs typeface="Josefin Sans Bold"/>
                  <a:sym typeface="Josefin Sans Bold"/>
                </a:rPr>
                <a:t>[1] D. Chen, W. Zhou, Y. Ji, C. Dong (2025). "Applications of Density Functional Theory to Corrosion and Corrosion Prevention of Metals: A Review." Materials Genome Engineering.</a:t>
              </a:r>
            </a:p>
          </p:txBody>
        </p:sp>
        <p:sp>
          <p:nvSpPr>
            <p:cNvPr id="5" name="TextBox 5"/>
            <p:cNvSpPr txBox="1"/>
            <p:nvPr/>
          </p:nvSpPr>
          <p:spPr>
            <a:xfrm>
              <a:off x="-2" y="841199"/>
              <a:ext cx="10286529" cy="3692101"/>
            </a:xfrm>
            <a:prstGeom prst="rect">
              <a:avLst/>
            </a:prstGeom>
          </p:spPr>
          <p:txBody>
            <a:bodyPr lIns="0" tIns="0" rIns="0" bIns="0" rtlCol="0" anchor="t">
              <a:spAutoFit/>
            </a:bodyPr>
            <a:lstStyle/>
            <a:p>
              <a:pPr algn="l">
                <a:lnSpc>
                  <a:spcPts val="3079"/>
                </a:lnSpc>
              </a:pPr>
              <a:r>
                <a:rPr lang="en-US" sz="2199" dirty="0">
                  <a:solidFill>
                    <a:srgbClr val="FEFEFE"/>
                  </a:solidFill>
                  <a:latin typeface="Josefin Sans"/>
                  <a:ea typeface="Josefin Sans"/>
                  <a:cs typeface="Josefin Sans"/>
                  <a:sym typeface="Josefin Sans"/>
                </a:rPr>
                <a:t>[2]Ward, Logan, et al. “Strategies for accelerating the adoption of Materials Informatics.” MRS Bulletin, vol. 43, no. 9, Sept. 2018, pp. 683–689, https://doi.org/10.1557/mrs.2018.204.</a:t>
              </a:r>
            </a:p>
            <a:p>
              <a:pPr algn="l">
                <a:lnSpc>
                  <a:spcPts val="3254"/>
                </a:lnSpc>
              </a:pPr>
              <a:endParaRPr lang="en-US" sz="2199" dirty="0">
                <a:solidFill>
                  <a:srgbClr val="FEFEFE"/>
                </a:solidFill>
                <a:latin typeface="Josefin Sans"/>
                <a:ea typeface="Josefin Sans"/>
                <a:cs typeface="Josefin Sans"/>
                <a:sym typeface="Josefin Sans"/>
              </a:endParaRPr>
            </a:p>
            <a:p>
              <a:pPr algn="l">
                <a:lnSpc>
                  <a:spcPts val="3254"/>
                </a:lnSpc>
              </a:pPr>
              <a:endParaRPr lang="en-US" sz="2199" dirty="0">
                <a:solidFill>
                  <a:srgbClr val="FEFEFE"/>
                </a:solidFill>
                <a:latin typeface="Josefin Sans"/>
                <a:ea typeface="Josefin Sans"/>
                <a:cs typeface="Josefin Sans"/>
                <a:sym typeface="Josefin Sans"/>
              </a:endParaRPr>
            </a:p>
            <a:p>
              <a:pPr algn="l">
                <a:lnSpc>
                  <a:spcPts val="3254"/>
                </a:lnSpc>
              </a:pPr>
              <a:endParaRPr lang="en-US" sz="2199" dirty="0">
                <a:solidFill>
                  <a:srgbClr val="FEFEFE"/>
                </a:solidFill>
                <a:latin typeface="Josefin Sans"/>
                <a:ea typeface="Josefin Sans"/>
                <a:cs typeface="Josefin Sans"/>
                <a:sym typeface="Josefin Sans"/>
              </a:endParaRPr>
            </a:p>
          </p:txBody>
        </p:sp>
      </p:grpSp>
      <p:grpSp>
        <p:nvGrpSpPr>
          <p:cNvPr id="6" name="Group 6"/>
          <p:cNvGrpSpPr/>
          <p:nvPr/>
        </p:nvGrpSpPr>
        <p:grpSpPr>
          <a:xfrm>
            <a:off x="9144000" y="3157442"/>
            <a:ext cx="7714897" cy="4600039"/>
            <a:chOff x="0" y="-1554915"/>
            <a:chExt cx="10286529" cy="6133385"/>
          </a:xfrm>
        </p:grpSpPr>
        <p:sp>
          <p:nvSpPr>
            <p:cNvPr id="7" name="TextBox 7"/>
            <p:cNvSpPr txBox="1"/>
            <p:nvPr/>
          </p:nvSpPr>
          <p:spPr>
            <a:xfrm>
              <a:off x="0" y="-1554915"/>
              <a:ext cx="10286529" cy="2055918"/>
            </a:xfrm>
            <a:prstGeom prst="rect">
              <a:avLst/>
            </a:prstGeom>
          </p:spPr>
          <p:txBody>
            <a:bodyPr lIns="0" tIns="0" rIns="0" bIns="0" rtlCol="0" anchor="t">
              <a:spAutoFit/>
            </a:bodyPr>
            <a:lstStyle/>
            <a:p>
              <a:pPr algn="l">
                <a:lnSpc>
                  <a:spcPts val="3079"/>
                </a:lnSpc>
              </a:pPr>
              <a:r>
                <a:rPr lang="en-US" sz="2199" b="1" dirty="0">
                  <a:solidFill>
                    <a:srgbClr val="94DDDE"/>
                  </a:solidFill>
                  <a:latin typeface="Josefin Sans Bold"/>
                  <a:ea typeface="Josefin Sans Bold"/>
                  <a:cs typeface="Josefin Sans Bold"/>
                  <a:sym typeface="Josefin Sans Bold"/>
                </a:rPr>
                <a:t>[3]Ward, Logan, et al. “Strategies for accelerating the adoption of Materials Informatics.” MRS Bulletin, vol. 43, no. 9, Sept. 2018, pp. 683–689, https://doi.org/10.1557/mrs.2018.204.</a:t>
              </a:r>
            </a:p>
          </p:txBody>
        </p:sp>
        <p:sp>
          <p:nvSpPr>
            <p:cNvPr id="8" name="TextBox 8"/>
            <p:cNvSpPr txBox="1"/>
            <p:nvPr/>
          </p:nvSpPr>
          <p:spPr>
            <a:xfrm>
              <a:off x="0" y="849538"/>
              <a:ext cx="10286529" cy="3728932"/>
            </a:xfrm>
            <a:prstGeom prst="rect">
              <a:avLst/>
            </a:prstGeom>
          </p:spPr>
          <p:txBody>
            <a:bodyPr lIns="0" tIns="0" rIns="0" bIns="0" rtlCol="0" anchor="t">
              <a:spAutoFit/>
            </a:bodyPr>
            <a:lstStyle/>
            <a:p>
              <a:pPr algn="l">
                <a:lnSpc>
                  <a:spcPts val="3080"/>
                </a:lnSpc>
              </a:pPr>
              <a:r>
                <a:rPr lang="en-US" sz="2200" dirty="0">
                  <a:solidFill>
                    <a:srgbClr val="FEFEFE"/>
                  </a:solidFill>
                  <a:latin typeface="Josefin Sans"/>
                  <a:ea typeface="Josefin Sans"/>
                  <a:cs typeface="Josefin Sans"/>
                  <a:sym typeface="Josefin Sans"/>
                </a:rPr>
                <a:t>[4]</a:t>
              </a:r>
              <a:r>
                <a:rPr lang="en-US" sz="2200" dirty="0" err="1">
                  <a:solidFill>
                    <a:srgbClr val="FEFEFE"/>
                  </a:solidFill>
                  <a:latin typeface="Josefin Sans"/>
                  <a:ea typeface="Josefin Sans"/>
                  <a:cs typeface="Josefin Sans"/>
                  <a:sym typeface="Josefin Sans"/>
                </a:rPr>
                <a:t>Okadome</a:t>
              </a:r>
              <a:r>
                <a:rPr lang="en-US" sz="2200" dirty="0">
                  <a:solidFill>
                    <a:srgbClr val="FEFEFE"/>
                  </a:solidFill>
                  <a:latin typeface="Josefin Sans"/>
                  <a:ea typeface="Josefin Sans"/>
                  <a:cs typeface="Josefin Sans"/>
                  <a:sym typeface="Josefin Sans"/>
                </a:rPr>
                <a:t> Valencia, Hubert, et al. “New developments in the </a:t>
              </a:r>
              <a:r>
                <a:rPr lang="en-US" sz="2200" dirty="0" err="1">
                  <a:solidFill>
                    <a:srgbClr val="FEFEFE"/>
                  </a:solidFill>
                  <a:latin typeface="Josefin Sans"/>
                  <a:ea typeface="Josefin Sans"/>
                  <a:cs typeface="Josefin Sans"/>
                  <a:sym typeface="Josefin Sans"/>
                </a:rPr>
                <a:t>gdis</a:t>
              </a:r>
              <a:r>
                <a:rPr lang="en-US" sz="2200" dirty="0">
                  <a:solidFill>
                    <a:srgbClr val="FEFEFE"/>
                  </a:solidFill>
                  <a:latin typeface="Josefin Sans"/>
                  <a:ea typeface="Josefin Sans"/>
                  <a:cs typeface="Josefin Sans"/>
                  <a:sym typeface="Josefin Sans"/>
                </a:rPr>
                <a:t> simulation package: Integration of </a:t>
              </a:r>
              <a:r>
                <a:rPr lang="en-US" sz="2200" dirty="0" err="1">
                  <a:solidFill>
                    <a:srgbClr val="FEFEFE"/>
                  </a:solidFill>
                  <a:latin typeface="Josefin Sans"/>
                  <a:ea typeface="Josefin Sans"/>
                  <a:cs typeface="Josefin Sans"/>
                  <a:sym typeface="Josefin Sans"/>
                </a:rPr>
                <a:t>vasp</a:t>
              </a:r>
              <a:r>
                <a:rPr lang="en-US" sz="2200" dirty="0">
                  <a:solidFill>
                    <a:srgbClr val="FEFEFE"/>
                  </a:solidFill>
                  <a:latin typeface="Josefin Sans"/>
                  <a:ea typeface="Josefin Sans"/>
                  <a:cs typeface="Josefin Sans"/>
                  <a:sym typeface="Josefin Sans"/>
                </a:rPr>
                <a:t> and </a:t>
              </a:r>
              <a:r>
                <a:rPr lang="en-US" sz="2200" dirty="0" err="1">
                  <a:solidFill>
                    <a:srgbClr val="FEFEFE"/>
                  </a:solidFill>
                  <a:latin typeface="Josefin Sans"/>
                  <a:ea typeface="Josefin Sans"/>
                  <a:cs typeface="Josefin Sans"/>
                  <a:sym typeface="Josefin Sans"/>
                </a:rPr>
                <a:t>uspex</a:t>
              </a:r>
              <a:r>
                <a:rPr lang="en-US" sz="2200" dirty="0">
                  <a:solidFill>
                    <a:srgbClr val="FEFEFE"/>
                  </a:solidFill>
                  <a:latin typeface="Josefin Sans"/>
                  <a:ea typeface="Josefin Sans"/>
                  <a:cs typeface="Josefin Sans"/>
                  <a:sym typeface="Josefin Sans"/>
                </a:rPr>
                <a:t>.” Journal of Computational Chemistry, vol. 42, no. 22, 7 June 2021, pp. 1602–1626, https://doi.org/10.1002/jcc.26697.</a:t>
              </a:r>
            </a:p>
            <a:p>
              <a:pPr algn="l">
                <a:lnSpc>
                  <a:spcPts val="3359"/>
                </a:lnSpc>
              </a:pPr>
              <a:endParaRPr lang="en-US" sz="2200" dirty="0">
                <a:solidFill>
                  <a:srgbClr val="FEFEFE"/>
                </a:solidFill>
                <a:latin typeface="Josefin Sans"/>
                <a:ea typeface="Josefin Sans"/>
                <a:cs typeface="Josefin Sans"/>
                <a:sym typeface="Josefin Sans"/>
              </a:endParaRPr>
            </a:p>
            <a:p>
              <a:pPr algn="l">
                <a:lnSpc>
                  <a:spcPts val="3359"/>
                </a:lnSpc>
              </a:pPr>
              <a:endParaRPr lang="en-US" sz="2200" dirty="0">
                <a:solidFill>
                  <a:srgbClr val="FEFEFE"/>
                </a:solidFill>
                <a:latin typeface="Josefin Sans"/>
                <a:ea typeface="Josefin Sans"/>
                <a:cs typeface="Josefin Sans"/>
                <a:sym typeface="Josefin Sans"/>
              </a:endParaRPr>
            </a:p>
            <a:p>
              <a:pPr algn="l">
                <a:lnSpc>
                  <a:spcPts val="3359"/>
                </a:lnSpc>
              </a:pPr>
              <a:endParaRPr lang="en-US" sz="2200" dirty="0">
                <a:solidFill>
                  <a:srgbClr val="FEFEFE"/>
                </a:solidFill>
                <a:latin typeface="Josefin Sans"/>
                <a:ea typeface="Josefin Sans"/>
                <a:cs typeface="Josefin Sans"/>
                <a:sym typeface="Josefin Sans"/>
              </a:endParaRPr>
            </a:p>
          </p:txBody>
        </p:sp>
      </p:grpSp>
      <p:sp>
        <p:nvSpPr>
          <p:cNvPr id="9" name="TextBox 9"/>
          <p:cNvSpPr txBox="1"/>
          <p:nvPr/>
        </p:nvSpPr>
        <p:spPr>
          <a:xfrm>
            <a:off x="1813525" y="6972300"/>
            <a:ext cx="13942885" cy="1163320"/>
          </a:xfrm>
          <a:prstGeom prst="rect">
            <a:avLst/>
          </a:prstGeom>
        </p:spPr>
        <p:txBody>
          <a:bodyPr lIns="0" tIns="0" rIns="0" bIns="0" rtlCol="0" anchor="t">
            <a:spAutoFit/>
          </a:bodyPr>
          <a:lstStyle/>
          <a:p>
            <a:pPr algn="l">
              <a:lnSpc>
                <a:spcPts val="3080"/>
              </a:lnSpc>
            </a:pPr>
            <a:r>
              <a:rPr lang="en-US" sz="2200" b="1" dirty="0">
                <a:solidFill>
                  <a:srgbClr val="94DDDE"/>
                </a:solidFill>
                <a:latin typeface="Josefin Sans Bold"/>
                <a:ea typeface="Josefin Sans Bold"/>
                <a:cs typeface="Josefin Sans Bold"/>
                <a:sym typeface="Josefin Sans Bold"/>
              </a:rPr>
              <a:t>[5] Liang, </a:t>
            </a:r>
            <a:r>
              <a:rPr lang="en-US" sz="2200" b="1" dirty="0" err="1">
                <a:solidFill>
                  <a:srgbClr val="94DDDE"/>
                </a:solidFill>
                <a:latin typeface="Josefin Sans Bold"/>
                <a:ea typeface="Josefin Sans Bold"/>
                <a:cs typeface="Josefin Sans Bold"/>
                <a:sym typeface="Josefin Sans Bold"/>
              </a:rPr>
              <a:t>Jiechun</a:t>
            </a:r>
            <a:r>
              <a:rPr lang="en-US" sz="2200" b="1" dirty="0">
                <a:solidFill>
                  <a:srgbClr val="94DDDE"/>
                </a:solidFill>
                <a:latin typeface="Josefin Sans Bold"/>
                <a:ea typeface="Josefin Sans Bold"/>
                <a:cs typeface="Josefin Sans Bold"/>
                <a:sym typeface="Josefin Sans Bold"/>
              </a:rPr>
              <a:t>, et al. “Accelerating perovskite materials discovery and correlated energy applications through artificial intelligence.” Energy Materials, vol. 2, no. 3, Jan. 2022, p. 200016, https://doi.org/10.20517/energymater.2022.14.</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645</Words>
  <Application>Microsoft Office PowerPoint</Application>
  <PresentationFormat>Personalizado</PresentationFormat>
  <Paragraphs>37</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Josefin Sans Bold</vt:lpstr>
      <vt:lpstr>Josefin Sans</vt:lpstr>
      <vt:lpstr>Arial</vt:lpstr>
      <vt:lpstr>Calibri</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Implementación de RAG para la creacion de estrucutras cristalinas</dc:title>
  <cp:lastModifiedBy>Juan Sebastián Hernández González</cp:lastModifiedBy>
  <cp:revision>2</cp:revision>
  <dcterms:created xsi:type="dcterms:W3CDTF">2006-08-16T00:00:00Z</dcterms:created>
  <dcterms:modified xsi:type="dcterms:W3CDTF">2025-03-04T23:25:26Z</dcterms:modified>
  <dc:identifier>DAGgzq_Znpg</dc:identifier>
</cp:coreProperties>
</file>