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4"/>
  </p:sldMasterIdLst>
  <p:notesMasterIdLst>
    <p:notesMasterId r:id="rId21"/>
  </p:notesMasterIdLst>
  <p:sldIdLst>
    <p:sldId id="308" r:id="rId5"/>
    <p:sldId id="309" r:id="rId6"/>
    <p:sldId id="311" r:id="rId7"/>
    <p:sldId id="310" r:id="rId8"/>
    <p:sldId id="313" r:id="rId9"/>
    <p:sldId id="314" r:id="rId10"/>
    <p:sldId id="318" r:id="rId11"/>
    <p:sldId id="317" r:id="rId12"/>
    <p:sldId id="305" r:id="rId13"/>
    <p:sldId id="319" r:id="rId14"/>
    <p:sldId id="304" r:id="rId15"/>
    <p:sldId id="320" r:id="rId16"/>
    <p:sldId id="321" r:id="rId17"/>
    <p:sldId id="322" r:id="rId18"/>
    <p:sldId id="295" r:id="rId19"/>
    <p:sldId id="290" r:id="rId20"/>
  </p:sldIdLst>
  <p:sldSz cx="178816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662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008"/>
    <a:srgbClr val="D83521"/>
    <a:srgbClr val="D534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CE50B6-0E1A-7D37-9325-2DB83E10B3B5}" v="24" dt="2025-03-07T19:32:50.692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40" d="100"/>
          <a:sy n="40" d="100"/>
        </p:scale>
        <p:origin x="536" y="324"/>
      </p:cViewPr>
      <p:guideLst>
        <p:guide orient="horz" pos="2880"/>
        <p:guide pos="662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813087-F5D2-401C-ADED-C8BDF7B3BBC4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AACBB4-083C-4AA6-87EF-E0BAA4ADA9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718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5618F7-0893-F8ED-FF71-2660748E40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00DE10C0-9AA0-DCEB-F1A2-C561AC56A0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1D52D8A8-688D-0DB2-D513-B9C44B5F9E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83E6C7D-6D96-C399-6178-8E2607F3BB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AACBB4-083C-4AA6-87EF-E0BAA4ADA90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123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AACBB4-083C-4AA6-87EF-E0BAA4ADA90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059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DB1607-92F3-8CA4-EA04-C7E55E0A3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86BBCA29-7F68-DC4E-487D-26210C4F365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CB308942-5763-BF0D-77C0-B3DDD652D2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BB0BBC4-5E7C-2731-FC95-C56B402BAF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AACBB4-083C-4AA6-87EF-E0BAA4ADA90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245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F218DD-2EDE-FF19-3646-7F6EC9CA03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7B3DF17A-A351-05A4-0AA5-8048F698E9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DDC5DD59-BE09-2FB8-884E-A8A7118F00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6ED02F2-B076-4BCB-3376-073BAB68BA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AACBB4-083C-4AA6-87EF-E0BAA4ADA90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1561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C93F12-1928-B7D8-3CAF-AD4F1908A1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D676B152-C802-17D8-347D-03CFC4DFEF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977A4D2E-9D44-E122-DC61-240B6F5F6D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4994995-4B2F-15B6-2B15-0C065DAA16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AACBB4-083C-4AA6-87EF-E0BAA4ADA90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3040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F2FF9D-FB58-E18F-B11C-E9ECC7CB54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37B15CE0-E393-499E-743E-1996C6C53E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CDDE4FB3-3A3D-25A1-E84D-C4DE777EA0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88F0A13-7104-85AB-D241-78B46A5393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AACBB4-083C-4AA6-87EF-E0BAA4ADA90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7884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4B4AFC-3580-A5AE-522A-C5FCBB6936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3F66328C-2223-CF4A-86C8-799FDB028E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82667780-921C-AADF-2E12-6ADA4B6E75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EE7AA70-3BAA-F06A-61CB-B310174D54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AACBB4-083C-4AA6-87EF-E0BAA4ADA90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9284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6CE517-DACA-BCE6-2259-FC8AD80BED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5EFFDBA1-6A73-DF5C-C81A-8C0184B7D2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9B79337B-D2E1-698D-4A84-3BB0CD559B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75531F7-019C-B1CD-294F-33AD20E692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AACBB4-083C-4AA6-87EF-E0BAA4ADA90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792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30E5C5-D761-023B-1682-28AFC2B624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47AE71D7-1089-43BB-A641-07D28364D2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ABB359DA-7A2C-3458-4DA6-431EE51856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3E329C5-B8CA-A5C0-F120-D13A32D42F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AACBB4-083C-4AA6-87EF-E0BAA4ADA90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762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E5B56A-7E9D-B189-C8E6-B335ABB96F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35200" y="1646133"/>
            <a:ext cx="13411200" cy="3501813"/>
          </a:xfrm>
        </p:spPr>
        <p:txBody>
          <a:bodyPr anchor="b"/>
          <a:lstStyle>
            <a:lvl1pPr algn="ctr">
              <a:defRPr sz="8800"/>
            </a:lvl1pPr>
          </a:lstStyle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78E8BBB-9C02-11FB-F1A6-9F596908E5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35200" y="5282989"/>
            <a:ext cx="13411200" cy="2428451"/>
          </a:xfrm>
        </p:spPr>
        <p:txBody>
          <a:bodyPr/>
          <a:lstStyle>
            <a:lvl1pPr marL="0" indent="0" algn="ctr">
              <a:buNone/>
              <a:defRPr sz="3520"/>
            </a:lvl1pPr>
            <a:lvl2pPr marL="670575" indent="0" algn="ctr">
              <a:buNone/>
              <a:defRPr sz="2933"/>
            </a:lvl2pPr>
            <a:lvl3pPr marL="1341150" indent="0" algn="ctr">
              <a:buNone/>
              <a:defRPr sz="2640"/>
            </a:lvl3pPr>
            <a:lvl4pPr marL="2011726" indent="0" algn="ctr">
              <a:buNone/>
              <a:defRPr sz="2347"/>
            </a:lvl4pPr>
            <a:lvl5pPr marL="2682301" indent="0" algn="ctr">
              <a:buNone/>
              <a:defRPr sz="2347"/>
            </a:lvl5pPr>
            <a:lvl6pPr marL="3352876" indent="0" algn="ctr">
              <a:buNone/>
              <a:defRPr sz="2347"/>
            </a:lvl6pPr>
            <a:lvl7pPr marL="4023451" indent="0" algn="ctr">
              <a:buNone/>
              <a:defRPr sz="2347"/>
            </a:lvl7pPr>
            <a:lvl8pPr marL="4694027" indent="0" algn="ctr">
              <a:buNone/>
              <a:defRPr sz="2347"/>
            </a:lvl8pPr>
            <a:lvl9pPr marL="5364602" indent="0" algn="ctr">
              <a:buNone/>
              <a:defRPr sz="2347"/>
            </a:lvl9pPr>
          </a:lstStyle>
          <a:p>
            <a:r>
              <a:rPr lang="es-MX"/>
              <a:t>Haz clic para editar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10C948-EF20-FB51-4AD3-96C8C0B09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33BE7DF-648E-0704-B2BB-91D189249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31DDE3B-F1F7-1463-F191-648AC50E7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spcBef>
                <a:spcPts val="65"/>
              </a:spcBef>
            </a:pPr>
            <a:fld id="{81D60167-4931-47E6-BA6A-407CBD079E47}" type="slidenum">
              <a:rPr lang="en-US" spc="-50" smtClean="0"/>
              <a:pPr marL="38100">
                <a:spcBef>
                  <a:spcPts val="65"/>
                </a:spcBef>
              </a:pPr>
              <a:t>‹Nº›</a:t>
            </a:fld>
            <a:endParaRPr lang="en-US" spc="-50"/>
          </a:p>
        </p:txBody>
      </p:sp>
    </p:spTree>
    <p:extLst>
      <p:ext uri="{BB962C8B-B14F-4D97-AF65-F5344CB8AC3E}">
        <p14:creationId xmlns:p14="http://schemas.microsoft.com/office/powerpoint/2010/main" val="2255259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283A6E-41E5-2DF7-8B7D-77FFB4CB0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5A4C3F3-0588-BEC0-F9BB-8108447DB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427C57-2674-1EE1-D5DF-4A2D78E3A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5BE13F5-F4CC-D0A6-47AD-6992C2B92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F1A676-EB64-D860-AE5C-249E359D1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spcBef>
                <a:spcPts val="65"/>
              </a:spcBef>
            </a:pPr>
            <a:fld id="{81D60167-4931-47E6-BA6A-407CBD079E47}" type="slidenum">
              <a:rPr lang="en-US" spc="-50" smtClean="0"/>
              <a:pPr marL="38100">
                <a:spcBef>
                  <a:spcPts val="65"/>
                </a:spcBef>
              </a:pPr>
              <a:t>‹Nº›</a:t>
            </a:fld>
            <a:endParaRPr lang="en-US" spc="-50"/>
          </a:p>
        </p:txBody>
      </p:sp>
    </p:spTree>
    <p:extLst>
      <p:ext uri="{BB962C8B-B14F-4D97-AF65-F5344CB8AC3E}">
        <p14:creationId xmlns:p14="http://schemas.microsoft.com/office/powerpoint/2010/main" val="1927074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D02BD67-6D6F-FF72-8753-906185058B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2796520" y="535517"/>
            <a:ext cx="3855720" cy="8524029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17D8062-4D6F-86B9-D5D8-2032D33AEA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229360" y="535517"/>
            <a:ext cx="11343640" cy="8524029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43E7421-ABD4-E060-2015-506BD99E9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DD318DA-6694-2AB1-E635-7D0D24DB2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509B298-F548-6D8D-9BE6-91C49A32F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spcBef>
                <a:spcPts val="65"/>
              </a:spcBef>
            </a:pPr>
            <a:fld id="{81D60167-4931-47E6-BA6A-407CBD079E47}" type="slidenum">
              <a:rPr lang="en-US" spc="-50" smtClean="0"/>
              <a:pPr marL="38100">
                <a:spcBef>
                  <a:spcPts val="65"/>
                </a:spcBef>
              </a:pPr>
              <a:t>‹Nº›</a:t>
            </a:fld>
            <a:endParaRPr lang="en-US" spc="-50"/>
          </a:p>
        </p:txBody>
      </p:sp>
    </p:spTree>
    <p:extLst>
      <p:ext uri="{BB962C8B-B14F-4D97-AF65-F5344CB8AC3E}">
        <p14:creationId xmlns:p14="http://schemas.microsoft.com/office/powerpoint/2010/main" val="188834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D6D803-0FD3-6AE9-333F-AFE0C8381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4369B8-161D-B459-B243-EDD09044C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BC85FAA-1D7C-F831-C59F-696319EEB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8819085-B64F-9A62-E22F-BD2ACF41B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3AC32D-A913-FE4C-1812-734D68F14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spcBef>
                <a:spcPts val="65"/>
              </a:spcBef>
            </a:pPr>
            <a:fld id="{81D60167-4931-47E6-BA6A-407CBD079E47}" type="slidenum">
              <a:rPr lang="en-US" spc="-50" smtClean="0"/>
              <a:pPr marL="38100">
                <a:spcBef>
                  <a:spcPts val="65"/>
                </a:spcBef>
              </a:pPr>
              <a:t>‹Nº›</a:t>
            </a:fld>
            <a:endParaRPr lang="en-US" spc="-50"/>
          </a:p>
        </p:txBody>
      </p:sp>
    </p:spTree>
    <p:extLst>
      <p:ext uri="{BB962C8B-B14F-4D97-AF65-F5344CB8AC3E}">
        <p14:creationId xmlns:p14="http://schemas.microsoft.com/office/powerpoint/2010/main" val="545106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77C539-124A-4CAE-97B4-4FEDD1A23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047" y="2507617"/>
            <a:ext cx="15422880" cy="4184014"/>
          </a:xfrm>
        </p:spPr>
        <p:txBody>
          <a:bodyPr anchor="b"/>
          <a:lstStyle>
            <a:lvl1pPr>
              <a:defRPr sz="8800"/>
            </a:lvl1pPr>
          </a:lstStyle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68B64D5-E893-91D5-B3FE-F05D9B4835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20047" y="6731213"/>
            <a:ext cx="15422880" cy="2200274"/>
          </a:xfrm>
        </p:spPr>
        <p:txBody>
          <a:bodyPr/>
          <a:lstStyle>
            <a:lvl1pPr marL="0" indent="0">
              <a:buNone/>
              <a:defRPr sz="3520">
                <a:solidFill>
                  <a:schemeClr val="tx1">
                    <a:tint val="82000"/>
                  </a:schemeClr>
                </a:solidFill>
              </a:defRPr>
            </a:lvl1pPr>
            <a:lvl2pPr marL="670575" indent="0">
              <a:buNone/>
              <a:defRPr sz="2933">
                <a:solidFill>
                  <a:schemeClr val="tx1">
                    <a:tint val="82000"/>
                  </a:schemeClr>
                </a:solidFill>
              </a:defRPr>
            </a:lvl2pPr>
            <a:lvl3pPr marL="1341150" indent="0">
              <a:buNone/>
              <a:defRPr sz="2640">
                <a:solidFill>
                  <a:schemeClr val="tx1">
                    <a:tint val="82000"/>
                  </a:schemeClr>
                </a:solidFill>
              </a:defRPr>
            </a:lvl3pPr>
            <a:lvl4pPr marL="2011726" indent="0">
              <a:buNone/>
              <a:defRPr sz="2347">
                <a:solidFill>
                  <a:schemeClr val="tx1">
                    <a:tint val="82000"/>
                  </a:schemeClr>
                </a:solidFill>
              </a:defRPr>
            </a:lvl4pPr>
            <a:lvl5pPr marL="2682301" indent="0">
              <a:buNone/>
              <a:defRPr sz="2347">
                <a:solidFill>
                  <a:schemeClr val="tx1">
                    <a:tint val="82000"/>
                  </a:schemeClr>
                </a:solidFill>
              </a:defRPr>
            </a:lvl5pPr>
            <a:lvl6pPr marL="3352876" indent="0">
              <a:buNone/>
              <a:defRPr sz="2347">
                <a:solidFill>
                  <a:schemeClr val="tx1">
                    <a:tint val="82000"/>
                  </a:schemeClr>
                </a:solidFill>
              </a:defRPr>
            </a:lvl6pPr>
            <a:lvl7pPr marL="4023451" indent="0">
              <a:buNone/>
              <a:defRPr sz="2347">
                <a:solidFill>
                  <a:schemeClr val="tx1">
                    <a:tint val="82000"/>
                  </a:schemeClr>
                </a:solidFill>
              </a:defRPr>
            </a:lvl7pPr>
            <a:lvl8pPr marL="4694027" indent="0">
              <a:buNone/>
              <a:defRPr sz="2347">
                <a:solidFill>
                  <a:schemeClr val="tx1">
                    <a:tint val="82000"/>
                  </a:schemeClr>
                </a:solidFill>
              </a:defRPr>
            </a:lvl8pPr>
            <a:lvl9pPr marL="5364602" indent="0">
              <a:buNone/>
              <a:defRPr sz="2347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4E2E312-85D3-8D87-39F3-D51D1D7D0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8554BBA-DAA3-D075-23DC-BEC563D46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12E50CE-851D-2379-D3C5-E1AE9B2FB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spcBef>
                <a:spcPts val="65"/>
              </a:spcBef>
            </a:pPr>
            <a:fld id="{81D60167-4931-47E6-BA6A-407CBD079E47}" type="slidenum">
              <a:rPr lang="en-US" spc="-50" smtClean="0"/>
              <a:pPr marL="38100">
                <a:spcBef>
                  <a:spcPts val="65"/>
                </a:spcBef>
              </a:pPr>
              <a:t>‹Nº›</a:t>
            </a:fld>
            <a:endParaRPr lang="en-US" spc="-50"/>
          </a:p>
        </p:txBody>
      </p:sp>
    </p:spTree>
    <p:extLst>
      <p:ext uri="{BB962C8B-B14F-4D97-AF65-F5344CB8AC3E}">
        <p14:creationId xmlns:p14="http://schemas.microsoft.com/office/powerpoint/2010/main" val="1291578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DD7111-950B-E58B-CC3A-54283C8AB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EA9F66-5DF6-F0BC-D264-EBC0814144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29360" y="2677584"/>
            <a:ext cx="7599680" cy="6381962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8157ED6-F14F-A044-1A06-346AF17FCD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052560" y="2677584"/>
            <a:ext cx="7599680" cy="6381962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2B95D97-BC53-C370-7687-E91EE8DFA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DB984DA-737A-111D-1109-FBAABA78B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8536000-083D-1918-76CB-8564B07B8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spcBef>
                <a:spcPts val="65"/>
              </a:spcBef>
            </a:pPr>
            <a:fld id="{81D60167-4931-47E6-BA6A-407CBD079E47}" type="slidenum">
              <a:rPr lang="en-US" spc="-50" smtClean="0"/>
              <a:pPr marL="38100">
                <a:spcBef>
                  <a:spcPts val="65"/>
                </a:spcBef>
              </a:pPr>
              <a:t>‹Nº›</a:t>
            </a:fld>
            <a:endParaRPr lang="en-US" spc="-50"/>
          </a:p>
        </p:txBody>
      </p:sp>
    </p:spTree>
    <p:extLst>
      <p:ext uri="{BB962C8B-B14F-4D97-AF65-F5344CB8AC3E}">
        <p14:creationId xmlns:p14="http://schemas.microsoft.com/office/powerpoint/2010/main" val="2669631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6FCDBB-67DC-55B6-DF43-592761653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1689" y="535517"/>
            <a:ext cx="15422880" cy="1944159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23B82DE-C0EE-1FC6-FDFF-A12699B02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31690" y="2465706"/>
            <a:ext cx="7564754" cy="1208404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07BFB24-BB0F-2F9C-C9F8-84C7F66D7C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31690" y="3674110"/>
            <a:ext cx="7564754" cy="5404062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6929FBE-519A-3780-F41F-407EECCE0C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052560" y="2465706"/>
            <a:ext cx="7602009" cy="1208404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3FDD620-529A-64BC-98E8-C12F3731EB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9052560" y="3674110"/>
            <a:ext cx="7602009" cy="5404062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5CC28B2-3121-C7D3-B936-B27402498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DA06820-15C5-03BB-FE04-D92829AC3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A89D791-833F-D611-4B88-8F06144F1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spcBef>
                <a:spcPts val="65"/>
              </a:spcBef>
            </a:pPr>
            <a:fld id="{81D60167-4931-47E6-BA6A-407CBD079E47}" type="slidenum">
              <a:rPr lang="en-US" spc="-50" smtClean="0"/>
              <a:pPr marL="38100">
                <a:spcBef>
                  <a:spcPts val="65"/>
                </a:spcBef>
              </a:pPr>
              <a:t>‹Nº›</a:t>
            </a:fld>
            <a:endParaRPr lang="en-US" spc="-50"/>
          </a:p>
        </p:txBody>
      </p:sp>
    </p:spTree>
    <p:extLst>
      <p:ext uri="{BB962C8B-B14F-4D97-AF65-F5344CB8AC3E}">
        <p14:creationId xmlns:p14="http://schemas.microsoft.com/office/powerpoint/2010/main" val="267142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12A71C-AA51-6594-B2FA-FFF03C528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4078AB8-7FA5-6470-3FF8-863561B82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C4B9F8D-B5DC-7C8E-F398-404F9993C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ADE5B61-E38E-6454-3563-534CE2524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spcBef>
                <a:spcPts val="65"/>
              </a:spcBef>
            </a:pPr>
            <a:fld id="{81D60167-4931-47E6-BA6A-407CBD079E47}" type="slidenum">
              <a:rPr lang="en-US" spc="-50" smtClean="0"/>
              <a:pPr marL="38100">
                <a:spcBef>
                  <a:spcPts val="65"/>
                </a:spcBef>
              </a:pPr>
              <a:t>‹Nº›</a:t>
            </a:fld>
            <a:endParaRPr lang="en-US" spc="-50"/>
          </a:p>
        </p:txBody>
      </p:sp>
    </p:spTree>
    <p:extLst>
      <p:ext uri="{BB962C8B-B14F-4D97-AF65-F5344CB8AC3E}">
        <p14:creationId xmlns:p14="http://schemas.microsoft.com/office/powerpoint/2010/main" val="2092614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089D199-7294-A00E-53C4-793D14BD7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BBA7A40-A998-6356-B300-7ED84C22A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2228DAB-914D-D99E-4318-D286BA1C8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spcBef>
                <a:spcPts val="65"/>
              </a:spcBef>
            </a:pPr>
            <a:fld id="{81D60167-4931-47E6-BA6A-407CBD079E47}" type="slidenum">
              <a:rPr lang="en-US" spc="-50" smtClean="0"/>
              <a:pPr marL="38100">
                <a:spcBef>
                  <a:spcPts val="65"/>
                </a:spcBef>
              </a:pPr>
              <a:t>‹Nº›</a:t>
            </a:fld>
            <a:endParaRPr lang="en-US" spc="-50"/>
          </a:p>
        </p:txBody>
      </p:sp>
    </p:spTree>
    <p:extLst>
      <p:ext uri="{BB962C8B-B14F-4D97-AF65-F5344CB8AC3E}">
        <p14:creationId xmlns:p14="http://schemas.microsoft.com/office/powerpoint/2010/main" val="1091564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BFFD61-1DD1-39A9-8502-E3DD7C1FE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1690" y="670560"/>
            <a:ext cx="5767281" cy="2346960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92813B-640D-54CC-88B4-B2ECACE7A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2009" y="1448224"/>
            <a:ext cx="9052560" cy="7147983"/>
          </a:xfrm>
        </p:spPr>
        <p:txBody>
          <a:bodyPr/>
          <a:lstStyle>
            <a:lvl1pPr>
              <a:defRPr sz="4693"/>
            </a:lvl1pPr>
            <a:lvl2pPr>
              <a:defRPr sz="4107"/>
            </a:lvl2pPr>
            <a:lvl3pPr>
              <a:defRPr sz="3520"/>
            </a:lvl3pPr>
            <a:lvl4pPr>
              <a:defRPr sz="2933"/>
            </a:lvl4pPr>
            <a:lvl5pPr>
              <a:defRPr sz="2933"/>
            </a:lvl5pPr>
            <a:lvl6pPr>
              <a:defRPr sz="2933"/>
            </a:lvl6pPr>
            <a:lvl7pPr>
              <a:defRPr sz="2933"/>
            </a:lvl7pPr>
            <a:lvl8pPr>
              <a:defRPr sz="2933"/>
            </a:lvl8pPr>
            <a:lvl9pPr>
              <a:defRPr sz="2933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EE7E29F-6C54-A8B6-86C4-A99B7A5BDB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31690" y="3017520"/>
            <a:ext cx="5767281" cy="5590329"/>
          </a:xfrm>
        </p:spPr>
        <p:txBody>
          <a:bodyPr/>
          <a:lstStyle>
            <a:lvl1pPr marL="0" indent="0">
              <a:buNone/>
              <a:defRPr sz="2347"/>
            </a:lvl1pPr>
            <a:lvl2pPr marL="670575" indent="0">
              <a:buNone/>
              <a:defRPr sz="2053"/>
            </a:lvl2pPr>
            <a:lvl3pPr marL="1341150" indent="0">
              <a:buNone/>
              <a:defRPr sz="1760"/>
            </a:lvl3pPr>
            <a:lvl4pPr marL="2011726" indent="0">
              <a:buNone/>
              <a:defRPr sz="1467"/>
            </a:lvl4pPr>
            <a:lvl5pPr marL="2682301" indent="0">
              <a:buNone/>
              <a:defRPr sz="1467"/>
            </a:lvl5pPr>
            <a:lvl6pPr marL="3352876" indent="0">
              <a:buNone/>
              <a:defRPr sz="1467"/>
            </a:lvl6pPr>
            <a:lvl7pPr marL="4023451" indent="0">
              <a:buNone/>
              <a:defRPr sz="1467"/>
            </a:lvl7pPr>
            <a:lvl8pPr marL="4694027" indent="0">
              <a:buNone/>
              <a:defRPr sz="1467"/>
            </a:lvl8pPr>
            <a:lvl9pPr marL="5364602" indent="0">
              <a:buNone/>
              <a:defRPr sz="1467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168CA8B-D8B7-CCAD-8B95-FF9D09B2A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210993F-1DBE-FF66-4EF0-8B91E013C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B1EB854-5163-7230-A925-52483DFBE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spcBef>
                <a:spcPts val="65"/>
              </a:spcBef>
            </a:pPr>
            <a:fld id="{81D60167-4931-47E6-BA6A-407CBD079E47}" type="slidenum">
              <a:rPr lang="en-US" spc="-50" smtClean="0"/>
              <a:pPr marL="38100">
                <a:spcBef>
                  <a:spcPts val="65"/>
                </a:spcBef>
              </a:pPr>
              <a:t>‹Nº›</a:t>
            </a:fld>
            <a:endParaRPr lang="en-US" spc="-50"/>
          </a:p>
        </p:txBody>
      </p:sp>
    </p:spTree>
    <p:extLst>
      <p:ext uri="{BB962C8B-B14F-4D97-AF65-F5344CB8AC3E}">
        <p14:creationId xmlns:p14="http://schemas.microsoft.com/office/powerpoint/2010/main" val="1708105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7A3B04-3AD1-66C5-5A78-48A4D6146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1690" y="670560"/>
            <a:ext cx="5767281" cy="2346960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7A6A103-80FE-77BA-33DC-DEBB3D3D62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602009" y="1448224"/>
            <a:ext cx="9052560" cy="7147983"/>
          </a:xfrm>
        </p:spPr>
        <p:txBody>
          <a:bodyPr/>
          <a:lstStyle>
            <a:lvl1pPr marL="0" indent="0">
              <a:buNone/>
              <a:defRPr sz="4693"/>
            </a:lvl1pPr>
            <a:lvl2pPr marL="670575" indent="0">
              <a:buNone/>
              <a:defRPr sz="4107"/>
            </a:lvl2pPr>
            <a:lvl3pPr marL="1341150" indent="0">
              <a:buNone/>
              <a:defRPr sz="3520"/>
            </a:lvl3pPr>
            <a:lvl4pPr marL="2011726" indent="0">
              <a:buNone/>
              <a:defRPr sz="2933"/>
            </a:lvl4pPr>
            <a:lvl5pPr marL="2682301" indent="0">
              <a:buNone/>
              <a:defRPr sz="2933"/>
            </a:lvl5pPr>
            <a:lvl6pPr marL="3352876" indent="0">
              <a:buNone/>
              <a:defRPr sz="2933"/>
            </a:lvl6pPr>
            <a:lvl7pPr marL="4023451" indent="0">
              <a:buNone/>
              <a:defRPr sz="2933"/>
            </a:lvl7pPr>
            <a:lvl8pPr marL="4694027" indent="0">
              <a:buNone/>
              <a:defRPr sz="2933"/>
            </a:lvl8pPr>
            <a:lvl9pPr marL="5364602" indent="0">
              <a:buNone/>
              <a:defRPr sz="2933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2F3C989-57A2-E271-129E-2F25AB8517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31690" y="3017520"/>
            <a:ext cx="5767281" cy="5590329"/>
          </a:xfrm>
        </p:spPr>
        <p:txBody>
          <a:bodyPr/>
          <a:lstStyle>
            <a:lvl1pPr marL="0" indent="0">
              <a:buNone/>
              <a:defRPr sz="2347"/>
            </a:lvl1pPr>
            <a:lvl2pPr marL="670575" indent="0">
              <a:buNone/>
              <a:defRPr sz="2053"/>
            </a:lvl2pPr>
            <a:lvl3pPr marL="1341150" indent="0">
              <a:buNone/>
              <a:defRPr sz="1760"/>
            </a:lvl3pPr>
            <a:lvl4pPr marL="2011726" indent="0">
              <a:buNone/>
              <a:defRPr sz="1467"/>
            </a:lvl4pPr>
            <a:lvl5pPr marL="2682301" indent="0">
              <a:buNone/>
              <a:defRPr sz="1467"/>
            </a:lvl5pPr>
            <a:lvl6pPr marL="3352876" indent="0">
              <a:buNone/>
              <a:defRPr sz="1467"/>
            </a:lvl6pPr>
            <a:lvl7pPr marL="4023451" indent="0">
              <a:buNone/>
              <a:defRPr sz="1467"/>
            </a:lvl7pPr>
            <a:lvl8pPr marL="4694027" indent="0">
              <a:buNone/>
              <a:defRPr sz="1467"/>
            </a:lvl8pPr>
            <a:lvl9pPr marL="5364602" indent="0">
              <a:buNone/>
              <a:defRPr sz="1467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7F8445A-B3BE-4DA9-22B0-E25451630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7F215DF-48AE-5DE1-4761-F67132A80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04939D4-7214-CAB1-7EE9-2284B2ABE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spcBef>
                <a:spcPts val="65"/>
              </a:spcBef>
            </a:pPr>
            <a:fld id="{81D60167-4931-47E6-BA6A-407CBD079E47}" type="slidenum">
              <a:rPr lang="en-US" spc="-50" smtClean="0"/>
              <a:pPr marL="38100">
                <a:spcBef>
                  <a:spcPts val="65"/>
                </a:spcBef>
              </a:pPr>
              <a:t>‹Nº›</a:t>
            </a:fld>
            <a:endParaRPr lang="en-US" spc="-50"/>
          </a:p>
        </p:txBody>
      </p:sp>
    </p:spTree>
    <p:extLst>
      <p:ext uri="{BB962C8B-B14F-4D97-AF65-F5344CB8AC3E}">
        <p14:creationId xmlns:p14="http://schemas.microsoft.com/office/powerpoint/2010/main" val="911517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012265A-C3B4-5A6B-9075-2A275BF87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9360" y="535517"/>
            <a:ext cx="15422880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305CDD1-11C7-6FD9-5770-FB97C2711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29360" y="2677584"/>
            <a:ext cx="15422880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0EB97BB-CD90-71EC-6ECC-44C0C02E83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29360" y="9322647"/>
            <a:ext cx="402336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19ED66E-4EED-9F52-0C23-D77DF5151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923280" y="9322647"/>
            <a:ext cx="603504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018F6F-7D8E-74F4-2144-852D632E42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628880" y="9322647"/>
            <a:ext cx="402336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marL="38100">
              <a:spcBef>
                <a:spcPts val="65"/>
              </a:spcBef>
            </a:pPr>
            <a:fld id="{81D60167-4931-47E6-BA6A-407CBD079E47}" type="slidenum">
              <a:rPr lang="en-US" spc="-50" smtClean="0"/>
              <a:pPr marL="38100">
                <a:spcBef>
                  <a:spcPts val="65"/>
                </a:spcBef>
              </a:pPr>
              <a:t>‹Nº›</a:t>
            </a:fld>
            <a:endParaRPr lang="en-US" spc="-50"/>
          </a:p>
        </p:txBody>
      </p:sp>
    </p:spTree>
    <p:extLst>
      <p:ext uri="{BB962C8B-B14F-4D97-AF65-F5344CB8AC3E}">
        <p14:creationId xmlns:p14="http://schemas.microsoft.com/office/powerpoint/2010/main" val="1037468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1341150" rtl="0" eaLnBrk="1" latinLnBrk="0" hangingPunct="1">
        <a:lnSpc>
          <a:spcPct val="90000"/>
        </a:lnSpc>
        <a:spcBef>
          <a:spcPct val="0"/>
        </a:spcBef>
        <a:buNone/>
        <a:defRPr sz="64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5288" indent="-335288" algn="l" defTabSz="1341150" rtl="0" eaLnBrk="1" latinLnBrk="0" hangingPunct="1">
        <a:lnSpc>
          <a:spcPct val="90000"/>
        </a:lnSpc>
        <a:spcBef>
          <a:spcPts val="1467"/>
        </a:spcBef>
        <a:buFont typeface="Arial" panose="020B0604020202020204" pitchFamily="34" charset="0"/>
        <a:buChar char="•"/>
        <a:defRPr sz="4107" kern="1200">
          <a:solidFill>
            <a:schemeClr val="tx1"/>
          </a:solidFill>
          <a:latin typeface="+mn-lt"/>
          <a:ea typeface="+mn-ea"/>
          <a:cs typeface="+mn-cs"/>
        </a:defRPr>
      </a:lvl1pPr>
      <a:lvl2pPr marL="1005863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676438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933" kern="1200">
          <a:solidFill>
            <a:schemeClr val="tx1"/>
          </a:solidFill>
          <a:latin typeface="+mn-lt"/>
          <a:ea typeface="+mn-ea"/>
          <a:cs typeface="+mn-cs"/>
        </a:defRPr>
      </a:lvl3pPr>
      <a:lvl4pPr marL="2347013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3017589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688164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358739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5029314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699890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1pPr>
      <a:lvl2pPr marL="670575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341150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3pPr>
      <a:lvl4pPr marL="2011726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2682301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76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023451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4694027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364602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7" Type="http://schemas.openxmlformats.org/officeDocument/2006/relationships/image" Target="../media/image14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7" Type="http://schemas.openxmlformats.org/officeDocument/2006/relationships/image" Target="../media/image14.sv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jpe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asher.doordash.com/en-us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300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Night sky with many stars. Abstract nature background with stardust in ...">
            <a:extLst>
              <a:ext uri="{FF2B5EF4-FFF2-40B4-BE49-F238E27FC236}">
                <a16:creationId xmlns:a16="http://schemas.microsoft.com/office/drawing/2014/main" id="{5975C8FB-6FE6-962B-3F7A-80BAA82FFA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FF3008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2654" y="0"/>
            <a:ext cx="14500109" cy="1005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32560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300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32F044E-E9FB-FE2E-8C61-AEA20130F4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uadroTexto 12">
            <a:extLst>
              <a:ext uri="{FF2B5EF4-FFF2-40B4-BE49-F238E27FC236}">
                <a16:creationId xmlns:a16="http://schemas.microsoft.com/office/drawing/2014/main" id="{CF945B35-CE2D-01C9-DC4D-10DF6F88C494}"/>
              </a:ext>
            </a:extLst>
          </p:cNvPr>
          <p:cNvSpPr txBox="1"/>
          <p:nvPr/>
        </p:nvSpPr>
        <p:spPr>
          <a:xfrm>
            <a:off x="892436" y="2720876"/>
            <a:ext cx="16096728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3800" b="1" dirty="0">
                <a:solidFill>
                  <a:srgbClr val="FFFFFF"/>
                </a:solidFill>
                <a:latin typeface="Arial Black"/>
                <a:ea typeface="+mj-lt"/>
                <a:cs typeface="+mj-lt"/>
              </a:rPr>
              <a:t>¿A QUIÉNES ESTÁ DIRIGIDO?</a:t>
            </a:r>
            <a:endParaRPr lang="es-ES" sz="13800" b="1" dirty="0">
              <a:solidFill>
                <a:srgbClr val="FFFFFF"/>
              </a:solidFill>
              <a:latin typeface="Arial Black"/>
            </a:endParaRPr>
          </a:p>
          <a:p>
            <a:endParaRPr lang="es-EC" dirty="0"/>
          </a:p>
        </p:txBody>
      </p:sp>
      <p:sp>
        <p:nvSpPr>
          <p:cNvPr id="15" name="object 6">
            <a:extLst>
              <a:ext uri="{FF2B5EF4-FFF2-40B4-BE49-F238E27FC236}">
                <a16:creationId xmlns:a16="http://schemas.microsoft.com/office/drawing/2014/main" id="{03B0C685-0A82-754A-5D55-A70DFD0C7AD1}"/>
              </a:ext>
            </a:extLst>
          </p:cNvPr>
          <p:cNvSpPr txBox="1">
            <a:spLocks/>
          </p:cNvSpPr>
          <p:nvPr/>
        </p:nvSpPr>
        <p:spPr>
          <a:xfrm>
            <a:off x="19946091" y="-1642923"/>
            <a:ext cx="9376721" cy="679994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>
            <a:lvl1pPr algn="l" defTabSz="13411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45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spcBef>
                <a:spcPts val="100"/>
              </a:spcBef>
            </a:pPr>
            <a:r>
              <a:rPr lang="en-US" sz="4800" b="1" dirty="0">
                <a:solidFill>
                  <a:srgbClr val="FF0000"/>
                </a:solidFill>
                <a:latin typeface="Arial Black"/>
                <a:ea typeface="+mn-ea"/>
                <a:cs typeface="+mn-cs"/>
              </a:rPr>
              <a:t>PROPUESTA</a:t>
            </a:r>
            <a:endParaRPr lang="es-ES" dirty="0">
              <a:ea typeface="+mn-ea"/>
              <a:cs typeface="+mn-cs"/>
            </a:endParaRPr>
          </a:p>
        </p:txBody>
      </p:sp>
      <p:pic>
        <p:nvPicPr>
          <p:cNvPr id="2" name="Gráfico 1" descr="Usuarios con relleno sólido">
            <a:extLst>
              <a:ext uri="{FF2B5EF4-FFF2-40B4-BE49-F238E27FC236}">
                <a16:creationId xmlns:a16="http://schemas.microsoft.com/office/drawing/2014/main" id="{C0B5D862-D9AD-4BBD-F0F2-FFC6D2D323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818182" y="250211"/>
            <a:ext cx="4933070" cy="5064077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CEBF4DA8-A386-A87C-8B27-F5817FA6C900}"/>
              </a:ext>
            </a:extLst>
          </p:cNvPr>
          <p:cNvSpPr txBox="1"/>
          <p:nvPr/>
        </p:nvSpPr>
        <p:spPr>
          <a:xfrm>
            <a:off x="22815681" y="1720421"/>
            <a:ext cx="11632018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6600" b="1" dirty="0">
                <a:solidFill>
                  <a:srgbClr val="FF3008"/>
                </a:solidFill>
              </a:rPr>
              <a:t>INTERNOS: Gerente Comercial de </a:t>
            </a:r>
            <a:r>
              <a:rPr lang="es-ES" sz="6600" b="1" dirty="0" err="1">
                <a:solidFill>
                  <a:srgbClr val="FF3008"/>
                </a:solidFill>
              </a:rPr>
              <a:t>Doordash</a:t>
            </a:r>
            <a:endParaRPr lang="es-ES" sz="6600" b="1" dirty="0">
              <a:solidFill>
                <a:srgbClr val="FF3008"/>
              </a:solidFill>
            </a:endParaRPr>
          </a:p>
        </p:txBody>
      </p:sp>
      <p:pic>
        <p:nvPicPr>
          <p:cNvPr id="4" name="Gráfico 3" descr="Diagrama de flujo con relleno sólido">
            <a:extLst>
              <a:ext uri="{FF2B5EF4-FFF2-40B4-BE49-F238E27FC236}">
                <a16:creationId xmlns:a16="http://schemas.microsoft.com/office/drawing/2014/main" id="{0EDD200A-C53B-63CB-2DF3-64C2B26B08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5604829" y="4335948"/>
            <a:ext cx="4424326" cy="4424326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A914C5BF-A72A-CC8F-1EF4-12B1814C0199}"/>
              </a:ext>
            </a:extLst>
          </p:cNvPr>
          <p:cNvSpPr txBox="1"/>
          <p:nvPr/>
        </p:nvSpPr>
        <p:spPr>
          <a:xfrm>
            <a:off x="-16284535" y="5486282"/>
            <a:ext cx="11632018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6600" b="1" dirty="0">
                <a:solidFill>
                  <a:srgbClr val="FF3008"/>
                </a:solidFill>
              </a:rPr>
              <a:t>EXTERNOS: Jefes de Ventas de las tiendas de comida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3BA7850-40AE-CAE7-68C4-4D4D81214430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98" t="693" r="1124" b="904"/>
          <a:stretch/>
        </p:blipFill>
        <p:spPr>
          <a:xfrm>
            <a:off x="-12700002" y="9160091"/>
            <a:ext cx="11714803" cy="7885792"/>
          </a:xfrm>
          <a:prstGeom prst="rect">
            <a:avLst/>
          </a:prstGeom>
          <a:ln w="28575">
            <a:solidFill>
              <a:srgbClr val="D83521"/>
            </a:solidFill>
          </a:ln>
        </p:spPr>
      </p:pic>
    </p:spTree>
    <p:extLst>
      <p:ext uri="{BB962C8B-B14F-4D97-AF65-F5344CB8AC3E}">
        <p14:creationId xmlns:p14="http://schemas.microsoft.com/office/powerpoint/2010/main" val="39320481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879DB1-B8A9-3DAB-438E-3E07763810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>
            <a:extLst>
              <a:ext uri="{FF2B5EF4-FFF2-40B4-BE49-F238E27FC236}">
                <a16:creationId xmlns:a16="http://schemas.microsoft.com/office/drawing/2014/main" id="{0136AEC3-0997-60C5-9C0D-EE81A0245CFC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22713979" y="9645965"/>
            <a:ext cx="396638" cy="162224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spcBef>
                <a:spcPts val="65"/>
              </a:spcBef>
            </a:pPr>
            <a:fld id="{81D60167-4931-47E6-BA6A-407CBD079E47}" type="slidenum">
              <a:rPr spc="-50" dirty="0"/>
              <a:pPr marL="38100">
                <a:spcBef>
                  <a:spcPts val="65"/>
                </a:spcBef>
              </a:pPr>
              <a:t>11</a:t>
            </a:fld>
            <a:endParaRPr spc="-50"/>
          </a:p>
        </p:txBody>
      </p:sp>
      <p:pic>
        <p:nvPicPr>
          <p:cNvPr id="10" name="Imagen 9" descr="Doordash">
            <a:extLst>
              <a:ext uri="{FF2B5EF4-FFF2-40B4-BE49-F238E27FC236}">
                <a16:creationId xmlns:a16="http://schemas.microsoft.com/office/drawing/2014/main" id="{965F6694-3267-C819-3628-B3D122C277F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3000"/>
          </a:blip>
          <a:srcRect l="7159" t="37808" r="69799" b="41682"/>
          <a:stretch/>
        </p:blipFill>
        <p:spPr>
          <a:xfrm>
            <a:off x="16273303" y="8760274"/>
            <a:ext cx="1307644" cy="1132167"/>
          </a:xfrm>
          <a:custGeom>
            <a:avLst/>
            <a:gdLst/>
            <a:ahLst/>
            <a:cxnLst/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  <p:pic>
        <p:nvPicPr>
          <p:cNvPr id="2" name="Gráfico 1" descr="Diagrama de flujo con relleno sólido">
            <a:extLst>
              <a:ext uri="{FF2B5EF4-FFF2-40B4-BE49-F238E27FC236}">
                <a16:creationId xmlns:a16="http://schemas.microsoft.com/office/drawing/2014/main" id="{E91CEA5F-98F5-3A72-ADE7-6E23A71549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386386" y="4488348"/>
            <a:ext cx="4424326" cy="4424326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239279FC-068A-ADB7-CAEC-FD62A436BC7B}"/>
              </a:ext>
            </a:extLst>
          </p:cNvPr>
          <p:cNvSpPr txBox="1"/>
          <p:nvPr/>
        </p:nvSpPr>
        <p:spPr>
          <a:xfrm>
            <a:off x="1706680" y="5638682"/>
            <a:ext cx="11632018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6600" b="1" dirty="0">
                <a:solidFill>
                  <a:srgbClr val="FF3008"/>
                </a:solidFill>
              </a:rPr>
              <a:t>EXTERNOS: Jefes de Ventas de las tiendas de comida</a:t>
            </a:r>
          </a:p>
        </p:txBody>
      </p:sp>
      <p:pic>
        <p:nvPicPr>
          <p:cNvPr id="6" name="Gráfico 5" descr="Usuarios con relleno sólido">
            <a:extLst>
              <a:ext uri="{FF2B5EF4-FFF2-40B4-BE49-F238E27FC236}">
                <a16:creationId xmlns:a16="http://schemas.microsoft.com/office/drawing/2014/main" id="{C3DEBE6E-275E-BA92-FE16-8B2D3E4DB6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63849" y="402611"/>
            <a:ext cx="4933070" cy="5064077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DD75B704-9440-BAD1-6001-30DCC0CF751D}"/>
              </a:ext>
            </a:extLst>
          </p:cNvPr>
          <p:cNvSpPr txBox="1"/>
          <p:nvPr/>
        </p:nvSpPr>
        <p:spPr>
          <a:xfrm>
            <a:off x="5161348" y="1872821"/>
            <a:ext cx="11632018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6600" b="1" dirty="0">
                <a:solidFill>
                  <a:srgbClr val="FF3008"/>
                </a:solidFill>
              </a:rPr>
              <a:t>INTERNOS: Gerente Comercial de </a:t>
            </a:r>
            <a:r>
              <a:rPr lang="es-ES" sz="6600" b="1" dirty="0" err="1">
                <a:solidFill>
                  <a:srgbClr val="FF3008"/>
                </a:solidFill>
              </a:rPr>
              <a:t>Doordash</a:t>
            </a:r>
            <a:endParaRPr lang="es-ES" sz="6600" b="1" dirty="0">
              <a:solidFill>
                <a:srgbClr val="FF3008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F53A15A-2421-08CD-D273-662374C45797}"/>
              </a:ext>
            </a:extLst>
          </p:cNvPr>
          <p:cNvSpPr txBox="1"/>
          <p:nvPr/>
        </p:nvSpPr>
        <p:spPr>
          <a:xfrm>
            <a:off x="892436" y="-5396428"/>
            <a:ext cx="16096728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3800" b="1" dirty="0">
                <a:solidFill>
                  <a:srgbClr val="FFFFFF"/>
                </a:solidFill>
                <a:latin typeface="Arial Black"/>
                <a:ea typeface="+mj-lt"/>
                <a:cs typeface="+mj-lt"/>
              </a:rPr>
              <a:t>¿A QUIÉNES ESTÁ DIRIGIDO?</a:t>
            </a:r>
            <a:endParaRPr lang="es-ES" sz="13800" b="1" dirty="0">
              <a:solidFill>
                <a:srgbClr val="FFFFFF"/>
              </a:solidFill>
              <a:latin typeface="Arial Black"/>
            </a:endParaRPr>
          </a:p>
          <a:p>
            <a:endParaRPr lang="es-EC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4F252B4-BBB9-4A65-00C0-F041C0DD4F88}"/>
              </a:ext>
            </a:extLst>
          </p:cNvPr>
          <p:cNvSpPr txBox="1"/>
          <p:nvPr/>
        </p:nvSpPr>
        <p:spPr>
          <a:xfrm>
            <a:off x="892436" y="12323373"/>
            <a:ext cx="16096728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3800" b="1" dirty="0">
                <a:solidFill>
                  <a:srgbClr val="FFFFFF"/>
                </a:solidFill>
                <a:latin typeface="Arial Black"/>
                <a:ea typeface="+mj-lt"/>
                <a:cs typeface="+mj-lt"/>
              </a:rPr>
              <a:t>¿QUÉ BENEFICIOS TRAE?</a:t>
            </a:r>
            <a:endParaRPr lang="es-ES" sz="13800" b="1" dirty="0">
              <a:solidFill>
                <a:srgbClr val="FFFFFF"/>
              </a:solidFill>
              <a:latin typeface="Arial Black"/>
            </a:endParaRP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5706203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300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77514F4-FDBF-2F98-7EF5-959EDA0109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uadroTexto 12">
            <a:extLst>
              <a:ext uri="{FF2B5EF4-FFF2-40B4-BE49-F238E27FC236}">
                <a16:creationId xmlns:a16="http://schemas.microsoft.com/office/drawing/2014/main" id="{C79C42B7-08FC-EB48-C02F-769EEC92B1F4}"/>
              </a:ext>
            </a:extLst>
          </p:cNvPr>
          <p:cNvSpPr txBox="1"/>
          <p:nvPr/>
        </p:nvSpPr>
        <p:spPr>
          <a:xfrm>
            <a:off x="892436" y="1944134"/>
            <a:ext cx="16096728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3800" b="1" dirty="0">
                <a:solidFill>
                  <a:srgbClr val="FFFFFF"/>
                </a:solidFill>
                <a:latin typeface="Arial Black"/>
                <a:ea typeface="+mj-lt"/>
                <a:cs typeface="+mj-lt"/>
              </a:rPr>
              <a:t>¿QUÉ BENEFICIOS TRAE?</a:t>
            </a:r>
            <a:endParaRPr lang="es-ES" sz="13800" b="1" dirty="0">
              <a:solidFill>
                <a:srgbClr val="FFFFFF"/>
              </a:solidFill>
              <a:latin typeface="Arial Black"/>
            </a:endParaRPr>
          </a:p>
          <a:p>
            <a:endParaRPr lang="es-EC" dirty="0"/>
          </a:p>
        </p:txBody>
      </p:sp>
      <p:pic>
        <p:nvPicPr>
          <p:cNvPr id="14" name="Imagen 13" descr="Gráfico&#10;&#10;El contenido generado por inteligencia artificial puede ser incorrecto.">
            <a:extLst>
              <a:ext uri="{FF2B5EF4-FFF2-40B4-BE49-F238E27FC236}">
                <a16:creationId xmlns:a16="http://schemas.microsoft.com/office/drawing/2014/main" id="{A4441C6C-95EB-82EA-1034-6B4A9B2993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8" t="424" r="545" b="1276"/>
          <a:stretch/>
        </p:blipFill>
        <p:spPr>
          <a:xfrm>
            <a:off x="-16258097" y="10355398"/>
            <a:ext cx="15514865" cy="8582087"/>
          </a:xfrm>
          <a:prstGeom prst="rect">
            <a:avLst/>
          </a:prstGeom>
          <a:ln w="12700">
            <a:solidFill>
              <a:srgbClr val="FF3008"/>
            </a:solidFill>
          </a:ln>
        </p:spPr>
      </p:pic>
      <p:sp>
        <p:nvSpPr>
          <p:cNvPr id="15" name="object 6">
            <a:extLst>
              <a:ext uri="{FF2B5EF4-FFF2-40B4-BE49-F238E27FC236}">
                <a16:creationId xmlns:a16="http://schemas.microsoft.com/office/drawing/2014/main" id="{1279BA78-90F6-AC54-07F2-C6011CB08485}"/>
              </a:ext>
            </a:extLst>
          </p:cNvPr>
          <p:cNvSpPr txBox="1">
            <a:spLocks/>
          </p:cNvSpPr>
          <p:nvPr/>
        </p:nvSpPr>
        <p:spPr>
          <a:xfrm>
            <a:off x="19946091" y="-1642923"/>
            <a:ext cx="9376721" cy="679994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>
            <a:lvl1pPr algn="l" defTabSz="13411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45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spcBef>
                <a:spcPts val="100"/>
              </a:spcBef>
            </a:pPr>
            <a:r>
              <a:rPr lang="en-US" sz="4800" b="1" dirty="0">
                <a:solidFill>
                  <a:srgbClr val="FF0000"/>
                </a:solidFill>
                <a:latin typeface="Arial Black"/>
                <a:ea typeface="+mn-ea"/>
                <a:cs typeface="+mn-cs"/>
              </a:rPr>
              <a:t>PROPUESTA</a:t>
            </a:r>
            <a:endParaRPr lang="es-ES" dirty="0">
              <a:ea typeface="+mn-ea"/>
              <a:cs typeface="+mn-cs"/>
            </a:endParaRPr>
          </a:p>
        </p:txBody>
      </p:sp>
      <p:pic>
        <p:nvPicPr>
          <p:cNvPr id="2" name="Gráfico 1" descr="Usuarios con relleno sólido">
            <a:extLst>
              <a:ext uri="{FF2B5EF4-FFF2-40B4-BE49-F238E27FC236}">
                <a16:creationId xmlns:a16="http://schemas.microsoft.com/office/drawing/2014/main" id="{2728D073-6A12-2028-3107-7D23B5364C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818182" y="250211"/>
            <a:ext cx="4933070" cy="5064077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2295336E-BFCD-FBBF-C3EA-C83D28BA036C}"/>
              </a:ext>
            </a:extLst>
          </p:cNvPr>
          <p:cNvSpPr txBox="1"/>
          <p:nvPr/>
        </p:nvSpPr>
        <p:spPr>
          <a:xfrm>
            <a:off x="22815681" y="1720421"/>
            <a:ext cx="11632018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6600" b="1" dirty="0">
                <a:solidFill>
                  <a:srgbClr val="FF3008"/>
                </a:solidFill>
              </a:rPr>
              <a:t>INTERNOS: Gerente Comercial de </a:t>
            </a:r>
            <a:r>
              <a:rPr lang="es-ES" sz="6600" b="1" dirty="0" err="1">
                <a:solidFill>
                  <a:srgbClr val="FF3008"/>
                </a:solidFill>
              </a:rPr>
              <a:t>Doordash</a:t>
            </a:r>
            <a:endParaRPr lang="es-ES" sz="6600" b="1" dirty="0">
              <a:solidFill>
                <a:srgbClr val="FF3008"/>
              </a:solidFill>
            </a:endParaRPr>
          </a:p>
        </p:txBody>
      </p:sp>
      <p:pic>
        <p:nvPicPr>
          <p:cNvPr id="4" name="Gráfico 3" descr="Diagrama de flujo con relleno sólido">
            <a:extLst>
              <a:ext uri="{FF2B5EF4-FFF2-40B4-BE49-F238E27FC236}">
                <a16:creationId xmlns:a16="http://schemas.microsoft.com/office/drawing/2014/main" id="{44C5938F-E281-6431-0EB1-DC13EF4100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5604829" y="4335948"/>
            <a:ext cx="4424326" cy="4424326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AFA3F274-0C4F-5F4E-7479-4F85781C0F39}"/>
              </a:ext>
            </a:extLst>
          </p:cNvPr>
          <p:cNvSpPr txBox="1"/>
          <p:nvPr/>
        </p:nvSpPr>
        <p:spPr>
          <a:xfrm>
            <a:off x="-16284535" y="5486282"/>
            <a:ext cx="11632018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6600" b="1" dirty="0">
                <a:solidFill>
                  <a:srgbClr val="FF3008"/>
                </a:solidFill>
              </a:rPr>
              <a:t>EXTERNOS: Jefes de Ventas de las tiendas de comida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4415870A-6855-E1D4-3FC0-F033D01A7FBD}"/>
              </a:ext>
            </a:extLst>
          </p:cNvPr>
          <p:cNvSpPr/>
          <p:nvPr/>
        </p:nvSpPr>
        <p:spPr>
          <a:xfrm>
            <a:off x="-17460616" y="1457867"/>
            <a:ext cx="9515771" cy="1525266"/>
          </a:xfrm>
          <a:prstGeom prst="roundRect">
            <a:avLst/>
          </a:prstGeom>
          <a:solidFill>
            <a:srgbClr val="FF0000"/>
          </a:solidFill>
          <a:ln>
            <a:solidFill>
              <a:srgbClr val="FF300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err="1">
                <a:solidFill>
                  <a:schemeClr val="bg1"/>
                </a:solidFill>
              </a:rPr>
              <a:t>Identificación</a:t>
            </a:r>
            <a:r>
              <a:rPr lang="en-US" sz="3200" b="1" dirty="0">
                <a:solidFill>
                  <a:schemeClr val="bg1"/>
                </a:solidFill>
              </a:rPr>
              <a:t> de </a:t>
            </a:r>
            <a:r>
              <a:rPr lang="en-US" sz="3200" b="1" dirty="0" err="1">
                <a:solidFill>
                  <a:schemeClr val="bg1"/>
                </a:solidFill>
              </a:rPr>
              <a:t>oportunidades</a:t>
            </a:r>
            <a:r>
              <a:rPr lang="en-US" sz="3200" b="1" dirty="0">
                <a:solidFill>
                  <a:schemeClr val="bg1"/>
                </a:solidFill>
              </a:rPr>
              <a:t> de </a:t>
            </a:r>
            <a:r>
              <a:rPr lang="en-US" sz="3200" b="1" dirty="0" err="1">
                <a:solidFill>
                  <a:schemeClr val="bg1"/>
                </a:solidFill>
              </a:rPr>
              <a:t>crecimiento</a:t>
            </a:r>
            <a:endParaRPr lang="es-ES" sz="3200" dirty="0">
              <a:solidFill>
                <a:schemeClr val="bg1"/>
              </a:solidFill>
            </a:endParaRP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233F6FD6-0992-FDCC-A842-8C29732AA619}"/>
              </a:ext>
            </a:extLst>
          </p:cNvPr>
          <p:cNvSpPr/>
          <p:nvPr/>
        </p:nvSpPr>
        <p:spPr>
          <a:xfrm>
            <a:off x="-10892536" y="3149893"/>
            <a:ext cx="9515771" cy="1525266"/>
          </a:xfrm>
          <a:prstGeom prst="roundRect">
            <a:avLst/>
          </a:prstGeom>
          <a:solidFill>
            <a:srgbClr val="FF0000"/>
          </a:solidFill>
          <a:ln>
            <a:solidFill>
              <a:srgbClr val="FF300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err="1">
                <a:solidFill>
                  <a:schemeClr val="bg1"/>
                </a:solidFill>
              </a:rPr>
              <a:t>Detección</a:t>
            </a:r>
            <a:r>
              <a:rPr lang="en-US" sz="3200" b="1" dirty="0">
                <a:solidFill>
                  <a:schemeClr val="bg1"/>
                </a:solidFill>
              </a:rPr>
              <a:t> de zonas con bajo </a:t>
            </a:r>
            <a:r>
              <a:rPr lang="en-US" sz="3200" b="1" dirty="0" err="1">
                <a:solidFill>
                  <a:schemeClr val="bg1"/>
                </a:solidFill>
              </a:rPr>
              <a:t>rendimiento</a:t>
            </a:r>
            <a:r>
              <a:rPr lang="en-US" sz="3200" b="1" dirty="0">
                <a:solidFill>
                  <a:schemeClr val="bg1"/>
                </a:solidFill>
              </a:rPr>
              <a:t> $</a:t>
            </a:r>
            <a:endParaRPr lang="es-ES" sz="3200" dirty="0">
              <a:solidFill>
                <a:schemeClr val="bg1"/>
              </a:solidFill>
            </a:endParaRP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366006EB-1A23-FC32-39D8-863653F6302C}"/>
              </a:ext>
            </a:extLst>
          </p:cNvPr>
          <p:cNvSpPr/>
          <p:nvPr/>
        </p:nvSpPr>
        <p:spPr>
          <a:xfrm>
            <a:off x="-17460617" y="4841919"/>
            <a:ext cx="9515771" cy="1525266"/>
          </a:xfrm>
          <a:prstGeom prst="roundRect">
            <a:avLst/>
          </a:prstGeom>
          <a:solidFill>
            <a:srgbClr val="FF0000"/>
          </a:solidFill>
          <a:ln>
            <a:solidFill>
              <a:srgbClr val="FF300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err="1">
                <a:solidFill>
                  <a:schemeClr val="bg1"/>
                </a:solidFill>
              </a:rPr>
              <a:t>Ajustes</a:t>
            </a:r>
            <a:r>
              <a:rPr lang="en-US" sz="3200" b="1" dirty="0">
                <a:solidFill>
                  <a:schemeClr val="bg1"/>
                </a:solidFill>
              </a:rPr>
              <a:t> de </a:t>
            </a:r>
            <a:r>
              <a:rPr lang="en-US" sz="3200" b="1" dirty="0" err="1">
                <a:solidFill>
                  <a:schemeClr val="bg1"/>
                </a:solidFill>
              </a:rPr>
              <a:t>estrategias</a:t>
            </a:r>
            <a:r>
              <a:rPr lang="en-US" sz="3200" b="1" dirty="0">
                <a:solidFill>
                  <a:schemeClr val="bg1"/>
                </a:solidFill>
              </a:rPr>
              <a:t> de </a:t>
            </a:r>
            <a:r>
              <a:rPr lang="en-US" sz="3200" b="1" dirty="0" err="1">
                <a:solidFill>
                  <a:schemeClr val="bg1"/>
                </a:solidFill>
              </a:rPr>
              <a:t>publicidad</a:t>
            </a:r>
            <a:r>
              <a:rPr lang="en-US" sz="3200" b="1" dirty="0">
                <a:solidFill>
                  <a:schemeClr val="bg1"/>
                </a:solidFill>
              </a:rPr>
              <a:t> y </a:t>
            </a:r>
            <a:r>
              <a:rPr lang="en-US" sz="3200" b="1" dirty="0" err="1">
                <a:solidFill>
                  <a:schemeClr val="bg1"/>
                </a:solidFill>
              </a:rPr>
              <a:t>ventas</a:t>
            </a:r>
            <a:endParaRPr lang="es-ES" sz="3200" dirty="0">
              <a:solidFill>
                <a:schemeClr val="bg1"/>
              </a:solidFill>
            </a:endParaRP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C586BE9F-360E-AFBC-C423-702EA5E0CCE7}"/>
              </a:ext>
            </a:extLst>
          </p:cNvPr>
          <p:cNvSpPr/>
          <p:nvPr/>
        </p:nvSpPr>
        <p:spPr>
          <a:xfrm>
            <a:off x="-10892537" y="6548111"/>
            <a:ext cx="9515771" cy="1525266"/>
          </a:xfrm>
          <a:prstGeom prst="roundRect">
            <a:avLst/>
          </a:prstGeom>
          <a:solidFill>
            <a:srgbClr val="FF0000"/>
          </a:solidFill>
          <a:ln>
            <a:solidFill>
              <a:srgbClr val="FF300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err="1">
                <a:solidFill>
                  <a:schemeClr val="bg1"/>
                </a:solidFill>
              </a:rPr>
              <a:t>Comprensión</a:t>
            </a:r>
            <a:r>
              <a:rPr lang="en-US" sz="3200" b="1" dirty="0">
                <a:solidFill>
                  <a:schemeClr val="bg1"/>
                </a:solidFill>
              </a:rPr>
              <a:t> del </a:t>
            </a:r>
            <a:r>
              <a:rPr lang="en-US" sz="3200" b="1" dirty="0" err="1">
                <a:solidFill>
                  <a:schemeClr val="bg1"/>
                </a:solidFill>
              </a:rPr>
              <a:t>Comportamiento</a:t>
            </a:r>
            <a:r>
              <a:rPr lang="en-US" sz="3200" b="1" dirty="0">
                <a:solidFill>
                  <a:schemeClr val="bg1"/>
                </a:solidFill>
              </a:rPr>
              <a:t> de </a:t>
            </a:r>
            <a:r>
              <a:rPr lang="en-US" sz="3200" b="1" dirty="0" err="1">
                <a:solidFill>
                  <a:schemeClr val="bg1"/>
                </a:solidFill>
              </a:rPr>
              <a:t>Compra</a:t>
            </a:r>
            <a:endParaRPr lang="es-ES" sz="3200" dirty="0">
              <a:solidFill>
                <a:schemeClr val="bg1"/>
              </a:solidFill>
            </a:endParaRP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0994F947-7DB3-4AF7-9AB2-55C6D6F6BE94}"/>
              </a:ext>
            </a:extLst>
          </p:cNvPr>
          <p:cNvSpPr/>
          <p:nvPr/>
        </p:nvSpPr>
        <p:spPr>
          <a:xfrm>
            <a:off x="-17460617" y="8240137"/>
            <a:ext cx="9515771" cy="1525266"/>
          </a:xfrm>
          <a:prstGeom prst="roundRect">
            <a:avLst/>
          </a:prstGeom>
          <a:solidFill>
            <a:srgbClr val="FF0000"/>
          </a:solidFill>
          <a:ln>
            <a:solidFill>
              <a:srgbClr val="FF300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err="1">
                <a:solidFill>
                  <a:schemeClr val="bg1"/>
                </a:solidFill>
              </a:rPr>
              <a:t>Implementación</a:t>
            </a:r>
            <a:r>
              <a:rPr lang="en-US" sz="3200" b="1" dirty="0">
                <a:solidFill>
                  <a:schemeClr val="bg1"/>
                </a:solidFill>
              </a:rPr>
              <a:t> de </a:t>
            </a:r>
            <a:r>
              <a:rPr lang="en-US" sz="3200" b="1" dirty="0" err="1">
                <a:solidFill>
                  <a:schemeClr val="bg1"/>
                </a:solidFill>
              </a:rPr>
              <a:t>descuentos</a:t>
            </a:r>
            <a:r>
              <a:rPr lang="en-US" sz="3200" b="1" dirty="0">
                <a:solidFill>
                  <a:schemeClr val="bg1"/>
                </a:solidFill>
              </a:rPr>
              <a:t> y </a:t>
            </a:r>
            <a:r>
              <a:rPr lang="en-US" sz="3200" b="1" dirty="0" err="1">
                <a:solidFill>
                  <a:schemeClr val="bg1"/>
                </a:solidFill>
              </a:rPr>
              <a:t>promociones</a:t>
            </a:r>
            <a:r>
              <a:rPr lang="en-US" sz="3200" b="1" dirty="0">
                <a:solidFill>
                  <a:schemeClr val="bg1"/>
                </a:solidFill>
              </a:rPr>
              <a:t> SMART</a:t>
            </a:r>
            <a:endParaRPr lang="es-ES" sz="3200" dirty="0">
              <a:solidFill>
                <a:schemeClr val="bg1"/>
              </a:solidFill>
            </a:endParaRPr>
          </a:p>
        </p:txBody>
      </p:sp>
      <p:sp>
        <p:nvSpPr>
          <p:cNvPr id="11" name="object 6">
            <a:extLst>
              <a:ext uri="{FF2B5EF4-FFF2-40B4-BE49-F238E27FC236}">
                <a16:creationId xmlns:a16="http://schemas.microsoft.com/office/drawing/2014/main" id="{0DB0629D-4DAC-1E81-C199-E9A5DEA3039F}"/>
              </a:ext>
            </a:extLst>
          </p:cNvPr>
          <p:cNvSpPr txBox="1">
            <a:spLocks/>
          </p:cNvSpPr>
          <p:nvPr/>
        </p:nvSpPr>
        <p:spPr>
          <a:xfrm>
            <a:off x="0" y="-1642758"/>
            <a:ext cx="17881600" cy="112479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2700" rIns="0" bIns="0" rtlCol="0" anchor="t">
            <a:spAutoFit/>
          </a:bodyPr>
          <a:lstStyle>
            <a:lvl1pPr algn="l" defTabSz="13411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45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spcBef>
                <a:spcPts val="100"/>
              </a:spcBef>
            </a:pPr>
            <a:r>
              <a:rPr lang="es-EC" sz="8000" b="1" dirty="0">
                <a:solidFill>
                  <a:srgbClr val="FF3008"/>
                </a:solidFill>
                <a:latin typeface="Arial Black"/>
                <a:ea typeface="+mn-ea"/>
                <a:cs typeface="+mn-cs"/>
              </a:rPr>
              <a:t>BENEFICIOS</a:t>
            </a:r>
            <a:endParaRPr lang="es-ES" sz="11500" dirty="0">
              <a:solidFill>
                <a:srgbClr val="FF3008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90273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DEFDA2-4837-972B-8109-068666CFF4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uadroTexto 12">
            <a:extLst>
              <a:ext uri="{FF2B5EF4-FFF2-40B4-BE49-F238E27FC236}">
                <a16:creationId xmlns:a16="http://schemas.microsoft.com/office/drawing/2014/main" id="{884231EF-D972-556E-3CEF-D0DAA4501240}"/>
              </a:ext>
            </a:extLst>
          </p:cNvPr>
          <p:cNvSpPr txBox="1"/>
          <p:nvPr/>
        </p:nvSpPr>
        <p:spPr>
          <a:xfrm>
            <a:off x="892436" y="-8098222"/>
            <a:ext cx="16096728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3800" b="1" dirty="0">
                <a:solidFill>
                  <a:srgbClr val="FFFFFF"/>
                </a:solidFill>
                <a:latin typeface="Arial Black"/>
                <a:ea typeface="+mj-lt"/>
                <a:cs typeface="+mj-lt"/>
              </a:rPr>
              <a:t>¿QUÉ BENEFICIOS TRAE?</a:t>
            </a:r>
            <a:endParaRPr lang="es-ES" sz="13800" b="1" dirty="0">
              <a:solidFill>
                <a:srgbClr val="FFFFFF"/>
              </a:solidFill>
              <a:latin typeface="Arial Black"/>
            </a:endParaRPr>
          </a:p>
          <a:p>
            <a:endParaRPr lang="es-EC" dirty="0"/>
          </a:p>
        </p:txBody>
      </p:sp>
      <p:pic>
        <p:nvPicPr>
          <p:cNvPr id="14" name="Imagen 13" descr="Gráfico&#10;&#10;El contenido generado por inteligencia artificial puede ser incorrecto.">
            <a:extLst>
              <a:ext uri="{FF2B5EF4-FFF2-40B4-BE49-F238E27FC236}">
                <a16:creationId xmlns:a16="http://schemas.microsoft.com/office/drawing/2014/main" id="{DE8D535A-2A87-12A5-75E3-0AB9357C6FF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8" t="424" r="545" b="1276"/>
          <a:stretch/>
        </p:blipFill>
        <p:spPr>
          <a:xfrm>
            <a:off x="-16258097" y="10355398"/>
            <a:ext cx="15514865" cy="8582087"/>
          </a:xfrm>
          <a:prstGeom prst="rect">
            <a:avLst/>
          </a:prstGeom>
          <a:ln w="12700">
            <a:solidFill>
              <a:srgbClr val="FF3008"/>
            </a:solidFill>
          </a:ln>
        </p:spPr>
      </p:pic>
      <p:sp>
        <p:nvSpPr>
          <p:cNvPr id="15" name="object 6">
            <a:extLst>
              <a:ext uri="{FF2B5EF4-FFF2-40B4-BE49-F238E27FC236}">
                <a16:creationId xmlns:a16="http://schemas.microsoft.com/office/drawing/2014/main" id="{9BA9E4C0-2341-D43A-CE95-80F972457B8C}"/>
              </a:ext>
            </a:extLst>
          </p:cNvPr>
          <p:cNvSpPr txBox="1">
            <a:spLocks/>
          </p:cNvSpPr>
          <p:nvPr/>
        </p:nvSpPr>
        <p:spPr>
          <a:xfrm>
            <a:off x="19946091" y="-1642923"/>
            <a:ext cx="9376721" cy="679994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>
            <a:lvl1pPr algn="l" defTabSz="13411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45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spcBef>
                <a:spcPts val="100"/>
              </a:spcBef>
            </a:pPr>
            <a:r>
              <a:rPr lang="en-US" sz="4800" b="1" dirty="0">
                <a:solidFill>
                  <a:srgbClr val="FF0000"/>
                </a:solidFill>
                <a:latin typeface="Arial Black"/>
                <a:ea typeface="+mn-ea"/>
                <a:cs typeface="+mn-cs"/>
              </a:rPr>
              <a:t>PROPUESTA</a:t>
            </a:r>
            <a:endParaRPr lang="es-ES" dirty="0">
              <a:ea typeface="+mn-ea"/>
              <a:cs typeface="+mn-cs"/>
            </a:endParaRPr>
          </a:p>
        </p:txBody>
      </p:sp>
      <p:pic>
        <p:nvPicPr>
          <p:cNvPr id="2" name="Gráfico 1" descr="Usuarios con relleno sólido">
            <a:extLst>
              <a:ext uri="{FF2B5EF4-FFF2-40B4-BE49-F238E27FC236}">
                <a16:creationId xmlns:a16="http://schemas.microsoft.com/office/drawing/2014/main" id="{76C34B98-2731-DA58-7FA8-5FAC6EB035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818182" y="250211"/>
            <a:ext cx="4933070" cy="5064077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5D437104-D4E5-1E1D-4375-36ACF0B956DF}"/>
              </a:ext>
            </a:extLst>
          </p:cNvPr>
          <p:cNvSpPr txBox="1"/>
          <p:nvPr/>
        </p:nvSpPr>
        <p:spPr>
          <a:xfrm>
            <a:off x="22815681" y="1720421"/>
            <a:ext cx="11632018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6600" b="1" dirty="0">
                <a:solidFill>
                  <a:srgbClr val="FF3008"/>
                </a:solidFill>
              </a:rPr>
              <a:t>INTERNOS: Gerente Comercial de </a:t>
            </a:r>
            <a:r>
              <a:rPr lang="es-ES" sz="6600" b="1" dirty="0" err="1">
                <a:solidFill>
                  <a:srgbClr val="FF3008"/>
                </a:solidFill>
              </a:rPr>
              <a:t>Doordash</a:t>
            </a:r>
            <a:endParaRPr lang="es-ES" sz="6600" b="1" dirty="0">
              <a:solidFill>
                <a:srgbClr val="FF3008"/>
              </a:solidFill>
            </a:endParaRPr>
          </a:p>
        </p:txBody>
      </p:sp>
      <p:pic>
        <p:nvPicPr>
          <p:cNvPr id="4" name="Gráfico 3" descr="Diagrama de flujo con relleno sólido">
            <a:extLst>
              <a:ext uri="{FF2B5EF4-FFF2-40B4-BE49-F238E27FC236}">
                <a16:creationId xmlns:a16="http://schemas.microsoft.com/office/drawing/2014/main" id="{BE28AE5D-F80B-63CE-2815-3E0F6A804F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5604829" y="4335948"/>
            <a:ext cx="4424326" cy="4424326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E847C21B-CD8C-5171-07B4-525FDB78F3EE}"/>
              </a:ext>
            </a:extLst>
          </p:cNvPr>
          <p:cNvSpPr txBox="1"/>
          <p:nvPr/>
        </p:nvSpPr>
        <p:spPr>
          <a:xfrm>
            <a:off x="-16284535" y="5486282"/>
            <a:ext cx="11632018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6600" b="1" dirty="0">
                <a:solidFill>
                  <a:srgbClr val="FF3008"/>
                </a:solidFill>
              </a:rPr>
              <a:t>EXTERNOS: Jefes de Ventas de las tiendas de comida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4DE4F43-BB04-3D69-57DF-01F135CF04D7}"/>
              </a:ext>
            </a:extLst>
          </p:cNvPr>
          <p:cNvSpPr txBox="1"/>
          <p:nvPr/>
        </p:nvSpPr>
        <p:spPr>
          <a:xfrm>
            <a:off x="892436" y="11640285"/>
            <a:ext cx="16096728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3800" b="1" dirty="0">
                <a:solidFill>
                  <a:srgbClr val="FFFFFF"/>
                </a:solidFill>
                <a:latin typeface="Arial Black"/>
                <a:ea typeface="+mj-lt"/>
                <a:cs typeface="+mj-lt"/>
              </a:rPr>
              <a:t>CADA SEGUNDO CUENTA.</a:t>
            </a:r>
            <a:endParaRPr lang="es-ES" sz="13800" b="1" dirty="0">
              <a:solidFill>
                <a:srgbClr val="FFFFFF"/>
              </a:solidFill>
              <a:latin typeface="Arial Black"/>
            </a:endParaRPr>
          </a:p>
          <a:p>
            <a:endParaRPr lang="es-EC" dirty="0"/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E0E6834C-AAAA-A503-C6A4-14F912B86088}"/>
              </a:ext>
            </a:extLst>
          </p:cNvPr>
          <p:cNvSpPr txBox="1">
            <a:spLocks/>
          </p:cNvSpPr>
          <p:nvPr/>
        </p:nvSpPr>
        <p:spPr>
          <a:xfrm>
            <a:off x="0" y="250211"/>
            <a:ext cx="17881600" cy="112479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2700" rIns="0" bIns="0" rtlCol="0" anchor="t">
            <a:spAutoFit/>
          </a:bodyPr>
          <a:lstStyle>
            <a:lvl1pPr algn="l" defTabSz="13411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45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spcBef>
                <a:spcPts val="100"/>
              </a:spcBef>
            </a:pPr>
            <a:r>
              <a:rPr lang="es-EC" sz="8000" b="1" dirty="0">
                <a:solidFill>
                  <a:srgbClr val="FF3008"/>
                </a:solidFill>
                <a:latin typeface="Arial Black"/>
                <a:ea typeface="+mn-ea"/>
                <a:cs typeface="+mn-cs"/>
              </a:rPr>
              <a:t>BENEFICIOS</a:t>
            </a:r>
            <a:endParaRPr lang="es-ES" sz="11500" dirty="0">
              <a:solidFill>
                <a:srgbClr val="FF3008"/>
              </a:solidFill>
              <a:ea typeface="+mn-ea"/>
              <a:cs typeface="+mn-cs"/>
            </a:endParaRP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6775C4CC-23D5-A87E-530D-786E4E77DBD8}"/>
              </a:ext>
            </a:extLst>
          </p:cNvPr>
          <p:cNvSpPr/>
          <p:nvPr/>
        </p:nvSpPr>
        <p:spPr>
          <a:xfrm>
            <a:off x="923632" y="1457867"/>
            <a:ext cx="9515771" cy="1525266"/>
          </a:xfrm>
          <a:prstGeom prst="roundRect">
            <a:avLst/>
          </a:prstGeom>
          <a:solidFill>
            <a:srgbClr val="FF0000"/>
          </a:solidFill>
          <a:ln>
            <a:solidFill>
              <a:srgbClr val="FF300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err="1">
                <a:solidFill>
                  <a:schemeClr val="bg1"/>
                </a:solidFill>
              </a:rPr>
              <a:t>Identificación</a:t>
            </a:r>
            <a:r>
              <a:rPr lang="en-US" sz="3200" b="1" dirty="0">
                <a:solidFill>
                  <a:schemeClr val="bg1"/>
                </a:solidFill>
              </a:rPr>
              <a:t> de </a:t>
            </a:r>
            <a:r>
              <a:rPr lang="en-US" sz="3200" b="1" dirty="0" err="1">
                <a:solidFill>
                  <a:schemeClr val="bg1"/>
                </a:solidFill>
              </a:rPr>
              <a:t>oportunidades</a:t>
            </a:r>
            <a:r>
              <a:rPr lang="en-US" sz="3200" b="1" dirty="0">
                <a:solidFill>
                  <a:schemeClr val="bg1"/>
                </a:solidFill>
              </a:rPr>
              <a:t> de </a:t>
            </a:r>
            <a:r>
              <a:rPr lang="en-US" sz="3200" b="1" dirty="0" err="1">
                <a:solidFill>
                  <a:schemeClr val="bg1"/>
                </a:solidFill>
              </a:rPr>
              <a:t>crecimiento</a:t>
            </a:r>
            <a:endParaRPr lang="es-ES" sz="3200" dirty="0">
              <a:solidFill>
                <a:schemeClr val="bg1"/>
              </a:solidFill>
            </a:endParaRPr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019BFDD3-EC36-7F05-2BA8-46A87EBBFA7E}"/>
              </a:ext>
            </a:extLst>
          </p:cNvPr>
          <p:cNvSpPr/>
          <p:nvPr/>
        </p:nvSpPr>
        <p:spPr>
          <a:xfrm>
            <a:off x="7491712" y="3149893"/>
            <a:ext cx="9515771" cy="1525266"/>
          </a:xfrm>
          <a:prstGeom prst="roundRect">
            <a:avLst/>
          </a:prstGeom>
          <a:solidFill>
            <a:srgbClr val="FF0000"/>
          </a:solidFill>
          <a:ln>
            <a:solidFill>
              <a:srgbClr val="FF300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err="1">
                <a:solidFill>
                  <a:schemeClr val="bg1"/>
                </a:solidFill>
              </a:rPr>
              <a:t>Detección</a:t>
            </a:r>
            <a:r>
              <a:rPr lang="en-US" sz="3200" b="1" dirty="0">
                <a:solidFill>
                  <a:schemeClr val="bg1"/>
                </a:solidFill>
              </a:rPr>
              <a:t> de zonas con bajo </a:t>
            </a:r>
            <a:r>
              <a:rPr lang="en-US" sz="3200" b="1" dirty="0" err="1">
                <a:solidFill>
                  <a:schemeClr val="bg1"/>
                </a:solidFill>
              </a:rPr>
              <a:t>rendimiento</a:t>
            </a:r>
            <a:r>
              <a:rPr lang="en-US" sz="3200" b="1" dirty="0">
                <a:solidFill>
                  <a:schemeClr val="bg1"/>
                </a:solidFill>
              </a:rPr>
              <a:t> $</a:t>
            </a:r>
            <a:endParaRPr lang="es-ES" sz="3200" dirty="0">
              <a:solidFill>
                <a:schemeClr val="bg1"/>
              </a:solidFill>
            </a:endParaRPr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8771CA85-8A75-8870-2E7A-3E8594701D44}"/>
              </a:ext>
            </a:extLst>
          </p:cNvPr>
          <p:cNvSpPr/>
          <p:nvPr/>
        </p:nvSpPr>
        <p:spPr>
          <a:xfrm>
            <a:off x="923631" y="4841919"/>
            <a:ext cx="9515771" cy="1525266"/>
          </a:xfrm>
          <a:prstGeom prst="roundRect">
            <a:avLst/>
          </a:prstGeom>
          <a:solidFill>
            <a:srgbClr val="FF0000"/>
          </a:solidFill>
          <a:ln>
            <a:solidFill>
              <a:srgbClr val="FF300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err="1">
                <a:solidFill>
                  <a:schemeClr val="bg1"/>
                </a:solidFill>
              </a:rPr>
              <a:t>Ajustes</a:t>
            </a:r>
            <a:r>
              <a:rPr lang="en-US" sz="3200" b="1" dirty="0">
                <a:solidFill>
                  <a:schemeClr val="bg1"/>
                </a:solidFill>
              </a:rPr>
              <a:t> de </a:t>
            </a:r>
            <a:r>
              <a:rPr lang="en-US" sz="3200" b="1" dirty="0" err="1">
                <a:solidFill>
                  <a:schemeClr val="bg1"/>
                </a:solidFill>
              </a:rPr>
              <a:t>estrategias</a:t>
            </a:r>
            <a:r>
              <a:rPr lang="en-US" sz="3200" b="1" dirty="0">
                <a:solidFill>
                  <a:schemeClr val="bg1"/>
                </a:solidFill>
              </a:rPr>
              <a:t> de </a:t>
            </a:r>
            <a:r>
              <a:rPr lang="en-US" sz="3200" b="1" dirty="0" err="1">
                <a:solidFill>
                  <a:schemeClr val="bg1"/>
                </a:solidFill>
              </a:rPr>
              <a:t>publicidad</a:t>
            </a:r>
            <a:r>
              <a:rPr lang="en-US" sz="3200" b="1" dirty="0">
                <a:solidFill>
                  <a:schemeClr val="bg1"/>
                </a:solidFill>
              </a:rPr>
              <a:t> y </a:t>
            </a:r>
            <a:r>
              <a:rPr lang="en-US" sz="3200" b="1" dirty="0" err="1">
                <a:solidFill>
                  <a:schemeClr val="bg1"/>
                </a:solidFill>
              </a:rPr>
              <a:t>ventas</a:t>
            </a:r>
            <a:endParaRPr lang="es-ES" sz="3200" dirty="0">
              <a:solidFill>
                <a:schemeClr val="bg1"/>
              </a:solidFill>
            </a:endParaRPr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877E4D23-2531-3476-BDA2-235113F90C9E}"/>
              </a:ext>
            </a:extLst>
          </p:cNvPr>
          <p:cNvSpPr/>
          <p:nvPr/>
        </p:nvSpPr>
        <p:spPr>
          <a:xfrm>
            <a:off x="7491711" y="6548111"/>
            <a:ext cx="9515771" cy="1525266"/>
          </a:xfrm>
          <a:prstGeom prst="roundRect">
            <a:avLst/>
          </a:prstGeom>
          <a:solidFill>
            <a:srgbClr val="FF0000"/>
          </a:solidFill>
          <a:ln>
            <a:solidFill>
              <a:srgbClr val="FF300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err="1">
                <a:solidFill>
                  <a:schemeClr val="bg1"/>
                </a:solidFill>
              </a:rPr>
              <a:t>Comprensión</a:t>
            </a:r>
            <a:r>
              <a:rPr lang="en-US" sz="3200" b="1" dirty="0">
                <a:solidFill>
                  <a:schemeClr val="bg1"/>
                </a:solidFill>
              </a:rPr>
              <a:t> del </a:t>
            </a:r>
            <a:r>
              <a:rPr lang="en-US" sz="3200" b="1" dirty="0" err="1">
                <a:solidFill>
                  <a:schemeClr val="bg1"/>
                </a:solidFill>
              </a:rPr>
              <a:t>Comportamiento</a:t>
            </a:r>
            <a:r>
              <a:rPr lang="en-US" sz="3200" b="1" dirty="0">
                <a:solidFill>
                  <a:schemeClr val="bg1"/>
                </a:solidFill>
              </a:rPr>
              <a:t> de </a:t>
            </a:r>
            <a:r>
              <a:rPr lang="en-US" sz="3200" b="1" dirty="0" err="1">
                <a:solidFill>
                  <a:schemeClr val="bg1"/>
                </a:solidFill>
              </a:rPr>
              <a:t>Compra</a:t>
            </a:r>
            <a:endParaRPr lang="es-ES" sz="3200" dirty="0">
              <a:solidFill>
                <a:schemeClr val="bg1"/>
              </a:solidFill>
            </a:endParaRPr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D39FD996-D175-FDFF-C650-C740DF73046C}"/>
              </a:ext>
            </a:extLst>
          </p:cNvPr>
          <p:cNvSpPr/>
          <p:nvPr/>
        </p:nvSpPr>
        <p:spPr>
          <a:xfrm>
            <a:off x="923631" y="8240137"/>
            <a:ext cx="9515771" cy="1525266"/>
          </a:xfrm>
          <a:prstGeom prst="roundRect">
            <a:avLst/>
          </a:prstGeom>
          <a:solidFill>
            <a:srgbClr val="FF0000"/>
          </a:solidFill>
          <a:ln>
            <a:solidFill>
              <a:srgbClr val="FF300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err="1">
                <a:solidFill>
                  <a:schemeClr val="bg1"/>
                </a:solidFill>
              </a:rPr>
              <a:t>Implementación</a:t>
            </a:r>
            <a:r>
              <a:rPr lang="en-US" sz="3200" b="1" dirty="0">
                <a:solidFill>
                  <a:schemeClr val="bg1"/>
                </a:solidFill>
              </a:rPr>
              <a:t> de </a:t>
            </a:r>
            <a:r>
              <a:rPr lang="en-US" sz="3200" b="1" dirty="0" err="1">
                <a:solidFill>
                  <a:schemeClr val="bg1"/>
                </a:solidFill>
              </a:rPr>
              <a:t>descuentos</a:t>
            </a:r>
            <a:r>
              <a:rPr lang="en-US" sz="3200" b="1" dirty="0">
                <a:solidFill>
                  <a:schemeClr val="bg1"/>
                </a:solidFill>
              </a:rPr>
              <a:t> y </a:t>
            </a:r>
            <a:r>
              <a:rPr lang="en-US" sz="3200" b="1" dirty="0" err="1">
                <a:solidFill>
                  <a:schemeClr val="bg1"/>
                </a:solidFill>
              </a:rPr>
              <a:t>promociones</a:t>
            </a:r>
            <a:r>
              <a:rPr lang="en-US" sz="3200" b="1" dirty="0">
                <a:solidFill>
                  <a:schemeClr val="bg1"/>
                </a:solidFill>
              </a:rPr>
              <a:t> SMART</a:t>
            </a:r>
            <a:endParaRPr lang="es-ES" sz="3200" dirty="0">
              <a:solidFill>
                <a:schemeClr val="bg1"/>
              </a:solidFill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6C0631CF-8D8E-0F34-FE3A-3A9920760004}"/>
              </a:ext>
            </a:extLst>
          </p:cNvPr>
          <p:cNvSpPr txBox="1"/>
          <p:nvPr/>
        </p:nvSpPr>
        <p:spPr>
          <a:xfrm>
            <a:off x="892436" y="10453171"/>
            <a:ext cx="16096728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3800" b="1" dirty="0">
                <a:solidFill>
                  <a:srgbClr val="FFFFFF"/>
                </a:solidFill>
                <a:latin typeface="Arial Black"/>
                <a:ea typeface="+mj-lt"/>
                <a:cs typeface="+mj-lt"/>
              </a:rPr>
              <a:t>CADA SEGUNDO CUENTA.</a:t>
            </a:r>
            <a:endParaRPr lang="es-ES" sz="13800" b="1" dirty="0">
              <a:solidFill>
                <a:srgbClr val="FFFFFF"/>
              </a:solidFill>
              <a:latin typeface="Arial Black"/>
            </a:endParaRP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6205109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300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6A95DC0-33C9-A047-F52B-8A97A6AF9C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uadroTexto 12">
            <a:extLst>
              <a:ext uri="{FF2B5EF4-FFF2-40B4-BE49-F238E27FC236}">
                <a16:creationId xmlns:a16="http://schemas.microsoft.com/office/drawing/2014/main" id="{CDEEF717-223D-7EA1-0AC1-582741DBD270}"/>
              </a:ext>
            </a:extLst>
          </p:cNvPr>
          <p:cNvSpPr txBox="1"/>
          <p:nvPr/>
        </p:nvSpPr>
        <p:spPr>
          <a:xfrm>
            <a:off x="892436" y="2720876"/>
            <a:ext cx="16096728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3800" b="1" dirty="0">
                <a:solidFill>
                  <a:srgbClr val="FFFFFF"/>
                </a:solidFill>
                <a:latin typeface="Arial Black"/>
                <a:ea typeface="+mj-lt"/>
                <a:cs typeface="+mj-lt"/>
              </a:rPr>
              <a:t>CADA SEGUNDO CUENTA.</a:t>
            </a:r>
            <a:endParaRPr lang="es-ES" sz="13800" b="1" dirty="0">
              <a:solidFill>
                <a:srgbClr val="FFFFFF"/>
              </a:solidFill>
              <a:latin typeface="Arial Black"/>
            </a:endParaRPr>
          </a:p>
          <a:p>
            <a:endParaRPr lang="es-EC" dirty="0"/>
          </a:p>
        </p:txBody>
      </p:sp>
      <p:pic>
        <p:nvPicPr>
          <p:cNvPr id="14" name="Imagen 13" descr="Gráfico&#10;&#10;El contenido generado por inteligencia artificial puede ser incorrecto.">
            <a:extLst>
              <a:ext uri="{FF2B5EF4-FFF2-40B4-BE49-F238E27FC236}">
                <a16:creationId xmlns:a16="http://schemas.microsoft.com/office/drawing/2014/main" id="{3725AD55-0DA1-3D88-A3F4-99F2BF4A9F0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8" t="424" r="545" b="1276"/>
          <a:stretch/>
        </p:blipFill>
        <p:spPr>
          <a:xfrm>
            <a:off x="-16258097" y="10355398"/>
            <a:ext cx="15514865" cy="8582087"/>
          </a:xfrm>
          <a:prstGeom prst="rect">
            <a:avLst/>
          </a:prstGeom>
          <a:ln w="12700">
            <a:solidFill>
              <a:srgbClr val="FF3008"/>
            </a:solidFill>
          </a:ln>
        </p:spPr>
      </p:pic>
      <p:pic>
        <p:nvPicPr>
          <p:cNvPr id="6" name="Imagen 5" descr="Mujer sonriendo con pelo largo&#10;&#10;El contenido generado por IA puede ser incorrecto.">
            <a:extLst>
              <a:ext uri="{FF2B5EF4-FFF2-40B4-BE49-F238E27FC236}">
                <a16:creationId xmlns:a16="http://schemas.microsoft.com/office/drawing/2014/main" id="{756990A3-5C5D-7674-E3AB-44B176D11C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4" r="10356"/>
          <a:stretch/>
        </p:blipFill>
        <p:spPr>
          <a:xfrm>
            <a:off x="-9063694" y="3215662"/>
            <a:ext cx="3389935" cy="3223972"/>
          </a:xfrm>
          <a:prstGeom prst="rect">
            <a:avLst/>
          </a:prstGeom>
        </p:spPr>
      </p:pic>
      <p:pic>
        <p:nvPicPr>
          <p:cNvPr id="7" name="Imagen 6" descr="Una persona con una camisa blanca&#10;&#10;El contenido generado por IA puede ser incorrecto.">
            <a:extLst>
              <a:ext uri="{FF2B5EF4-FFF2-40B4-BE49-F238E27FC236}">
                <a16:creationId xmlns:a16="http://schemas.microsoft.com/office/drawing/2014/main" id="{F3134F49-6CAC-97C6-8B92-31841D2E27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88" t="8514" r="25324" b="17165"/>
          <a:stretch/>
        </p:blipFill>
        <p:spPr>
          <a:xfrm>
            <a:off x="-4862174" y="3208254"/>
            <a:ext cx="3721984" cy="3231380"/>
          </a:xfrm>
          <a:prstGeom prst="rect">
            <a:avLst/>
          </a:prstGeom>
        </p:spPr>
      </p:pic>
      <p:pic>
        <p:nvPicPr>
          <p:cNvPr id="8" name="Picture 2" descr="Mujer sonriendo con una playera de color gris&#10;&#10;El contenido generado por inteligencia artificial puede ser incorrecto.">
            <a:extLst>
              <a:ext uri="{FF2B5EF4-FFF2-40B4-BE49-F238E27FC236}">
                <a16:creationId xmlns:a16="http://schemas.microsoft.com/office/drawing/2014/main" id="{129C2925-5C89-43EF-5E0B-1B493F5D86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2627" r="25759" b="29631"/>
          <a:stretch/>
        </p:blipFill>
        <p:spPr bwMode="auto">
          <a:xfrm>
            <a:off x="-18500278" y="3215662"/>
            <a:ext cx="3255580" cy="3223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Un hombre con camisa roja&#10;&#10;El contenido generado por inteligencia artificial puede ser incorrecto.">
            <a:extLst>
              <a:ext uri="{FF2B5EF4-FFF2-40B4-BE49-F238E27FC236}">
                <a16:creationId xmlns:a16="http://schemas.microsoft.com/office/drawing/2014/main" id="{CF170E05-AD75-660E-D1C9-028B3554B8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62" t="23908" r="28224" b="28349"/>
          <a:stretch/>
        </p:blipFill>
        <p:spPr bwMode="auto">
          <a:xfrm>
            <a:off x="-13752559" y="3200233"/>
            <a:ext cx="3255580" cy="3223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bject 4">
            <a:extLst>
              <a:ext uri="{FF2B5EF4-FFF2-40B4-BE49-F238E27FC236}">
                <a16:creationId xmlns:a16="http://schemas.microsoft.com/office/drawing/2014/main" id="{4B0B0655-8F9A-2B4D-C480-C1403025649B}"/>
              </a:ext>
            </a:extLst>
          </p:cNvPr>
          <p:cNvSpPr/>
          <p:nvPr/>
        </p:nvSpPr>
        <p:spPr>
          <a:xfrm>
            <a:off x="19731791" y="9216585"/>
            <a:ext cx="17881600" cy="809730"/>
          </a:xfrm>
          <a:custGeom>
            <a:avLst/>
            <a:gdLst/>
            <a:ahLst/>
            <a:cxnLst/>
            <a:rect l="l" t="t" r="r" b="b"/>
            <a:pathLst>
              <a:path w="3112135" h="2275840">
                <a:moveTo>
                  <a:pt x="2959696" y="0"/>
                </a:moveTo>
                <a:lnTo>
                  <a:pt x="152400" y="0"/>
                </a:lnTo>
                <a:lnTo>
                  <a:pt x="104231" y="7769"/>
                </a:lnTo>
                <a:lnTo>
                  <a:pt x="62396" y="29405"/>
                </a:lnTo>
                <a:lnTo>
                  <a:pt x="29405" y="62396"/>
                </a:lnTo>
                <a:lnTo>
                  <a:pt x="7769" y="104231"/>
                </a:lnTo>
                <a:lnTo>
                  <a:pt x="0" y="152400"/>
                </a:lnTo>
                <a:lnTo>
                  <a:pt x="0" y="2123274"/>
                </a:lnTo>
                <a:lnTo>
                  <a:pt x="7769" y="2171443"/>
                </a:lnTo>
                <a:lnTo>
                  <a:pt x="29405" y="2213278"/>
                </a:lnTo>
                <a:lnTo>
                  <a:pt x="62396" y="2246269"/>
                </a:lnTo>
                <a:lnTo>
                  <a:pt x="104231" y="2267904"/>
                </a:lnTo>
                <a:lnTo>
                  <a:pt x="152400" y="2275674"/>
                </a:lnTo>
                <a:lnTo>
                  <a:pt x="2959696" y="2275674"/>
                </a:lnTo>
                <a:lnTo>
                  <a:pt x="3007869" y="2267904"/>
                </a:lnTo>
                <a:lnTo>
                  <a:pt x="3049705" y="2246269"/>
                </a:lnTo>
                <a:lnTo>
                  <a:pt x="3082694" y="2213278"/>
                </a:lnTo>
                <a:lnTo>
                  <a:pt x="3104328" y="2171443"/>
                </a:lnTo>
                <a:lnTo>
                  <a:pt x="3112096" y="2123274"/>
                </a:lnTo>
                <a:lnTo>
                  <a:pt x="3112096" y="152400"/>
                </a:lnTo>
                <a:lnTo>
                  <a:pt x="3104328" y="104231"/>
                </a:lnTo>
                <a:lnTo>
                  <a:pt x="3082694" y="62396"/>
                </a:lnTo>
                <a:lnTo>
                  <a:pt x="3049705" y="29405"/>
                </a:lnTo>
                <a:lnTo>
                  <a:pt x="3007869" y="7769"/>
                </a:lnTo>
                <a:lnTo>
                  <a:pt x="2959696" y="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2000" b="1" dirty="0">
                <a:latin typeface="Arial Black"/>
              </a:rPr>
              <a:t>Alejandra Cruz   Juan Blacio Pamela Romero   Emilio Quimis</a:t>
            </a: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5A872D6F-46AE-683C-1CC4-D1F24B4CE11B}"/>
              </a:ext>
            </a:extLst>
          </p:cNvPr>
          <p:cNvSpPr/>
          <p:nvPr/>
        </p:nvSpPr>
        <p:spPr>
          <a:xfrm>
            <a:off x="19731790" y="7201295"/>
            <a:ext cx="17881600" cy="1343294"/>
          </a:xfrm>
          <a:custGeom>
            <a:avLst/>
            <a:gdLst/>
            <a:ahLst/>
            <a:cxnLst/>
            <a:rect l="l" t="t" r="r" b="b"/>
            <a:pathLst>
              <a:path w="3112135" h="2275840">
                <a:moveTo>
                  <a:pt x="2959696" y="0"/>
                </a:moveTo>
                <a:lnTo>
                  <a:pt x="152400" y="0"/>
                </a:lnTo>
                <a:lnTo>
                  <a:pt x="104231" y="7769"/>
                </a:lnTo>
                <a:lnTo>
                  <a:pt x="62396" y="29405"/>
                </a:lnTo>
                <a:lnTo>
                  <a:pt x="29405" y="62396"/>
                </a:lnTo>
                <a:lnTo>
                  <a:pt x="7769" y="104231"/>
                </a:lnTo>
                <a:lnTo>
                  <a:pt x="0" y="152400"/>
                </a:lnTo>
                <a:lnTo>
                  <a:pt x="0" y="2123274"/>
                </a:lnTo>
                <a:lnTo>
                  <a:pt x="7769" y="2171443"/>
                </a:lnTo>
                <a:lnTo>
                  <a:pt x="29405" y="2213278"/>
                </a:lnTo>
                <a:lnTo>
                  <a:pt x="62396" y="2246269"/>
                </a:lnTo>
                <a:lnTo>
                  <a:pt x="104231" y="2267904"/>
                </a:lnTo>
                <a:lnTo>
                  <a:pt x="152400" y="2275674"/>
                </a:lnTo>
                <a:lnTo>
                  <a:pt x="2959696" y="2275674"/>
                </a:lnTo>
                <a:lnTo>
                  <a:pt x="3007869" y="2267904"/>
                </a:lnTo>
                <a:lnTo>
                  <a:pt x="3049705" y="2246269"/>
                </a:lnTo>
                <a:lnTo>
                  <a:pt x="3082694" y="2213278"/>
                </a:lnTo>
                <a:lnTo>
                  <a:pt x="3104328" y="2171443"/>
                </a:lnTo>
                <a:lnTo>
                  <a:pt x="3112096" y="2123274"/>
                </a:lnTo>
                <a:lnTo>
                  <a:pt x="3112096" y="152400"/>
                </a:lnTo>
                <a:lnTo>
                  <a:pt x="3104328" y="104231"/>
                </a:lnTo>
                <a:lnTo>
                  <a:pt x="3082694" y="62396"/>
                </a:lnTo>
                <a:lnTo>
                  <a:pt x="3049705" y="29405"/>
                </a:lnTo>
                <a:lnTo>
                  <a:pt x="3007869" y="7769"/>
                </a:lnTo>
                <a:lnTo>
                  <a:pt x="2959696" y="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4400" b="1" dirty="0">
                <a:latin typeface="Arial Black"/>
              </a:rPr>
              <a:t>“ANALIZA EL PRESENTE Y </a:t>
            </a:r>
          </a:p>
          <a:p>
            <a:pPr algn="ctr"/>
            <a:r>
              <a:rPr lang="es-ES" sz="4400" b="1" dirty="0">
                <a:latin typeface="Arial Black"/>
              </a:rPr>
              <a:t>TRANSFORMA TU FUTURO”</a:t>
            </a:r>
          </a:p>
        </p:txBody>
      </p:sp>
      <p:sp>
        <p:nvSpPr>
          <p:cNvPr id="12" name="object 6">
            <a:extLst>
              <a:ext uri="{FF2B5EF4-FFF2-40B4-BE49-F238E27FC236}">
                <a16:creationId xmlns:a16="http://schemas.microsoft.com/office/drawing/2014/main" id="{7CF4EB22-04D2-8A20-02A2-A45B05A0BE8D}"/>
              </a:ext>
            </a:extLst>
          </p:cNvPr>
          <p:cNvSpPr txBox="1">
            <a:spLocks/>
          </p:cNvSpPr>
          <p:nvPr/>
        </p:nvSpPr>
        <p:spPr>
          <a:xfrm>
            <a:off x="-160422" y="-5512224"/>
            <a:ext cx="15411115" cy="2454775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>
            <a:lvl1pPr algn="l" defTabSz="13411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45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spcBef>
                <a:spcPts val="100"/>
              </a:spcBef>
            </a:pPr>
            <a:r>
              <a:rPr lang="en-US" sz="8800">
                <a:solidFill>
                  <a:srgbClr val="FF0000"/>
                </a:solidFill>
                <a:latin typeface="Arial Black"/>
                <a:ea typeface="+mn-ea"/>
                <a:cs typeface="+mn-cs"/>
              </a:rPr>
              <a:t>SOMOS CHRONOS INSIGHTS</a:t>
            </a:r>
            <a:endParaRPr lang="es-ES" sz="13800" dirty="0">
              <a:ea typeface="+mn-ea"/>
              <a:cs typeface="+mn-cs"/>
            </a:endParaRPr>
          </a:p>
        </p:txBody>
      </p:sp>
      <p:pic>
        <p:nvPicPr>
          <p:cNvPr id="16" name="Imagen 15" descr="Logotipo&#10;&#10;El contenido generado por IA puede ser incorrecto.">
            <a:extLst>
              <a:ext uri="{FF2B5EF4-FFF2-40B4-BE49-F238E27FC236}">
                <a16:creationId xmlns:a16="http://schemas.microsoft.com/office/drawing/2014/main" id="{46A4E69D-2E49-728A-5535-EF0FF8A586B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3256" y="-5397879"/>
            <a:ext cx="1846068" cy="184606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9200284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78FA1E-00E7-B7CA-35DD-E2767D021C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>
            <a:extLst>
              <a:ext uri="{FF2B5EF4-FFF2-40B4-BE49-F238E27FC236}">
                <a16:creationId xmlns:a16="http://schemas.microsoft.com/office/drawing/2014/main" id="{2E0D4718-5708-E462-8CEA-8AEC9A1724B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60422" y="359186"/>
            <a:ext cx="15411115" cy="2454775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lang="en-US" sz="8800" dirty="0">
                <a:solidFill>
                  <a:srgbClr val="FF0000"/>
                </a:solidFill>
                <a:latin typeface="Arial Black"/>
                <a:ea typeface="+mn-ea"/>
                <a:cs typeface="+mn-cs"/>
              </a:rPr>
              <a:t>SOMOS CHRONOS INSIGHTS</a:t>
            </a:r>
            <a:endParaRPr lang="es-ES" sz="13800" dirty="0">
              <a:ea typeface="+mn-ea"/>
              <a:cs typeface="+mn-cs"/>
            </a:endParaRPr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B493C992-9023-7E86-07FD-920348AAD206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22713979" y="9645965"/>
            <a:ext cx="396638" cy="162224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spcBef>
                <a:spcPts val="65"/>
              </a:spcBef>
            </a:pPr>
            <a:fld id="{81D60167-4931-47E6-BA6A-407CBD079E47}" type="slidenum">
              <a:rPr spc="-50" dirty="0"/>
              <a:pPr marL="38100">
                <a:spcBef>
                  <a:spcPts val="65"/>
                </a:spcBef>
              </a:pPr>
              <a:t>15</a:t>
            </a:fld>
            <a:endParaRPr spc="-50"/>
          </a:p>
        </p:txBody>
      </p:sp>
      <p:pic>
        <p:nvPicPr>
          <p:cNvPr id="8" name="Imagen 7" descr="Doordash">
            <a:extLst>
              <a:ext uri="{FF2B5EF4-FFF2-40B4-BE49-F238E27FC236}">
                <a16:creationId xmlns:a16="http://schemas.microsoft.com/office/drawing/2014/main" id="{2B871039-CCBE-D64A-91A2-FFBFCAB3AB5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3000"/>
          </a:blip>
          <a:srcRect l="7159" t="37808" r="69799" b="41682"/>
          <a:stretch/>
        </p:blipFill>
        <p:spPr>
          <a:xfrm>
            <a:off x="16273303" y="8698135"/>
            <a:ext cx="1307644" cy="1132167"/>
          </a:xfrm>
          <a:custGeom>
            <a:avLst/>
            <a:gdLst/>
            <a:ahLst/>
            <a:cxnLst/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  <p:pic>
        <p:nvPicPr>
          <p:cNvPr id="10" name="Imagen 9" descr="Mujer sonriendo con pelo largo&#10;&#10;El contenido generado por IA puede ser incorrecto.">
            <a:extLst>
              <a:ext uri="{FF2B5EF4-FFF2-40B4-BE49-F238E27FC236}">
                <a16:creationId xmlns:a16="http://schemas.microsoft.com/office/drawing/2014/main" id="{6B5C7B1D-7F35-AEC7-CC81-4CC21B662E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4" r="10356"/>
          <a:stretch/>
        </p:blipFill>
        <p:spPr>
          <a:xfrm>
            <a:off x="9657443" y="3247746"/>
            <a:ext cx="3389935" cy="3223972"/>
          </a:xfrm>
          <a:prstGeom prst="rect">
            <a:avLst/>
          </a:prstGeom>
        </p:spPr>
      </p:pic>
      <p:pic>
        <p:nvPicPr>
          <p:cNvPr id="13" name="Imagen 12" descr="Una persona con una camisa blanca&#10;&#10;El contenido generado por IA puede ser incorrecto.">
            <a:extLst>
              <a:ext uri="{FF2B5EF4-FFF2-40B4-BE49-F238E27FC236}">
                <a16:creationId xmlns:a16="http://schemas.microsoft.com/office/drawing/2014/main" id="{B6B4F855-D06D-D4AB-F10E-E88C440E1D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88" t="8514" r="25324" b="17165"/>
          <a:stretch/>
        </p:blipFill>
        <p:spPr>
          <a:xfrm>
            <a:off x="13858963" y="3240338"/>
            <a:ext cx="3721984" cy="3231380"/>
          </a:xfrm>
          <a:prstGeom prst="rect">
            <a:avLst/>
          </a:prstGeom>
        </p:spPr>
      </p:pic>
      <p:pic>
        <p:nvPicPr>
          <p:cNvPr id="2" name="Picture 2" descr="Mujer sonriendo con una playera de color gris&#10;&#10;El contenido generado por inteligencia artificial puede ser incorrecto.">
            <a:extLst>
              <a:ext uri="{FF2B5EF4-FFF2-40B4-BE49-F238E27FC236}">
                <a16:creationId xmlns:a16="http://schemas.microsoft.com/office/drawing/2014/main" id="{9AA744F3-0D56-729C-C43E-565EA404D3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2627" r="25759" b="29631"/>
          <a:stretch/>
        </p:blipFill>
        <p:spPr bwMode="auto">
          <a:xfrm>
            <a:off x="699850" y="3232317"/>
            <a:ext cx="3255580" cy="3223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Un hombre con camisa roja&#10;&#10;El contenido generado por inteligencia artificial puede ser incorrecto.">
            <a:extLst>
              <a:ext uri="{FF2B5EF4-FFF2-40B4-BE49-F238E27FC236}">
                <a16:creationId xmlns:a16="http://schemas.microsoft.com/office/drawing/2014/main" id="{17CB73D7-E956-E32C-9D35-D8A5332BE1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62" t="23908" r="28224" b="28349"/>
          <a:stretch/>
        </p:blipFill>
        <p:spPr bwMode="auto">
          <a:xfrm>
            <a:off x="4968578" y="3232317"/>
            <a:ext cx="3255580" cy="3223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n 8" descr="Logotipo&#10;&#10;El contenido generado por IA puede ser incorrecto.">
            <a:extLst>
              <a:ext uri="{FF2B5EF4-FFF2-40B4-BE49-F238E27FC236}">
                <a16:creationId xmlns:a16="http://schemas.microsoft.com/office/drawing/2014/main" id="{ADD498D1-8639-72A9-7EF2-D0BC01ED6B8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3256" y="473531"/>
            <a:ext cx="1846068" cy="184606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4" name="object 4">
            <a:extLst>
              <a:ext uri="{FF2B5EF4-FFF2-40B4-BE49-F238E27FC236}">
                <a16:creationId xmlns:a16="http://schemas.microsoft.com/office/drawing/2014/main" id="{30577BD2-775D-29E3-B050-A00D0A1EE43D}"/>
              </a:ext>
            </a:extLst>
          </p:cNvPr>
          <p:cNvSpPr/>
          <p:nvPr/>
        </p:nvSpPr>
        <p:spPr>
          <a:xfrm>
            <a:off x="1" y="9248670"/>
            <a:ext cx="17881600" cy="809730"/>
          </a:xfrm>
          <a:custGeom>
            <a:avLst/>
            <a:gdLst/>
            <a:ahLst/>
            <a:cxnLst/>
            <a:rect l="l" t="t" r="r" b="b"/>
            <a:pathLst>
              <a:path w="3112135" h="2275840">
                <a:moveTo>
                  <a:pt x="2959696" y="0"/>
                </a:moveTo>
                <a:lnTo>
                  <a:pt x="152400" y="0"/>
                </a:lnTo>
                <a:lnTo>
                  <a:pt x="104231" y="7769"/>
                </a:lnTo>
                <a:lnTo>
                  <a:pt x="62396" y="29405"/>
                </a:lnTo>
                <a:lnTo>
                  <a:pt x="29405" y="62396"/>
                </a:lnTo>
                <a:lnTo>
                  <a:pt x="7769" y="104231"/>
                </a:lnTo>
                <a:lnTo>
                  <a:pt x="0" y="152400"/>
                </a:lnTo>
                <a:lnTo>
                  <a:pt x="0" y="2123274"/>
                </a:lnTo>
                <a:lnTo>
                  <a:pt x="7769" y="2171443"/>
                </a:lnTo>
                <a:lnTo>
                  <a:pt x="29405" y="2213278"/>
                </a:lnTo>
                <a:lnTo>
                  <a:pt x="62396" y="2246269"/>
                </a:lnTo>
                <a:lnTo>
                  <a:pt x="104231" y="2267904"/>
                </a:lnTo>
                <a:lnTo>
                  <a:pt x="152400" y="2275674"/>
                </a:lnTo>
                <a:lnTo>
                  <a:pt x="2959696" y="2275674"/>
                </a:lnTo>
                <a:lnTo>
                  <a:pt x="3007869" y="2267904"/>
                </a:lnTo>
                <a:lnTo>
                  <a:pt x="3049705" y="2246269"/>
                </a:lnTo>
                <a:lnTo>
                  <a:pt x="3082694" y="2213278"/>
                </a:lnTo>
                <a:lnTo>
                  <a:pt x="3104328" y="2171443"/>
                </a:lnTo>
                <a:lnTo>
                  <a:pt x="3112096" y="2123274"/>
                </a:lnTo>
                <a:lnTo>
                  <a:pt x="3112096" y="152400"/>
                </a:lnTo>
                <a:lnTo>
                  <a:pt x="3104328" y="104231"/>
                </a:lnTo>
                <a:lnTo>
                  <a:pt x="3082694" y="62396"/>
                </a:lnTo>
                <a:lnTo>
                  <a:pt x="3049705" y="29405"/>
                </a:lnTo>
                <a:lnTo>
                  <a:pt x="3007869" y="7769"/>
                </a:lnTo>
                <a:lnTo>
                  <a:pt x="2959696" y="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2000" b="1" dirty="0">
                <a:latin typeface="Arial Black"/>
              </a:rPr>
              <a:t>Alejandra Cruz   Juan Blacio Pamela Romero   Emilio Quimis</a:t>
            </a:r>
          </a:p>
        </p:txBody>
      </p:sp>
      <p:sp>
        <p:nvSpPr>
          <p:cNvPr id="15" name="object 4">
            <a:extLst>
              <a:ext uri="{FF2B5EF4-FFF2-40B4-BE49-F238E27FC236}">
                <a16:creationId xmlns:a16="http://schemas.microsoft.com/office/drawing/2014/main" id="{F6B4D500-016C-1490-B195-B546C9BCEDBE}"/>
              </a:ext>
            </a:extLst>
          </p:cNvPr>
          <p:cNvSpPr/>
          <p:nvPr/>
        </p:nvSpPr>
        <p:spPr>
          <a:xfrm>
            <a:off x="0" y="7233380"/>
            <a:ext cx="17881600" cy="1343294"/>
          </a:xfrm>
          <a:custGeom>
            <a:avLst/>
            <a:gdLst/>
            <a:ahLst/>
            <a:cxnLst/>
            <a:rect l="l" t="t" r="r" b="b"/>
            <a:pathLst>
              <a:path w="3112135" h="2275840">
                <a:moveTo>
                  <a:pt x="2959696" y="0"/>
                </a:moveTo>
                <a:lnTo>
                  <a:pt x="152400" y="0"/>
                </a:lnTo>
                <a:lnTo>
                  <a:pt x="104231" y="7769"/>
                </a:lnTo>
                <a:lnTo>
                  <a:pt x="62396" y="29405"/>
                </a:lnTo>
                <a:lnTo>
                  <a:pt x="29405" y="62396"/>
                </a:lnTo>
                <a:lnTo>
                  <a:pt x="7769" y="104231"/>
                </a:lnTo>
                <a:lnTo>
                  <a:pt x="0" y="152400"/>
                </a:lnTo>
                <a:lnTo>
                  <a:pt x="0" y="2123274"/>
                </a:lnTo>
                <a:lnTo>
                  <a:pt x="7769" y="2171443"/>
                </a:lnTo>
                <a:lnTo>
                  <a:pt x="29405" y="2213278"/>
                </a:lnTo>
                <a:lnTo>
                  <a:pt x="62396" y="2246269"/>
                </a:lnTo>
                <a:lnTo>
                  <a:pt x="104231" y="2267904"/>
                </a:lnTo>
                <a:lnTo>
                  <a:pt x="152400" y="2275674"/>
                </a:lnTo>
                <a:lnTo>
                  <a:pt x="2959696" y="2275674"/>
                </a:lnTo>
                <a:lnTo>
                  <a:pt x="3007869" y="2267904"/>
                </a:lnTo>
                <a:lnTo>
                  <a:pt x="3049705" y="2246269"/>
                </a:lnTo>
                <a:lnTo>
                  <a:pt x="3082694" y="2213278"/>
                </a:lnTo>
                <a:lnTo>
                  <a:pt x="3104328" y="2171443"/>
                </a:lnTo>
                <a:lnTo>
                  <a:pt x="3112096" y="2123274"/>
                </a:lnTo>
                <a:lnTo>
                  <a:pt x="3112096" y="152400"/>
                </a:lnTo>
                <a:lnTo>
                  <a:pt x="3104328" y="104231"/>
                </a:lnTo>
                <a:lnTo>
                  <a:pt x="3082694" y="62396"/>
                </a:lnTo>
                <a:lnTo>
                  <a:pt x="3049705" y="29405"/>
                </a:lnTo>
                <a:lnTo>
                  <a:pt x="3007869" y="7769"/>
                </a:lnTo>
                <a:lnTo>
                  <a:pt x="2959696" y="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4400" b="1" dirty="0">
                <a:latin typeface="Arial Black"/>
              </a:rPr>
              <a:t>“ANALIZA EL PRESENTE Y </a:t>
            </a:r>
          </a:p>
          <a:p>
            <a:pPr algn="ctr"/>
            <a:r>
              <a:rPr lang="es-ES" sz="4400" b="1" dirty="0">
                <a:latin typeface="Arial Black"/>
              </a:rPr>
              <a:t>TRANSFORMA TU FUTURO”</a:t>
            </a:r>
          </a:p>
        </p:txBody>
      </p:sp>
    </p:spTree>
    <p:extLst>
      <p:ext uri="{BB962C8B-B14F-4D97-AF65-F5344CB8AC3E}">
        <p14:creationId xmlns:p14="http://schemas.microsoft.com/office/powerpoint/2010/main" val="39907546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87592" y="279649"/>
            <a:ext cx="8706416" cy="1905265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 marR="5080">
              <a:lnSpc>
                <a:spcPct val="73800"/>
              </a:lnSpc>
              <a:spcBef>
                <a:spcPts val="1200"/>
              </a:spcBef>
            </a:pPr>
            <a:r>
              <a:rPr spc="-290"/>
              <a:t>WHAT</a:t>
            </a:r>
            <a:r>
              <a:rPr spc="-565"/>
              <a:t> </a:t>
            </a:r>
            <a:r>
              <a:rPr spc="-105"/>
              <a:t>COMMISSIONS</a:t>
            </a:r>
            <a:r>
              <a:rPr spc="-560"/>
              <a:t> </a:t>
            </a:r>
            <a:r>
              <a:rPr spc="-65"/>
              <a:t>AND </a:t>
            </a:r>
            <a:r>
              <a:rPr spc="-220"/>
              <a:t>FEES</a:t>
            </a:r>
            <a:r>
              <a:rPr spc="-565"/>
              <a:t> </a:t>
            </a:r>
            <a:r>
              <a:rPr spc="-20"/>
              <a:t>COVER</a:t>
            </a:r>
          </a:p>
          <a:p>
            <a:pPr marL="12700" marR="135255">
              <a:lnSpc>
                <a:spcPct val="104200"/>
              </a:lnSpc>
              <a:spcBef>
                <a:spcPts val="815"/>
              </a:spcBef>
            </a:pPr>
            <a:r>
              <a:rPr sz="1200" spc="-45">
                <a:solidFill>
                  <a:srgbClr val="000000"/>
                </a:solidFill>
                <a:latin typeface="Arial"/>
                <a:cs typeface="Arial"/>
              </a:rPr>
              <a:t>DoorDash</a:t>
            </a:r>
            <a:r>
              <a:rPr sz="1200" spc="-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spc="-60">
                <a:solidFill>
                  <a:srgbClr val="000000"/>
                </a:solidFill>
                <a:latin typeface="Arial"/>
                <a:cs typeface="Arial"/>
              </a:rPr>
              <a:t>charges</a:t>
            </a:r>
            <a:r>
              <a:rPr sz="1200" spc="-4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spc="-40">
                <a:solidFill>
                  <a:srgbClr val="000000"/>
                </a:solidFill>
                <a:latin typeface="Arial"/>
                <a:cs typeface="Arial"/>
              </a:rPr>
              <a:t>fees</a:t>
            </a:r>
            <a:r>
              <a:rPr sz="1200" spc="-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spc="-45">
                <a:solidFill>
                  <a:srgbClr val="000000"/>
                </a:solidFill>
                <a:latin typeface="Arial"/>
                <a:cs typeface="Arial"/>
              </a:rPr>
              <a:t>and </a:t>
            </a:r>
            <a:r>
              <a:rPr sz="1200" spc="-70">
                <a:solidFill>
                  <a:srgbClr val="000000"/>
                </a:solidFill>
                <a:latin typeface="Arial"/>
                <a:cs typeface="Arial"/>
              </a:rPr>
              <a:t>commission</a:t>
            </a:r>
            <a:r>
              <a:rPr sz="1200" spc="-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spc="-45">
                <a:solidFill>
                  <a:srgbClr val="000000"/>
                </a:solidFill>
                <a:latin typeface="Arial"/>
                <a:cs typeface="Arial"/>
              </a:rPr>
              <a:t>rates </a:t>
            </a: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to</a:t>
            </a:r>
            <a:r>
              <a:rPr sz="1200" spc="-50">
                <a:solidFill>
                  <a:srgbClr val="000000"/>
                </a:solidFill>
                <a:latin typeface="Arial"/>
                <a:cs typeface="Arial"/>
              </a:rPr>
              <a:t> bring</a:t>
            </a:r>
            <a:r>
              <a:rPr sz="1200" spc="-4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spc="-50">
                <a:solidFill>
                  <a:srgbClr val="000000"/>
                </a:solidFill>
                <a:latin typeface="Arial"/>
                <a:cs typeface="Arial"/>
              </a:rPr>
              <a:t>value </a:t>
            </a: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to</a:t>
            </a:r>
            <a:r>
              <a:rPr sz="1200" spc="-4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spc="-20">
                <a:solidFill>
                  <a:srgbClr val="000000"/>
                </a:solidFill>
                <a:latin typeface="Arial"/>
                <a:cs typeface="Arial"/>
              </a:rPr>
              <a:t>your </a:t>
            </a:r>
            <a:r>
              <a:rPr sz="1200" spc="-80">
                <a:solidFill>
                  <a:srgbClr val="000000"/>
                </a:solidFill>
                <a:latin typeface="Arial"/>
                <a:cs typeface="Arial"/>
              </a:rPr>
              <a:t>business</a:t>
            </a:r>
            <a:r>
              <a:rPr sz="1200" spc="-5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spc="-45">
                <a:solidFill>
                  <a:srgbClr val="000000"/>
                </a:solidFill>
                <a:latin typeface="Arial"/>
                <a:cs typeface="Arial"/>
              </a:rPr>
              <a:t>and</a:t>
            </a:r>
            <a:r>
              <a:rPr sz="1200" spc="-5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spc="-50">
                <a:solidFill>
                  <a:srgbClr val="000000"/>
                </a:solidFill>
                <a:latin typeface="Arial"/>
                <a:cs typeface="Arial"/>
              </a:rPr>
              <a:t>community.</a:t>
            </a:r>
            <a:r>
              <a:rPr sz="1200" spc="-5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Here</a:t>
            </a:r>
            <a:r>
              <a:rPr sz="1200" spc="-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spc="-35">
                <a:solidFill>
                  <a:srgbClr val="000000"/>
                </a:solidFill>
                <a:latin typeface="Arial"/>
                <a:cs typeface="Arial"/>
              </a:rPr>
              <a:t>are</a:t>
            </a:r>
            <a:r>
              <a:rPr sz="1200" spc="-5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spc="-60">
                <a:solidFill>
                  <a:srgbClr val="000000"/>
                </a:solidFill>
                <a:latin typeface="Arial"/>
                <a:cs typeface="Arial"/>
              </a:rPr>
              <a:t>some</a:t>
            </a:r>
            <a:r>
              <a:rPr sz="1200" spc="-5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spc="-25">
                <a:solidFill>
                  <a:srgbClr val="000000"/>
                </a:solidFill>
                <a:latin typeface="Arial"/>
                <a:cs typeface="Arial"/>
              </a:rPr>
              <a:t>of</a:t>
            </a:r>
            <a:r>
              <a:rPr sz="1200" spc="-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sz="1200" spc="-5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spc="-45">
                <a:solidFill>
                  <a:srgbClr val="000000"/>
                </a:solidFill>
                <a:latin typeface="Arial"/>
                <a:cs typeface="Arial"/>
              </a:rPr>
              <a:t>items</a:t>
            </a:r>
            <a:r>
              <a:rPr sz="1200" spc="-5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spc="-20">
                <a:solidFill>
                  <a:srgbClr val="000000"/>
                </a:solidFill>
                <a:latin typeface="Arial"/>
                <a:cs typeface="Arial"/>
              </a:rPr>
              <a:t>they</a:t>
            </a:r>
            <a:r>
              <a:rPr sz="1200" spc="-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spc="-10">
                <a:solidFill>
                  <a:srgbClr val="000000"/>
                </a:solidFill>
                <a:latin typeface="Arial"/>
                <a:cs typeface="Arial"/>
              </a:rPr>
              <a:t>cover: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22713979" y="9645965"/>
            <a:ext cx="396638" cy="162224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spcBef>
                <a:spcPts val="65"/>
              </a:spcBef>
            </a:pPr>
            <a:fld id="{81D60167-4931-47E6-BA6A-407CBD079E47}" type="slidenum">
              <a:rPr spc="-25" dirty="0"/>
              <a:pPr marL="38100">
                <a:spcBef>
                  <a:spcPts val="65"/>
                </a:spcBef>
              </a:pPr>
              <a:t>16</a:t>
            </a:fld>
            <a:endParaRPr spc="-25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18970" y="2313436"/>
            <a:ext cx="6443662" cy="774496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230619" y="2570480"/>
            <a:ext cx="5476240" cy="4989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105">
                <a:solidFill>
                  <a:srgbClr val="FF3008"/>
                </a:solidFill>
                <a:latin typeface="Arial Black"/>
                <a:cs typeface="Arial Black"/>
              </a:rPr>
              <a:t>Advertising </a:t>
            </a:r>
            <a:r>
              <a:rPr sz="1200" spc="-110">
                <a:solidFill>
                  <a:srgbClr val="FF3008"/>
                </a:solidFill>
                <a:latin typeface="Arial Black"/>
                <a:cs typeface="Arial Black"/>
              </a:rPr>
              <a:t>and</a:t>
            </a:r>
            <a:r>
              <a:rPr sz="1200" spc="-100">
                <a:solidFill>
                  <a:srgbClr val="FF3008"/>
                </a:solidFill>
                <a:latin typeface="Arial Black"/>
                <a:cs typeface="Arial Black"/>
              </a:rPr>
              <a:t> </a:t>
            </a:r>
            <a:r>
              <a:rPr sz="1200" spc="-10">
                <a:solidFill>
                  <a:srgbClr val="FF3008"/>
                </a:solidFill>
                <a:latin typeface="Arial Black"/>
                <a:cs typeface="Arial Black"/>
              </a:rPr>
              <a:t>marketing</a:t>
            </a:r>
            <a:endParaRPr sz="1200">
              <a:latin typeface="Arial Black"/>
              <a:cs typeface="Arial Black"/>
            </a:endParaRPr>
          </a:p>
          <a:p>
            <a:pPr marL="12700">
              <a:spcBef>
                <a:spcPts val="35"/>
              </a:spcBef>
            </a:pPr>
            <a:r>
              <a:rPr sz="1200" spc="-65">
                <a:latin typeface="Verdana"/>
                <a:cs typeface="Verdana"/>
              </a:rPr>
              <a:t>Being</a:t>
            </a:r>
            <a:r>
              <a:rPr sz="1200" spc="-135">
                <a:latin typeface="Verdana"/>
                <a:cs typeface="Verdana"/>
              </a:rPr>
              <a:t> </a:t>
            </a:r>
            <a:r>
              <a:rPr sz="1200" spc="-60">
                <a:latin typeface="Verdana"/>
                <a:cs typeface="Verdana"/>
              </a:rPr>
              <a:t>on</a:t>
            </a:r>
            <a:r>
              <a:rPr sz="1200" spc="-130">
                <a:latin typeface="Verdana"/>
                <a:cs typeface="Verdana"/>
              </a:rPr>
              <a:t> </a:t>
            </a:r>
            <a:r>
              <a:rPr sz="1200" spc="-75">
                <a:latin typeface="Verdana"/>
                <a:cs typeface="Verdana"/>
              </a:rPr>
              <a:t>DoorDash</a:t>
            </a:r>
            <a:r>
              <a:rPr sz="1200" spc="-130">
                <a:latin typeface="Verdana"/>
                <a:cs typeface="Verdana"/>
              </a:rPr>
              <a:t> </a:t>
            </a:r>
            <a:r>
              <a:rPr sz="1200" spc="-75">
                <a:latin typeface="Verdana"/>
                <a:cs typeface="Verdana"/>
              </a:rPr>
              <a:t>puts</a:t>
            </a:r>
            <a:r>
              <a:rPr sz="1200" spc="-135">
                <a:latin typeface="Verdana"/>
                <a:cs typeface="Verdana"/>
              </a:rPr>
              <a:t> </a:t>
            </a:r>
            <a:r>
              <a:rPr sz="1200" spc="-100">
                <a:latin typeface="Verdana"/>
                <a:cs typeface="Verdana"/>
              </a:rPr>
              <a:t>your</a:t>
            </a:r>
            <a:r>
              <a:rPr sz="1200" spc="-130">
                <a:latin typeface="Verdana"/>
                <a:cs typeface="Verdana"/>
              </a:rPr>
              <a:t> </a:t>
            </a:r>
            <a:r>
              <a:rPr sz="1200" spc="-100">
                <a:latin typeface="Verdana"/>
                <a:cs typeface="Verdana"/>
              </a:rPr>
              <a:t>restaurant</a:t>
            </a:r>
            <a:r>
              <a:rPr sz="1200" spc="-130">
                <a:latin typeface="Verdana"/>
                <a:cs typeface="Verdana"/>
              </a:rPr>
              <a:t> </a:t>
            </a:r>
            <a:r>
              <a:rPr sz="1200" spc="-75">
                <a:latin typeface="Verdana"/>
                <a:cs typeface="Verdana"/>
              </a:rPr>
              <a:t>in</a:t>
            </a:r>
            <a:r>
              <a:rPr sz="1200" spc="-135">
                <a:latin typeface="Verdana"/>
                <a:cs typeface="Verdana"/>
              </a:rPr>
              <a:t> </a:t>
            </a:r>
            <a:r>
              <a:rPr sz="1200" spc="-80">
                <a:latin typeface="Verdana"/>
                <a:cs typeface="Verdana"/>
              </a:rPr>
              <a:t>front</a:t>
            </a:r>
            <a:r>
              <a:rPr sz="1200" spc="-130">
                <a:latin typeface="Verdana"/>
                <a:cs typeface="Verdana"/>
              </a:rPr>
              <a:t> </a:t>
            </a:r>
            <a:r>
              <a:rPr sz="1200" spc="-50">
                <a:latin typeface="Verdana"/>
                <a:cs typeface="Verdana"/>
              </a:rPr>
              <a:t>of</a:t>
            </a:r>
            <a:r>
              <a:rPr sz="1200" spc="-130">
                <a:latin typeface="Verdana"/>
                <a:cs typeface="Verdana"/>
              </a:rPr>
              <a:t> </a:t>
            </a:r>
            <a:r>
              <a:rPr sz="1200" spc="-95">
                <a:latin typeface="Verdana"/>
                <a:cs typeface="Verdana"/>
              </a:rPr>
              <a:t>new</a:t>
            </a:r>
            <a:r>
              <a:rPr sz="1200" spc="-135">
                <a:latin typeface="Verdana"/>
                <a:cs typeface="Verdana"/>
              </a:rPr>
              <a:t> </a:t>
            </a:r>
            <a:r>
              <a:rPr sz="1200" spc="-90">
                <a:latin typeface="Verdana"/>
                <a:cs typeface="Verdana"/>
              </a:rPr>
              <a:t>customers</a:t>
            </a:r>
            <a:r>
              <a:rPr sz="1200" spc="-130">
                <a:latin typeface="Verdana"/>
                <a:cs typeface="Verdana"/>
              </a:rPr>
              <a:t> </a:t>
            </a:r>
            <a:r>
              <a:rPr sz="1200" spc="-105">
                <a:latin typeface="Verdana"/>
                <a:cs typeface="Verdana"/>
              </a:rPr>
              <a:t>every</a:t>
            </a:r>
            <a:r>
              <a:rPr sz="1200" spc="-130">
                <a:latin typeface="Verdana"/>
                <a:cs typeface="Verdana"/>
              </a:rPr>
              <a:t> </a:t>
            </a:r>
            <a:r>
              <a:rPr sz="1200" spc="-20">
                <a:latin typeface="Verdana"/>
                <a:cs typeface="Verdana"/>
              </a:rPr>
              <a:t>day.</a:t>
            </a:r>
            <a:endParaRPr sz="1200">
              <a:latin typeface="Verdana"/>
              <a:cs typeface="Verdana"/>
            </a:endParaRPr>
          </a:p>
          <a:p>
            <a:pPr>
              <a:spcBef>
                <a:spcPts val="440"/>
              </a:spcBef>
            </a:pPr>
            <a:endParaRPr sz="1200">
              <a:latin typeface="Verdana"/>
              <a:cs typeface="Verdana"/>
            </a:endParaRPr>
          </a:p>
          <a:p>
            <a:pPr marL="12700"/>
            <a:r>
              <a:rPr sz="1200" spc="-105">
                <a:solidFill>
                  <a:srgbClr val="FF3008"/>
                </a:solidFill>
                <a:latin typeface="Arial Black"/>
                <a:cs typeface="Arial Black"/>
              </a:rPr>
              <a:t>Delivery</a:t>
            </a:r>
            <a:r>
              <a:rPr sz="1200" spc="-95">
                <a:solidFill>
                  <a:srgbClr val="FF3008"/>
                </a:solidFill>
                <a:latin typeface="Arial Black"/>
                <a:cs typeface="Arial Black"/>
              </a:rPr>
              <a:t> </a:t>
            </a:r>
            <a:r>
              <a:rPr sz="1200" spc="-105">
                <a:solidFill>
                  <a:srgbClr val="FF3008"/>
                </a:solidFill>
                <a:latin typeface="Arial Black"/>
                <a:cs typeface="Arial Black"/>
              </a:rPr>
              <a:t>driver</a:t>
            </a:r>
            <a:r>
              <a:rPr sz="1200" spc="-95">
                <a:solidFill>
                  <a:srgbClr val="FF3008"/>
                </a:solidFill>
                <a:latin typeface="Arial Black"/>
                <a:cs typeface="Arial Black"/>
              </a:rPr>
              <a:t> </a:t>
            </a:r>
            <a:r>
              <a:rPr sz="1200" spc="-20">
                <a:solidFill>
                  <a:srgbClr val="FF3008"/>
                </a:solidFill>
                <a:latin typeface="Arial Black"/>
                <a:cs typeface="Arial Black"/>
              </a:rPr>
              <a:t>costs</a:t>
            </a:r>
            <a:endParaRPr sz="1200">
              <a:latin typeface="Arial Black"/>
              <a:cs typeface="Arial Black"/>
            </a:endParaRPr>
          </a:p>
          <a:p>
            <a:pPr marL="12700" marR="304800">
              <a:lnSpc>
                <a:spcPct val="99600"/>
              </a:lnSpc>
              <a:spcBef>
                <a:spcPts val="40"/>
              </a:spcBef>
            </a:pPr>
            <a:r>
              <a:rPr sz="1200" spc="-30">
                <a:latin typeface="Verdana"/>
                <a:cs typeface="Verdana"/>
              </a:rPr>
              <a:t>We</a:t>
            </a:r>
            <a:r>
              <a:rPr sz="1200" spc="-130">
                <a:latin typeface="Verdana"/>
                <a:cs typeface="Verdana"/>
              </a:rPr>
              <a:t> </a:t>
            </a:r>
            <a:r>
              <a:rPr sz="1200" spc="-90">
                <a:latin typeface="Verdana"/>
                <a:cs typeface="Verdana"/>
              </a:rPr>
              <a:t>empower</a:t>
            </a:r>
            <a:r>
              <a:rPr sz="1200" spc="-130">
                <a:latin typeface="Verdana"/>
                <a:cs typeface="Verdana"/>
              </a:rPr>
              <a:t> </a:t>
            </a:r>
            <a:r>
              <a:rPr sz="1200" spc="-70">
                <a:latin typeface="Verdana"/>
                <a:cs typeface="Verdana"/>
              </a:rPr>
              <a:t>the</a:t>
            </a:r>
            <a:r>
              <a:rPr sz="1200" spc="-130">
                <a:latin typeface="Verdana"/>
                <a:cs typeface="Verdana"/>
              </a:rPr>
              <a:t> </a:t>
            </a:r>
            <a:r>
              <a:rPr sz="1200" spc="-90">
                <a:latin typeface="Verdana"/>
                <a:cs typeface="Verdana"/>
              </a:rPr>
              <a:t>community</a:t>
            </a:r>
            <a:r>
              <a:rPr sz="1200" spc="-130">
                <a:latin typeface="Verdana"/>
                <a:cs typeface="Verdana"/>
              </a:rPr>
              <a:t> </a:t>
            </a:r>
            <a:r>
              <a:rPr sz="1200" spc="-50">
                <a:latin typeface="Verdana"/>
                <a:cs typeface="Verdana"/>
              </a:rPr>
              <a:t>of</a:t>
            </a:r>
            <a:r>
              <a:rPr sz="1200" spc="-130">
                <a:latin typeface="Verdana"/>
                <a:cs typeface="Verdana"/>
              </a:rPr>
              <a:t> </a:t>
            </a:r>
            <a:r>
              <a:rPr sz="1200" spc="-105">
                <a:latin typeface="Verdana"/>
                <a:cs typeface="Verdana"/>
              </a:rPr>
              <a:t>Dashers,</a:t>
            </a:r>
            <a:r>
              <a:rPr sz="1200" spc="-130">
                <a:latin typeface="Verdana"/>
                <a:cs typeface="Verdana"/>
              </a:rPr>
              <a:t> </a:t>
            </a:r>
            <a:r>
              <a:rPr sz="1200" spc="-80">
                <a:latin typeface="Verdana"/>
                <a:cs typeface="Verdana"/>
              </a:rPr>
              <a:t>who</a:t>
            </a:r>
            <a:r>
              <a:rPr sz="1200" spc="-130">
                <a:latin typeface="Verdana"/>
                <a:cs typeface="Verdana"/>
              </a:rPr>
              <a:t> </a:t>
            </a:r>
            <a:r>
              <a:rPr sz="1200" spc="-120">
                <a:latin typeface="Verdana"/>
                <a:cs typeface="Verdana"/>
              </a:rPr>
              <a:t>make</a:t>
            </a:r>
            <a:r>
              <a:rPr sz="1200" spc="-130">
                <a:latin typeface="Verdana"/>
                <a:cs typeface="Verdana"/>
              </a:rPr>
              <a:t> </a:t>
            </a:r>
            <a:r>
              <a:rPr sz="1200" spc="-105">
                <a:latin typeface="Verdana"/>
                <a:cs typeface="Verdana"/>
              </a:rPr>
              <a:t>every</a:t>
            </a:r>
            <a:r>
              <a:rPr sz="1200" spc="-130">
                <a:latin typeface="Verdana"/>
                <a:cs typeface="Verdana"/>
              </a:rPr>
              <a:t> </a:t>
            </a:r>
            <a:r>
              <a:rPr sz="1200" spc="-85">
                <a:latin typeface="Verdana"/>
                <a:cs typeface="Verdana"/>
              </a:rPr>
              <a:t>delivery</a:t>
            </a:r>
            <a:r>
              <a:rPr sz="1200" spc="-130">
                <a:latin typeface="Verdana"/>
                <a:cs typeface="Verdana"/>
              </a:rPr>
              <a:t> </a:t>
            </a:r>
            <a:r>
              <a:rPr sz="1200" spc="-10">
                <a:latin typeface="Verdana"/>
                <a:cs typeface="Verdana"/>
              </a:rPr>
              <a:t>possible </a:t>
            </a:r>
            <a:r>
              <a:rPr sz="1200" spc="-100">
                <a:latin typeface="Verdana"/>
                <a:cs typeface="Verdana"/>
              </a:rPr>
              <a:t>by</a:t>
            </a:r>
            <a:r>
              <a:rPr sz="1200" spc="-120">
                <a:latin typeface="Verdana"/>
                <a:cs typeface="Verdana"/>
              </a:rPr>
              <a:t> </a:t>
            </a:r>
            <a:r>
              <a:rPr sz="1200" spc="-80">
                <a:latin typeface="Verdana"/>
                <a:cs typeface="Verdana"/>
              </a:rPr>
              <a:t>providing</a:t>
            </a:r>
            <a:r>
              <a:rPr sz="1200" spc="-120">
                <a:latin typeface="Verdana"/>
                <a:cs typeface="Verdana"/>
              </a:rPr>
              <a:t> </a:t>
            </a:r>
            <a:r>
              <a:rPr sz="1200" spc="-90">
                <a:latin typeface="Verdana"/>
                <a:cs typeface="Verdana"/>
              </a:rPr>
              <a:t>them</a:t>
            </a:r>
            <a:r>
              <a:rPr sz="1200" spc="-120">
                <a:latin typeface="Verdana"/>
                <a:cs typeface="Verdana"/>
              </a:rPr>
              <a:t> </a:t>
            </a:r>
            <a:r>
              <a:rPr sz="1200" spc="-75">
                <a:latin typeface="Verdana"/>
                <a:cs typeface="Verdana"/>
              </a:rPr>
              <a:t>flexible</a:t>
            </a:r>
            <a:r>
              <a:rPr sz="1200" spc="-120">
                <a:latin typeface="Verdana"/>
                <a:cs typeface="Verdana"/>
              </a:rPr>
              <a:t> </a:t>
            </a:r>
            <a:r>
              <a:rPr sz="1200" spc="-90">
                <a:latin typeface="Verdana"/>
                <a:cs typeface="Verdana"/>
              </a:rPr>
              <a:t>earning</a:t>
            </a:r>
            <a:r>
              <a:rPr sz="1200" spc="-120">
                <a:latin typeface="Verdana"/>
                <a:cs typeface="Verdana"/>
              </a:rPr>
              <a:t> </a:t>
            </a:r>
            <a:r>
              <a:rPr sz="1200" spc="-70">
                <a:latin typeface="Verdana"/>
                <a:cs typeface="Verdana"/>
              </a:rPr>
              <a:t>opportunities</a:t>
            </a:r>
            <a:r>
              <a:rPr sz="1200" spc="-120">
                <a:latin typeface="Verdana"/>
                <a:cs typeface="Verdana"/>
              </a:rPr>
              <a:t> </a:t>
            </a:r>
            <a:r>
              <a:rPr sz="1200" spc="-90">
                <a:latin typeface="Verdana"/>
                <a:cs typeface="Verdana"/>
              </a:rPr>
              <a:t>with</a:t>
            </a:r>
            <a:r>
              <a:rPr sz="1200" spc="-120">
                <a:latin typeface="Verdana"/>
                <a:cs typeface="Verdana"/>
              </a:rPr>
              <a:t> </a:t>
            </a:r>
            <a:r>
              <a:rPr sz="1200" spc="-75">
                <a:latin typeface="Verdana"/>
                <a:cs typeface="Verdana"/>
              </a:rPr>
              <a:t>competitive</a:t>
            </a:r>
            <a:r>
              <a:rPr sz="1200" spc="-120">
                <a:latin typeface="Verdana"/>
                <a:cs typeface="Verdana"/>
              </a:rPr>
              <a:t> </a:t>
            </a:r>
            <a:r>
              <a:rPr sz="1200" spc="-55">
                <a:latin typeface="Verdana"/>
                <a:cs typeface="Verdana"/>
              </a:rPr>
              <a:t>local</a:t>
            </a:r>
            <a:r>
              <a:rPr sz="1200" spc="-120">
                <a:latin typeface="Verdana"/>
                <a:cs typeface="Verdana"/>
              </a:rPr>
              <a:t> </a:t>
            </a:r>
            <a:r>
              <a:rPr sz="1200" spc="-20">
                <a:latin typeface="Verdana"/>
                <a:cs typeface="Verdana"/>
              </a:rPr>
              <a:t>pay, </a:t>
            </a:r>
            <a:r>
              <a:rPr sz="1200" spc="-80">
                <a:latin typeface="Verdana"/>
                <a:cs typeface="Verdana"/>
              </a:rPr>
              <a:t>promotional</a:t>
            </a:r>
            <a:r>
              <a:rPr sz="1200" spc="-120">
                <a:latin typeface="Verdana"/>
                <a:cs typeface="Verdana"/>
              </a:rPr>
              <a:t> </a:t>
            </a:r>
            <a:r>
              <a:rPr sz="1200" spc="-140">
                <a:latin typeface="Verdana"/>
                <a:cs typeface="Verdana"/>
              </a:rPr>
              <a:t>pay,</a:t>
            </a:r>
            <a:r>
              <a:rPr sz="1200" spc="-114">
                <a:latin typeface="Verdana"/>
                <a:cs typeface="Verdana"/>
              </a:rPr>
              <a:t> </a:t>
            </a:r>
            <a:r>
              <a:rPr sz="1200" spc="-120">
                <a:latin typeface="Verdana"/>
                <a:cs typeface="Verdana"/>
              </a:rPr>
              <a:t>24/7 </a:t>
            </a:r>
            <a:r>
              <a:rPr sz="1200" spc="-85">
                <a:latin typeface="Verdana"/>
                <a:cs typeface="Verdana"/>
              </a:rPr>
              <a:t>support,</a:t>
            </a:r>
            <a:r>
              <a:rPr sz="1200" spc="-114">
                <a:latin typeface="Verdana"/>
                <a:cs typeface="Verdana"/>
              </a:rPr>
              <a:t> </a:t>
            </a:r>
            <a:r>
              <a:rPr sz="1200" spc="-80">
                <a:latin typeface="Verdana"/>
                <a:cs typeface="Verdana"/>
              </a:rPr>
              <a:t>third</a:t>
            </a:r>
            <a:r>
              <a:rPr sz="1200" spc="-120">
                <a:latin typeface="Verdana"/>
                <a:cs typeface="Verdana"/>
              </a:rPr>
              <a:t> </a:t>
            </a:r>
            <a:r>
              <a:rPr sz="1200" spc="-90">
                <a:latin typeface="Verdana"/>
                <a:cs typeface="Verdana"/>
              </a:rPr>
              <a:t>party</a:t>
            </a:r>
            <a:r>
              <a:rPr sz="1200" spc="-114">
                <a:latin typeface="Verdana"/>
                <a:cs typeface="Verdana"/>
              </a:rPr>
              <a:t> </a:t>
            </a:r>
            <a:r>
              <a:rPr sz="1200" spc="-100">
                <a:latin typeface="Verdana"/>
                <a:cs typeface="Verdana"/>
              </a:rPr>
              <a:t>insurance,</a:t>
            </a:r>
            <a:r>
              <a:rPr sz="1200" spc="-114">
                <a:latin typeface="Verdana"/>
                <a:cs typeface="Verdana"/>
              </a:rPr>
              <a:t> </a:t>
            </a:r>
            <a:r>
              <a:rPr sz="1200" spc="-80">
                <a:latin typeface="Verdana"/>
                <a:cs typeface="Verdana"/>
              </a:rPr>
              <a:t>and</a:t>
            </a:r>
            <a:r>
              <a:rPr sz="1200" spc="-120">
                <a:latin typeface="Verdana"/>
                <a:cs typeface="Verdana"/>
              </a:rPr>
              <a:t> </a:t>
            </a:r>
            <a:r>
              <a:rPr sz="1200" spc="-95">
                <a:latin typeface="Verdana"/>
                <a:cs typeface="Verdana"/>
              </a:rPr>
              <a:t>exclusive</a:t>
            </a:r>
            <a:r>
              <a:rPr sz="1200" spc="-114">
                <a:latin typeface="Verdana"/>
                <a:cs typeface="Verdana"/>
              </a:rPr>
              <a:t> </a:t>
            </a:r>
            <a:r>
              <a:rPr sz="1200" spc="-60">
                <a:latin typeface="Verdana"/>
                <a:cs typeface="Verdana"/>
              </a:rPr>
              <a:t>discounts. </a:t>
            </a:r>
            <a:r>
              <a:rPr sz="1200" spc="-80">
                <a:latin typeface="Verdana"/>
                <a:cs typeface="Verdana"/>
              </a:rPr>
              <a:t>Learn</a:t>
            </a:r>
            <a:r>
              <a:rPr sz="1200" spc="-140">
                <a:latin typeface="Verdana"/>
                <a:cs typeface="Verdana"/>
              </a:rPr>
              <a:t> </a:t>
            </a:r>
            <a:r>
              <a:rPr sz="1200" spc="-90">
                <a:latin typeface="Verdana"/>
                <a:cs typeface="Verdana"/>
              </a:rPr>
              <a:t>more</a:t>
            </a:r>
            <a:r>
              <a:rPr sz="1200" spc="-140">
                <a:latin typeface="Verdana"/>
                <a:cs typeface="Verdana"/>
              </a:rPr>
              <a:t> </a:t>
            </a:r>
            <a:r>
              <a:rPr sz="1200" spc="-70">
                <a:latin typeface="Verdana"/>
                <a:cs typeface="Verdana"/>
              </a:rPr>
              <a:t>about</a:t>
            </a:r>
            <a:r>
              <a:rPr sz="1200" spc="-135">
                <a:latin typeface="Verdana"/>
                <a:cs typeface="Verdana"/>
              </a:rPr>
              <a:t> </a:t>
            </a:r>
            <a:r>
              <a:rPr sz="1200" spc="-70">
                <a:latin typeface="Verdana"/>
                <a:cs typeface="Verdana"/>
              </a:rPr>
              <a:t>the</a:t>
            </a:r>
            <a:r>
              <a:rPr sz="1200" spc="-140">
                <a:latin typeface="Verdana"/>
                <a:cs typeface="Verdana"/>
              </a:rPr>
              <a:t> </a:t>
            </a:r>
            <a:r>
              <a:rPr sz="1200" spc="-90">
                <a:latin typeface="Verdana"/>
                <a:cs typeface="Verdana"/>
              </a:rPr>
              <a:t>Dasher</a:t>
            </a:r>
            <a:r>
              <a:rPr sz="1200" spc="-140">
                <a:latin typeface="Verdana"/>
                <a:cs typeface="Verdana"/>
              </a:rPr>
              <a:t> </a:t>
            </a:r>
            <a:r>
              <a:rPr sz="1200" spc="-80">
                <a:latin typeface="Verdana"/>
                <a:cs typeface="Verdana"/>
              </a:rPr>
              <a:t>Community</a:t>
            </a:r>
            <a:r>
              <a:rPr sz="1200" spc="-135">
                <a:latin typeface="Verdana"/>
                <a:cs typeface="Verdana"/>
              </a:rPr>
              <a:t> </a:t>
            </a:r>
            <a:r>
              <a:rPr sz="1200" spc="-95">
                <a:latin typeface="Verdana"/>
                <a:cs typeface="Verdana"/>
              </a:rPr>
              <a:t>at</a:t>
            </a:r>
            <a:r>
              <a:rPr sz="1200" spc="-140">
                <a:latin typeface="Verdana"/>
                <a:cs typeface="Verdana"/>
              </a:rPr>
              <a:t> </a:t>
            </a:r>
            <a:r>
              <a:rPr sz="1200">
                <a:solidFill>
                  <a:srgbClr val="FF3008"/>
                </a:solidFill>
                <a:latin typeface="Tahoma"/>
                <a:cs typeface="Tahoma"/>
                <a:hlinkClick r:id="rId3"/>
              </a:rPr>
              <a:t>Dasher</a:t>
            </a:r>
            <a:r>
              <a:rPr sz="1200" spc="-120">
                <a:solidFill>
                  <a:srgbClr val="FF3008"/>
                </a:solidFill>
                <a:latin typeface="Tahoma"/>
                <a:cs typeface="Tahoma"/>
                <a:hlinkClick r:id="rId3"/>
              </a:rPr>
              <a:t> </a:t>
            </a:r>
            <a:r>
              <a:rPr sz="1200" spc="-10">
                <a:solidFill>
                  <a:srgbClr val="FF3008"/>
                </a:solidFill>
                <a:latin typeface="Tahoma"/>
                <a:cs typeface="Tahoma"/>
                <a:hlinkClick r:id="rId3"/>
              </a:rPr>
              <a:t>Central.</a:t>
            </a:r>
            <a:endParaRPr sz="1200">
              <a:latin typeface="Tahoma"/>
              <a:cs typeface="Tahoma"/>
            </a:endParaRPr>
          </a:p>
          <a:p>
            <a:pPr>
              <a:spcBef>
                <a:spcPts val="405"/>
              </a:spcBef>
            </a:pPr>
            <a:endParaRPr sz="1200">
              <a:latin typeface="Tahoma"/>
              <a:cs typeface="Tahoma"/>
            </a:endParaRPr>
          </a:p>
          <a:p>
            <a:pPr marL="12700" marR="87630">
              <a:lnSpc>
                <a:spcPct val="98500"/>
              </a:lnSpc>
              <a:spcBef>
                <a:spcPts val="5"/>
              </a:spcBef>
            </a:pPr>
            <a:r>
              <a:rPr sz="1200" spc="-114">
                <a:solidFill>
                  <a:srgbClr val="FF3008"/>
                </a:solidFill>
                <a:latin typeface="Arial Black"/>
                <a:cs typeface="Arial Black"/>
              </a:rPr>
              <a:t>Customer</a:t>
            </a:r>
            <a:r>
              <a:rPr sz="1200" spc="-105">
                <a:solidFill>
                  <a:srgbClr val="FF3008"/>
                </a:solidFill>
                <a:latin typeface="Arial Black"/>
                <a:cs typeface="Arial Black"/>
              </a:rPr>
              <a:t> </a:t>
            </a:r>
            <a:r>
              <a:rPr sz="1200" spc="-135">
                <a:solidFill>
                  <a:srgbClr val="FF3008"/>
                </a:solidFill>
                <a:latin typeface="Arial Black"/>
                <a:cs typeface="Arial Black"/>
              </a:rPr>
              <a:t>service</a:t>
            </a:r>
            <a:r>
              <a:rPr sz="1200" spc="-100">
                <a:solidFill>
                  <a:srgbClr val="FF3008"/>
                </a:solidFill>
                <a:latin typeface="Arial Black"/>
                <a:cs typeface="Arial Black"/>
              </a:rPr>
              <a:t> </a:t>
            </a:r>
            <a:r>
              <a:rPr sz="1200" spc="-110">
                <a:solidFill>
                  <a:srgbClr val="FF3008"/>
                </a:solidFill>
                <a:latin typeface="Arial Black"/>
                <a:cs typeface="Arial Black"/>
              </a:rPr>
              <a:t>and</a:t>
            </a:r>
            <a:r>
              <a:rPr sz="1200" spc="-100">
                <a:solidFill>
                  <a:srgbClr val="FF3008"/>
                </a:solidFill>
                <a:latin typeface="Arial Black"/>
                <a:cs typeface="Arial Black"/>
              </a:rPr>
              <a:t> support</a:t>
            </a:r>
            <a:r>
              <a:rPr sz="1200" spc="-105">
                <a:solidFill>
                  <a:srgbClr val="FF3008"/>
                </a:solidFill>
                <a:latin typeface="Arial Black"/>
                <a:cs typeface="Arial Black"/>
              </a:rPr>
              <a:t> </a:t>
            </a:r>
            <a:r>
              <a:rPr sz="1200" spc="-75">
                <a:solidFill>
                  <a:srgbClr val="FF3008"/>
                </a:solidFill>
                <a:latin typeface="Arial Black"/>
                <a:cs typeface="Arial Black"/>
              </a:rPr>
              <a:t>for</a:t>
            </a:r>
            <a:r>
              <a:rPr sz="1200" spc="-100">
                <a:solidFill>
                  <a:srgbClr val="FF3008"/>
                </a:solidFill>
                <a:latin typeface="Arial Black"/>
                <a:cs typeface="Arial Black"/>
              </a:rPr>
              <a:t> </a:t>
            </a:r>
            <a:r>
              <a:rPr sz="1200" spc="-135">
                <a:solidFill>
                  <a:srgbClr val="FF3008"/>
                </a:solidFill>
                <a:latin typeface="Arial Black"/>
                <a:cs typeface="Arial Black"/>
              </a:rPr>
              <a:t>customers,</a:t>
            </a:r>
            <a:r>
              <a:rPr sz="1200" spc="-100">
                <a:solidFill>
                  <a:srgbClr val="FF3008"/>
                </a:solidFill>
                <a:latin typeface="Arial Black"/>
                <a:cs typeface="Arial Black"/>
              </a:rPr>
              <a:t> </a:t>
            </a:r>
            <a:r>
              <a:rPr sz="1200" spc="-125">
                <a:solidFill>
                  <a:srgbClr val="FF3008"/>
                </a:solidFill>
                <a:latin typeface="Arial Black"/>
                <a:cs typeface="Arial Black"/>
              </a:rPr>
              <a:t>restaurants,</a:t>
            </a:r>
            <a:r>
              <a:rPr sz="1200" spc="-105">
                <a:solidFill>
                  <a:srgbClr val="FF3008"/>
                </a:solidFill>
                <a:latin typeface="Arial Black"/>
                <a:cs typeface="Arial Black"/>
              </a:rPr>
              <a:t> </a:t>
            </a:r>
            <a:r>
              <a:rPr sz="1200" spc="-110">
                <a:solidFill>
                  <a:srgbClr val="FF3008"/>
                </a:solidFill>
                <a:latin typeface="Arial Black"/>
                <a:cs typeface="Arial Black"/>
              </a:rPr>
              <a:t>and</a:t>
            </a:r>
            <a:r>
              <a:rPr sz="1200" spc="-100">
                <a:solidFill>
                  <a:srgbClr val="FF3008"/>
                </a:solidFill>
                <a:latin typeface="Arial Black"/>
                <a:cs typeface="Arial Black"/>
              </a:rPr>
              <a:t> </a:t>
            </a:r>
            <a:r>
              <a:rPr sz="1200" spc="-10">
                <a:solidFill>
                  <a:srgbClr val="FF3008"/>
                </a:solidFill>
                <a:latin typeface="Arial Black"/>
                <a:cs typeface="Arial Black"/>
              </a:rPr>
              <a:t>Dashers </a:t>
            </a:r>
            <a:r>
              <a:rPr sz="1200" spc="-90">
                <a:latin typeface="Verdana"/>
                <a:cs typeface="Verdana"/>
              </a:rPr>
              <a:t>Customers,</a:t>
            </a:r>
            <a:r>
              <a:rPr sz="1200" spc="-135">
                <a:latin typeface="Verdana"/>
                <a:cs typeface="Verdana"/>
              </a:rPr>
              <a:t> </a:t>
            </a:r>
            <a:r>
              <a:rPr sz="1200" spc="-90">
                <a:latin typeface="Verdana"/>
                <a:cs typeface="Verdana"/>
              </a:rPr>
              <a:t>business</a:t>
            </a:r>
            <a:r>
              <a:rPr sz="1200" spc="-135">
                <a:latin typeface="Verdana"/>
                <a:cs typeface="Verdana"/>
              </a:rPr>
              <a:t> </a:t>
            </a:r>
            <a:r>
              <a:rPr sz="1200" spc="-105">
                <a:latin typeface="Verdana"/>
                <a:cs typeface="Verdana"/>
              </a:rPr>
              <a:t>owners,</a:t>
            </a:r>
            <a:r>
              <a:rPr sz="1200" spc="-130">
                <a:latin typeface="Verdana"/>
                <a:cs typeface="Verdana"/>
              </a:rPr>
              <a:t> </a:t>
            </a:r>
            <a:r>
              <a:rPr sz="1200" spc="-80">
                <a:latin typeface="Verdana"/>
                <a:cs typeface="Verdana"/>
              </a:rPr>
              <a:t>and</a:t>
            </a:r>
            <a:r>
              <a:rPr sz="1200" spc="-135">
                <a:latin typeface="Verdana"/>
                <a:cs typeface="Verdana"/>
              </a:rPr>
              <a:t> </a:t>
            </a:r>
            <a:r>
              <a:rPr sz="1200" spc="-95">
                <a:latin typeface="Verdana"/>
                <a:cs typeface="Verdana"/>
              </a:rPr>
              <a:t>Dashers</a:t>
            </a:r>
            <a:r>
              <a:rPr sz="1200" spc="-135">
                <a:latin typeface="Verdana"/>
                <a:cs typeface="Verdana"/>
              </a:rPr>
              <a:t> </a:t>
            </a:r>
            <a:r>
              <a:rPr sz="1200" spc="-75">
                <a:latin typeface="Verdana"/>
                <a:cs typeface="Verdana"/>
              </a:rPr>
              <a:t>all</a:t>
            </a:r>
            <a:r>
              <a:rPr sz="1200" spc="-130">
                <a:latin typeface="Verdana"/>
                <a:cs typeface="Verdana"/>
              </a:rPr>
              <a:t> </a:t>
            </a:r>
            <a:r>
              <a:rPr sz="1200" spc="-110">
                <a:latin typeface="Verdana"/>
                <a:cs typeface="Verdana"/>
              </a:rPr>
              <a:t>have</a:t>
            </a:r>
            <a:r>
              <a:rPr sz="1200" spc="-135">
                <a:latin typeface="Verdana"/>
                <a:cs typeface="Verdana"/>
              </a:rPr>
              <a:t> </a:t>
            </a:r>
            <a:r>
              <a:rPr sz="1200" spc="-65">
                <a:latin typeface="Verdana"/>
                <a:cs typeface="Verdana"/>
              </a:rPr>
              <a:t>unique</a:t>
            </a:r>
            <a:r>
              <a:rPr sz="1200" spc="-130">
                <a:latin typeface="Verdana"/>
                <a:cs typeface="Verdana"/>
              </a:rPr>
              <a:t> </a:t>
            </a:r>
            <a:r>
              <a:rPr sz="1200" spc="-75">
                <a:latin typeface="Verdana"/>
                <a:cs typeface="Verdana"/>
              </a:rPr>
              <a:t>needs</a:t>
            </a:r>
            <a:r>
              <a:rPr sz="1200" spc="-135">
                <a:latin typeface="Verdana"/>
                <a:cs typeface="Verdana"/>
              </a:rPr>
              <a:t> </a:t>
            </a:r>
            <a:r>
              <a:rPr sz="1200" spc="-90">
                <a:latin typeface="Verdana"/>
                <a:cs typeface="Verdana"/>
              </a:rPr>
              <a:t>that</a:t>
            </a:r>
            <a:r>
              <a:rPr sz="1200" spc="-135">
                <a:latin typeface="Verdana"/>
                <a:cs typeface="Verdana"/>
              </a:rPr>
              <a:t> </a:t>
            </a:r>
            <a:r>
              <a:rPr sz="1200" spc="-60">
                <a:latin typeface="Verdana"/>
                <a:cs typeface="Verdana"/>
              </a:rPr>
              <a:t>often</a:t>
            </a:r>
            <a:r>
              <a:rPr sz="1200" spc="-130">
                <a:latin typeface="Verdana"/>
                <a:cs typeface="Verdana"/>
              </a:rPr>
              <a:t> </a:t>
            </a:r>
            <a:r>
              <a:rPr sz="1200" spc="-20">
                <a:latin typeface="Verdana"/>
                <a:cs typeface="Verdana"/>
              </a:rPr>
              <a:t>need </a:t>
            </a:r>
            <a:r>
              <a:rPr sz="1200" spc="-90">
                <a:latin typeface="Verdana"/>
                <a:cs typeface="Verdana"/>
              </a:rPr>
              <a:t>addressing</a:t>
            </a:r>
            <a:r>
              <a:rPr sz="1200" spc="-130">
                <a:latin typeface="Verdana"/>
                <a:cs typeface="Verdana"/>
              </a:rPr>
              <a:t> </a:t>
            </a:r>
            <a:r>
              <a:rPr sz="1200" spc="-105">
                <a:latin typeface="Verdana"/>
                <a:cs typeface="Verdana"/>
              </a:rPr>
              <a:t>immediately.</a:t>
            </a:r>
            <a:r>
              <a:rPr sz="1200" spc="-130">
                <a:latin typeface="Verdana"/>
                <a:cs typeface="Verdana"/>
              </a:rPr>
              <a:t> </a:t>
            </a:r>
            <a:r>
              <a:rPr sz="1200" spc="-45">
                <a:latin typeface="Verdana"/>
                <a:cs typeface="Verdana"/>
              </a:rPr>
              <a:t>When</a:t>
            </a:r>
            <a:r>
              <a:rPr sz="1200" spc="-130">
                <a:latin typeface="Verdana"/>
                <a:cs typeface="Verdana"/>
              </a:rPr>
              <a:t> </a:t>
            </a:r>
            <a:r>
              <a:rPr sz="1200" spc="-85">
                <a:latin typeface="Verdana"/>
                <a:cs typeface="Verdana"/>
              </a:rPr>
              <a:t>something</a:t>
            </a:r>
            <a:r>
              <a:rPr sz="1200" spc="-130">
                <a:latin typeface="Verdana"/>
                <a:cs typeface="Verdana"/>
              </a:rPr>
              <a:t> </a:t>
            </a:r>
            <a:r>
              <a:rPr sz="1200" spc="-75">
                <a:latin typeface="Verdana"/>
                <a:cs typeface="Verdana"/>
              </a:rPr>
              <a:t>goes</a:t>
            </a:r>
            <a:r>
              <a:rPr sz="1200" spc="-130">
                <a:latin typeface="Verdana"/>
                <a:cs typeface="Verdana"/>
              </a:rPr>
              <a:t> </a:t>
            </a:r>
            <a:r>
              <a:rPr sz="1200" spc="-90">
                <a:latin typeface="Verdana"/>
                <a:cs typeface="Verdana"/>
              </a:rPr>
              <a:t>wrong</a:t>
            </a:r>
            <a:r>
              <a:rPr sz="1200" spc="-130">
                <a:latin typeface="Verdana"/>
                <a:cs typeface="Verdana"/>
              </a:rPr>
              <a:t> </a:t>
            </a:r>
            <a:r>
              <a:rPr sz="1200" spc="-90">
                <a:latin typeface="Verdana"/>
                <a:cs typeface="Verdana"/>
              </a:rPr>
              <a:t>with</a:t>
            </a:r>
            <a:r>
              <a:rPr sz="1200" spc="-130">
                <a:latin typeface="Verdana"/>
                <a:cs typeface="Verdana"/>
              </a:rPr>
              <a:t> </a:t>
            </a:r>
            <a:r>
              <a:rPr sz="1200" spc="-100">
                <a:latin typeface="Verdana"/>
                <a:cs typeface="Verdana"/>
              </a:rPr>
              <a:t>an</a:t>
            </a:r>
            <a:r>
              <a:rPr sz="1200" spc="-130">
                <a:latin typeface="Verdana"/>
                <a:cs typeface="Verdana"/>
              </a:rPr>
              <a:t> </a:t>
            </a:r>
            <a:r>
              <a:rPr sz="1200" spc="-105">
                <a:latin typeface="Verdana"/>
                <a:cs typeface="Verdana"/>
              </a:rPr>
              <a:t>order,</a:t>
            </a:r>
            <a:r>
              <a:rPr sz="1200" spc="-130">
                <a:latin typeface="Verdana"/>
                <a:cs typeface="Verdana"/>
              </a:rPr>
              <a:t> </a:t>
            </a:r>
            <a:r>
              <a:rPr sz="1200" spc="-100">
                <a:latin typeface="Verdana"/>
                <a:cs typeface="Verdana"/>
              </a:rPr>
              <a:t>we</a:t>
            </a:r>
            <a:r>
              <a:rPr sz="1200" spc="-130">
                <a:latin typeface="Verdana"/>
                <a:cs typeface="Verdana"/>
              </a:rPr>
              <a:t> </a:t>
            </a:r>
            <a:r>
              <a:rPr sz="1200" spc="-110">
                <a:latin typeface="Verdana"/>
                <a:cs typeface="Verdana"/>
              </a:rPr>
              <a:t>have</a:t>
            </a:r>
            <a:r>
              <a:rPr sz="1200" spc="-130">
                <a:latin typeface="Verdana"/>
                <a:cs typeface="Verdana"/>
              </a:rPr>
              <a:t> </a:t>
            </a:r>
            <a:r>
              <a:rPr sz="1200" spc="-50">
                <a:latin typeface="Verdana"/>
                <a:cs typeface="Verdana"/>
              </a:rPr>
              <a:t>a </a:t>
            </a:r>
            <a:r>
              <a:rPr sz="1200" spc="-114">
                <a:latin typeface="Verdana"/>
                <a:cs typeface="Verdana"/>
              </a:rPr>
              <a:t>24/7/365</a:t>
            </a:r>
            <a:r>
              <a:rPr sz="1200" spc="-130">
                <a:latin typeface="Verdana"/>
                <a:cs typeface="Verdana"/>
              </a:rPr>
              <a:t> </a:t>
            </a:r>
            <a:r>
              <a:rPr sz="1200" spc="-100">
                <a:latin typeface="Verdana"/>
                <a:cs typeface="Verdana"/>
              </a:rPr>
              <a:t>team</a:t>
            </a:r>
            <a:r>
              <a:rPr sz="1200" spc="-130">
                <a:latin typeface="Verdana"/>
                <a:cs typeface="Verdana"/>
              </a:rPr>
              <a:t> </a:t>
            </a:r>
            <a:r>
              <a:rPr sz="1200" spc="-50">
                <a:latin typeface="Verdana"/>
                <a:cs typeface="Verdana"/>
              </a:rPr>
              <a:t>of</a:t>
            </a:r>
            <a:r>
              <a:rPr sz="1200" spc="-130">
                <a:latin typeface="Verdana"/>
                <a:cs typeface="Verdana"/>
              </a:rPr>
              <a:t> </a:t>
            </a:r>
            <a:r>
              <a:rPr sz="1200" spc="-55">
                <a:latin typeface="Verdana"/>
                <a:cs typeface="Verdana"/>
              </a:rPr>
              <a:t>people</a:t>
            </a:r>
            <a:r>
              <a:rPr sz="1200" spc="-130">
                <a:latin typeface="Verdana"/>
                <a:cs typeface="Verdana"/>
              </a:rPr>
              <a:t> </a:t>
            </a:r>
            <a:r>
              <a:rPr sz="1200" spc="-100">
                <a:latin typeface="Verdana"/>
                <a:cs typeface="Verdana"/>
              </a:rPr>
              <a:t>ready</a:t>
            </a:r>
            <a:r>
              <a:rPr sz="1200" spc="-130">
                <a:latin typeface="Verdana"/>
                <a:cs typeface="Verdana"/>
              </a:rPr>
              <a:t> </a:t>
            </a:r>
            <a:r>
              <a:rPr sz="1200" spc="-60">
                <a:latin typeface="Verdana"/>
                <a:cs typeface="Verdana"/>
              </a:rPr>
              <a:t>to</a:t>
            </a:r>
            <a:r>
              <a:rPr sz="1200" spc="-130">
                <a:latin typeface="Verdana"/>
                <a:cs typeface="Verdana"/>
              </a:rPr>
              <a:t> </a:t>
            </a:r>
            <a:r>
              <a:rPr sz="1200" spc="-65">
                <a:latin typeface="Verdana"/>
                <a:cs typeface="Verdana"/>
              </a:rPr>
              <a:t>help</a:t>
            </a:r>
            <a:r>
              <a:rPr sz="1200" spc="-130">
                <a:latin typeface="Verdana"/>
                <a:cs typeface="Verdana"/>
              </a:rPr>
              <a:t> </a:t>
            </a:r>
            <a:r>
              <a:rPr sz="1200" spc="-90">
                <a:latin typeface="Verdana"/>
                <a:cs typeface="Verdana"/>
              </a:rPr>
              <a:t>solve</a:t>
            </a:r>
            <a:r>
              <a:rPr sz="1200" spc="-130">
                <a:latin typeface="Verdana"/>
                <a:cs typeface="Verdana"/>
              </a:rPr>
              <a:t> </a:t>
            </a:r>
            <a:r>
              <a:rPr sz="1200" spc="-85">
                <a:latin typeface="Verdana"/>
                <a:cs typeface="Verdana"/>
              </a:rPr>
              <a:t>customer</a:t>
            </a:r>
            <a:r>
              <a:rPr sz="1200" spc="-130">
                <a:latin typeface="Verdana"/>
                <a:cs typeface="Verdana"/>
              </a:rPr>
              <a:t> </a:t>
            </a:r>
            <a:r>
              <a:rPr sz="1200" spc="-110">
                <a:latin typeface="Verdana"/>
                <a:cs typeface="Verdana"/>
              </a:rPr>
              <a:t>issues,</a:t>
            </a:r>
            <a:r>
              <a:rPr sz="1200" spc="-130">
                <a:latin typeface="Verdana"/>
                <a:cs typeface="Verdana"/>
              </a:rPr>
              <a:t> </a:t>
            </a:r>
            <a:r>
              <a:rPr sz="1200" spc="-85">
                <a:latin typeface="Verdana"/>
                <a:cs typeface="Verdana"/>
              </a:rPr>
              <a:t>so</a:t>
            </a:r>
            <a:r>
              <a:rPr sz="1200" spc="-130">
                <a:latin typeface="Verdana"/>
                <a:cs typeface="Verdana"/>
              </a:rPr>
              <a:t> </a:t>
            </a:r>
            <a:r>
              <a:rPr sz="1200" spc="-75">
                <a:latin typeface="Verdana"/>
                <a:cs typeface="Verdana"/>
              </a:rPr>
              <a:t>they’ll</a:t>
            </a:r>
            <a:r>
              <a:rPr sz="1200" spc="-130">
                <a:latin typeface="Verdana"/>
                <a:cs typeface="Verdana"/>
              </a:rPr>
              <a:t> </a:t>
            </a:r>
            <a:r>
              <a:rPr sz="1200" spc="-10">
                <a:latin typeface="Verdana"/>
                <a:cs typeface="Verdana"/>
              </a:rPr>
              <a:t>continue </a:t>
            </a:r>
            <a:r>
              <a:rPr sz="1200" spc="-60">
                <a:latin typeface="Verdana"/>
                <a:cs typeface="Verdana"/>
              </a:rPr>
              <a:t>to</a:t>
            </a:r>
            <a:r>
              <a:rPr sz="1200" spc="-140">
                <a:latin typeface="Verdana"/>
                <a:cs typeface="Verdana"/>
              </a:rPr>
              <a:t> </a:t>
            </a:r>
            <a:r>
              <a:rPr sz="1200" spc="-80">
                <a:latin typeface="Verdana"/>
                <a:cs typeface="Verdana"/>
              </a:rPr>
              <a:t>order</a:t>
            </a:r>
            <a:r>
              <a:rPr sz="1200" spc="-140">
                <a:latin typeface="Verdana"/>
                <a:cs typeface="Verdana"/>
              </a:rPr>
              <a:t> </a:t>
            </a:r>
            <a:r>
              <a:rPr sz="1200" spc="-95">
                <a:latin typeface="Verdana"/>
                <a:cs typeface="Verdana"/>
              </a:rPr>
              <a:t>from</a:t>
            </a:r>
            <a:r>
              <a:rPr sz="1200" spc="-135">
                <a:latin typeface="Verdana"/>
                <a:cs typeface="Verdana"/>
              </a:rPr>
              <a:t> </a:t>
            </a:r>
            <a:r>
              <a:rPr sz="1200" spc="-100">
                <a:latin typeface="Verdana"/>
                <a:cs typeface="Verdana"/>
              </a:rPr>
              <a:t>your</a:t>
            </a:r>
            <a:r>
              <a:rPr sz="1200" spc="-140">
                <a:latin typeface="Verdana"/>
                <a:cs typeface="Verdana"/>
              </a:rPr>
              <a:t> </a:t>
            </a:r>
            <a:r>
              <a:rPr sz="1200" spc="-10">
                <a:latin typeface="Verdana"/>
                <a:cs typeface="Verdana"/>
              </a:rPr>
              <a:t>business.</a:t>
            </a:r>
            <a:endParaRPr sz="1200">
              <a:latin typeface="Verdana"/>
              <a:cs typeface="Verdana"/>
            </a:endParaRPr>
          </a:p>
          <a:p>
            <a:pPr>
              <a:spcBef>
                <a:spcPts val="475"/>
              </a:spcBef>
            </a:pPr>
            <a:endParaRPr sz="1200">
              <a:latin typeface="Verdana"/>
              <a:cs typeface="Verdana"/>
            </a:endParaRPr>
          </a:p>
          <a:p>
            <a:pPr marL="12700"/>
            <a:r>
              <a:rPr sz="1200" spc="-130">
                <a:solidFill>
                  <a:srgbClr val="FF3008"/>
                </a:solidFill>
                <a:latin typeface="Arial Black"/>
                <a:cs typeface="Arial Black"/>
              </a:rPr>
              <a:t>Technology</a:t>
            </a:r>
            <a:r>
              <a:rPr sz="1200" spc="-80">
                <a:solidFill>
                  <a:srgbClr val="FF3008"/>
                </a:solidFill>
                <a:latin typeface="Arial Black"/>
                <a:cs typeface="Arial Black"/>
              </a:rPr>
              <a:t> </a:t>
            </a:r>
            <a:r>
              <a:rPr sz="1200" spc="-100">
                <a:solidFill>
                  <a:srgbClr val="FF3008"/>
                </a:solidFill>
                <a:latin typeface="Arial Black"/>
                <a:cs typeface="Arial Black"/>
              </a:rPr>
              <a:t>platform</a:t>
            </a:r>
            <a:r>
              <a:rPr sz="1200" spc="-75">
                <a:solidFill>
                  <a:srgbClr val="FF3008"/>
                </a:solidFill>
                <a:latin typeface="Arial Black"/>
                <a:cs typeface="Arial Black"/>
              </a:rPr>
              <a:t> </a:t>
            </a:r>
            <a:r>
              <a:rPr sz="1200" spc="-20">
                <a:solidFill>
                  <a:srgbClr val="FF3008"/>
                </a:solidFill>
                <a:latin typeface="Arial Black"/>
                <a:cs typeface="Arial Black"/>
              </a:rPr>
              <a:t>costs</a:t>
            </a:r>
            <a:endParaRPr sz="1200">
              <a:latin typeface="Arial Black"/>
              <a:cs typeface="Arial Black"/>
            </a:endParaRPr>
          </a:p>
          <a:p>
            <a:pPr marL="12700" marR="5080">
              <a:lnSpc>
                <a:spcPts val="1400"/>
              </a:lnSpc>
              <a:spcBef>
                <a:spcPts val="114"/>
              </a:spcBef>
            </a:pPr>
            <a:r>
              <a:rPr sz="1200" spc="-120">
                <a:latin typeface="Verdana"/>
                <a:cs typeface="Verdana"/>
              </a:rPr>
              <a:t>It</a:t>
            </a:r>
            <a:r>
              <a:rPr sz="1200" spc="-114">
                <a:latin typeface="Verdana"/>
                <a:cs typeface="Verdana"/>
              </a:rPr>
              <a:t> </a:t>
            </a:r>
            <a:r>
              <a:rPr sz="1200" spc="-105">
                <a:latin typeface="Verdana"/>
                <a:cs typeface="Verdana"/>
              </a:rPr>
              <a:t>takes</a:t>
            </a:r>
            <a:r>
              <a:rPr sz="1200" spc="-110">
                <a:latin typeface="Verdana"/>
                <a:cs typeface="Verdana"/>
              </a:rPr>
              <a:t> a</a:t>
            </a:r>
            <a:r>
              <a:rPr sz="1200" spc="-114">
                <a:latin typeface="Verdana"/>
                <a:cs typeface="Verdana"/>
              </a:rPr>
              <a:t> </a:t>
            </a:r>
            <a:r>
              <a:rPr sz="1200" spc="-90">
                <a:latin typeface="Verdana"/>
                <a:cs typeface="Verdana"/>
              </a:rPr>
              <a:t>worldwide,</a:t>
            </a:r>
            <a:r>
              <a:rPr sz="1200" spc="-110">
                <a:latin typeface="Verdana"/>
                <a:cs typeface="Verdana"/>
              </a:rPr>
              <a:t> </a:t>
            </a:r>
            <a:r>
              <a:rPr sz="1200" spc="-80">
                <a:latin typeface="Verdana"/>
                <a:cs typeface="Verdana"/>
              </a:rPr>
              <a:t>world-</a:t>
            </a:r>
            <a:r>
              <a:rPr sz="1200" spc="-90">
                <a:latin typeface="Verdana"/>
                <a:cs typeface="Verdana"/>
              </a:rPr>
              <a:t>class</a:t>
            </a:r>
            <a:r>
              <a:rPr sz="1200" spc="-114">
                <a:latin typeface="Verdana"/>
                <a:cs typeface="Verdana"/>
              </a:rPr>
              <a:t> </a:t>
            </a:r>
            <a:r>
              <a:rPr sz="1200" spc="-80">
                <a:latin typeface="Verdana"/>
                <a:cs typeface="Verdana"/>
              </a:rPr>
              <a:t>logistics,</a:t>
            </a:r>
            <a:r>
              <a:rPr sz="1200" spc="-110">
                <a:latin typeface="Verdana"/>
                <a:cs typeface="Verdana"/>
              </a:rPr>
              <a:t> </a:t>
            </a:r>
            <a:r>
              <a:rPr sz="1200" spc="-85">
                <a:latin typeface="Verdana"/>
                <a:cs typeface="Verdana"/>
              </a:rPr>
              <a:t>engineering,</a:t>
            </a:r>
            <a:r>
              <a:rPr sz="1200" spc="-114">
                <a:latin typeface="Verdana"/>
                <a:cs typeface="Verdana"/>
              </a:rPr>
              <a:t> </a:t>
            </a:r>
            <a:r>
              <a:rPr sz="1200" spc="-75">
                <a:latin typeface="Verdana"/>
                <a:cs typeface="Verdana"/>
              </a:rPr>
              <a:t>coding,</a:t>
            </a:r>
            <a:r>
              <a:rPr sz="1200" spc="-110">
                <a:latin typeface="Verdana"/>
                <a:cs typeface="Verdana"/>
              </a:rPr>
              <a:t> </a:t>
            </a:r>
            <a:r>
              <a:rPr sz="1200" spc="-105">
                <a:latin typeface="Verdana"/>
                <a:cs typeface="Verdana"/>
              </a:rPr>
              <a:t>marketing,</a:t>
            </a:r>
            <a:r>
              <a:rPr sz="1200" spc="-114">
                <a:latin typeface="Verdana"/>
                <a:cs typeface="Verdana"/>
              </a:rPr>
              <a:t> </a:t>
            </a:r>
            <a:r>
              <a:rPr sz="1200" spc="-25">
                <a:latin typeface="Verdana"/>
                <a:cs typeface="Verdana"/>
              </a:rPr>
              <a:t>and </a:t>
            </a:r>
            <a:r>
              <a:rPr sz="1200" spc="-80">
                <a:latin typeface="Verdana"/>
                <a:cs typeface="Verdana"/>
              </a:rPr>
              <a:t>operations</a:t>
            </a:r>
            <a:r>
              <a:rPr sz="1200" spc="-135">
                <a:latin typeface="Verdana"/>
                <a:cs typeface="Verdana"/>
              </a:rPr>
              <a:t> </a:t>
            </a:r>
            <a:r>
              <a:rPr sz="1200" spc="-100">
                <a:latin typeface="Verdana"/>
                <a:cs typeface="Verdana"/>
              </a:rPr>
              <a:t>team</a:t>
            </a:r>
            <a:r>
              <a:rPr sz="1200" spc="-135">
                <a:latin typeface="Verdana"/>
                <a:cs typeface="Verdana"/>
              </a:rPr>
              <a:t> </a:t>
            </a:r>
            <a:r>
              <a:rPr sz="1200" spc="-60">
                <a:latin typeface="Verdana"/>
                <a:cs typeface="Verdana"/>
              </a:rPr>
              <a:t>to</a:t>
            </a:r>
            <a:r>
              <a:rPr sz="1200" spc="-135">
                <a:latin typeface="Verdana"/>
                <a:cs typeface="Verdana"/>
              </a:rPr>
              <a:t> </a:t>
            </a:r>
            <a:r>
              <a:rPr sz="1200" spc="-75">
                <a:latin typeface="Verdana"/>
                <a:cs typeface="Verdana"/>
              </a:rPr>
              <a:t>keep</a:t>
            </a:r>
            <a:r>
              <a:rPr sz="1200" spc="-135">
                <a:latin typeface="Verdana"/>
                <a:cs typeface="Verdana"/>
              </a:rPr>
              <a:t> </a:t>
            </a:r>
            <a:r>
              <a:rPr sz="1200" spc="-70">
                <a:latin typeface="Verdana"/>
                <a:cs typeface="Verdana"/>
              </a:rPr>
              <a:t>the</a:t>
            </a:r>
            <a:r>
              <a:rPr sz="1200" spc="-130">
                <a:latin typeface="Verdana"/>
                <a:cs typeface="Verdana"/>
              </a:rPr>
              <a:t> </a:t>
            </a:r>
            <a:r>
              <a:rPr sz="1200" spc="-75">
                <a:latin typeface="Verdana"/>
                <a:cs typeface="Verdana"/>
              </a:rPr>
              <a:t>DoorDash</a:t>
            </a:r>
            <a:r>
              <a:rPr sz="1200" spc="-135">
                <a:latin typeface="Verdana"/>
                <a:cs typeface="Verdana"/>
              </a:rPr>
              <a:t> </a:t>
            </a:r>
            <a:r>
              <a:rPr sz="1200" spc="-70">
                <a:latin typeface="Verdana"/>
                <a:cs typeface="Verdana"/>
              </a:rPr>
              <a:t>app</a:t>
            </a:r>
            <a:r>
              <a:rPr sz="1200" spc="-135">
                <a:latin typeface="Verdana"/>
                <a:cs typeface="Verdana"/>
              </a:rPr>
              <a:t> </a:t>
            </a:r>
            <a:r>
              <a:rPr sz="1200" spc="-80">
                <a:latin typeface="Verdana"/>
                <a:cs typeface="Verdana"/>
              </a:rPr>
              <a:t>and</a:t>
            </a:r>
            <a:r>
              <a:rPr sz="1200" spc="-135">
                <a:latin typeface="Verdana"/>
                <a:cs typeface="Verdana"/>
              </a:rPr>
              <a:t> </a:t>
            </a:r>
            <a:r>
              <a:rPr sz="1200" spc="-100">
                <a:latin typeface="Verdana"/>
                <a:cs typeface="Verdana"/>
              </a:rPr>
              <a:t>website,</a:t>
            </a:r>
            <a:r>
              <a:rPr sz="1200" spc="-135">
                <a:latin typeface="Verdana"/>
                <a:cs typeface="Verdana"/>
              </a:rPr>
              <a:t> </a:t>
            </a:r>
            <a:r>
              <a:rPr sz="1200" spc="-80">
                <a:latin typeface="Verdana"/>
                <a:cs typeface="Verdana"/>
              </a:rPr>
              <a:t>our</a:t>
            </a:r>
            <a:r>
              <a:rPr sz="1200" spc="-130">
                <a:latin typeface="Verdana"/>
                <a:cs typeface="Verdana"/>
              </a:rPr>
              <a:t> </a:t>
            </a:r>
            <a:r>
              <a:rPr sz="1200" spc="-65">
                <a:latin typeface="Verdana"/>
                <a:cs typeface="Verdana"/>
              </a:rPr>
              <a:t>Merchant</a:t>
            </a:r>
            <a:r>
              <a:rPr sz="1200" spc="-135">
                <a:latin typeface="Verdana"/>
                <a:cs typeface="Verdana"/>
              </a:rPr>
              <a:t> </a:t>
            </a:r>
            <a:r>
              <a:rPr sz="1200" spc="-55">
                <a:latin typeface="Verdana"/>
                <a:cs typeface="Verdana"/>
              </a:rPr>
              <a:t>Portal</a:t>
            </a:r>
            <a:r>
              <a:rPr sz="1200" spc="-135">
                <a:latin typeface="Verdana"/>
                <a:cs typeface="Verdana"/>
              </a:rPr>
              <a:t> </a:t>
            </a:r>
            <a:r>
              <a:rPr sz="1200" spc="-25">
                <a:latin typeface="Verdana"/>
                <a:cs typeface="Verdana"/>
              </a:rPr>
              <a:t>and </a:t>
            </a:r>
            <a:r>
              <a:rPr sz="1200" spc="-85">
                <a:latin typeface="Verdana"/>
                <a:cs typeface="Verdana"/>
              </a:rPr>
              <a:t>tablet,</a:t>
            </a:r>
            <a:r>
              <a:rPr sz="1200" spc="-140">
                <a:latin typeface="Verdana"/>
                <a:cs typeface="Verdana"/>
              </a:rPr>
              <a:t> </a:t>
            </a:r>
            <a:r>
              <a:rPr sz="1200" spc="-80">
                <a:latin typeface="Verdana"/>
                <a:cs typeface="Verdana"/>
              </a:rPr>
              <a:t>and</a:t>
            </a:r>
            <a:r>
              <a:rPr sz="1200" spc="-140">
                <a:latin typeface="Verdana"/>
                <a:cs typeface="Verdana"/>
              </a:rPr>
              <a:t> </a:t>
            </a:r>
            <a:r>
              <a:rPr sz="1200" spc="-80">
                <a:latin typeface="Verdana"/>
                <a:cs typeface="Verdana"/>
              </a:rPr>
              <a:t>our</a:t>
            </a:r>
            <a:r>
              <a:rPr sz="1200" spc="-140">
                <a:latin typeface="Verdana"/>
                <a:cs typeface="Verdana"/>
              </a:rPr>
              <a:t> </a:t>
            </a:r>
            <a:r>
              <a:rPr sz="1200" spc="-90">
                <a:latin typeface="Verdana"/>
                <a:cs typeface="Verdana"/>
              </a:rPr>
              <a:t>Dasher</a:t>
            </a:r>
            <a:r>
              <a:rPr sz="1200" spc="-140">
                <a:latin typeface="Verdana"/>
                <a:cs typeface="Verdana"/>
              </a:rPr>
              <a:t> </a:t>
            </a:r>
            <a:r>
              <a:rPr sz="1200" spc="-70">
                <a:latin typeface="Verdana"/>
                <a:cs typeface="Verdana"/>
              </a:rPr>
              <a:t>app</a:t>
            </a:r>
            <a:r>
              <a:rPr sz="1200" spc="-140">
                <a:latin typeface="Verdana"/>
                <a:cs typeface="Verdana"/>
              </a:rPr>
              <a:t> </a:t>
            </a:r>
            <a:r>
              <a:rPr sz="1200" spc="-100">
                <a:latin typeface="Verdana"/>
                <a:cs typeface="Verdana"/>
              </a:rPr>
              <a:t>running.</a:t>
            </a:r>
            <a:r>
              <a:rPr sz="1200" spc="-140">
                <a:latin typeface="Verdana"/>
                <a:cs typeface="Verdana"/>
              </a:rPr>
              <a:t> </a:t>
            </a:r>
            <a:r>
              <a:rPr sz="1200" spc="-30">
                <a:latin typeface="Verdana"/>
                <a:cs typeface="Verdana"/>
              </a:rPr>
              <a:t>We</a:t>
            </a:r>
            <a:r>
              <a:rPr sz="1200" spc="-140">
                <a:latin typeface="Verdana"/>
                <a:cs typeface="Verdana"/>
              </a:rPr>
              <a:t> </a:t>
            </a:r>
            <a:r>
              <a:rPr sz="1200" spc="-85">
                <a:latin typeface="Verdana"/>
                <a:cs typeface="Verdana"/>
              </a:rPr>
              <a:t>hire</a:t>
            </a:r>
            <a:r>
              <a:rPr sz="1200" spc="-140">
                <a:latin typeface="Verdana"/>
                <a:cs typeface="Verdana"/>
              </a:rPr>
              <a:t> </a:t>
            </a:r>
            <a:r>
              <a:rPr sz="1200" spc="-70">
                <a:latin typeface="Verdana"/>
                <a:cs typeface="Verdana"/>
              </a:rPr>
              <a:t>the</a:t>
            </a:r>
            <a:r>
              <a:rPr sz="1200" spc="-135">
                <a:latin typeface="Verdana"/>
                <a:cs typeface="Verdana"/>
              </a:rPr>
              <a:t> </a:t>
            </a:r>
            <a:r>
              <a:rPr sz="1200" spc="-70">
                <a:latin typeface="Verdana"/>
                <a:cs typeface="Verdana"/>
              </a:rPr>
              <a:t>best</a:t>
            </a:r>
            <a:r>
              <a:rPr sz="1200" spc="-140">
                <a:latin typeface="Verdana"/>
                <a:cs typeface="Verdana"/>
              </a:rPr>
              <a:t> </a:t>
            </a:r>
            <a:r>
              <a:rPr sz="1200" spc="-80">
                <a:latin typeface="Verdana"/>
                <a:cs typeface="Verdana"/>
              </a:rPr>
              <a:t>and</a:t>
            </a:r>
            <a:r>
              <a:rPr sz="1200" spc="-140">
                <a:latin typeface="Verdana"/>
                <a:cs typeface="Verdana"/>
              </a:rPr>
              <a:t> </a:t>
            </a:r>
            <a:r>
              <a:rPr sz="1200" spc="-65">
                <a:latin typeface="Verdana"/>
                <a:cs typeface="Verdana"/>
              </a:rPr>
              <a:t>expect</a:t>
            </a:r>
            <a:r>
              <a:rPr sz="1200" spc="-140">
                <a:latin typeface="Verdana"/>
                <a:cs typeface="Verdana"/>
              </a:rPr>
              <a:t> </a:t>
            </a:r>
            <a:r>
              <a:rPr sz="1200" spc="-70">
                <a:latin typeface="Verdana"/>
                <a:cs typeface="Verdana"/>
              </a:rPr>
              <a:t>the</a:t>
            </a:r>
            <a:r>
              <a:rPr sz="1200" spc="-140">
                <a:latin typeface="Verdana"/>
                <a:cs typeface="Verdana"/>
              </a:rPr>
              <a:t> </a:t>
            </a:r>
            <a:r>
              <a:rPr sz="1200" spc="-20">
                <a:latin typeface="Verdana"/>
                <a:cs typeface="Verdana"/>
              </a:rPr>
              <a:t>best</a:t>
            </a:r>
            <a:endParaRPr sz="1200">
              <a:latin typeface="Verdana"/>
              <a:cs typeface="Verdana"/>
            </a:endParaRPr>
          </a:p>
          <a:p>
            <a:pPr marL="12700">
              <a:lnSpc>
                <a:spcPts val="1360"/>
              </a:lnSpc>
            </a:pPr>
            <a:r>
              <a:rPr sz="1200" spc="-95">
                <a:latin typeface="Verdana"/>
                <a:cs typeface="Verdana"/>
              </a:rPr>
              <a:t>from</a:t>
            </a:r>
            <a:r>
              <a:rPr sz="1200" spc="-140">
                <a:latin typeface="Verdana"/>
                <a:cs typeface="Verdana"/>
              </a:rPr>
              <a:t> </a:t>
            </a:r>
            <a:r>
              <a:rPr sz="1200" spc="-85">
                <a:latin typeface="Verdana"/>
                <a:cs typeface="Verdana"/>
              </a:rPr>
              <a:t>our</a:t>
            </a:r>
            <a:r>
              <a:rPr sz="1200" spc="-140">
                <a:latin typeface="Verdana"/>
                <a:cs typeface="Verdana"/>
              </a:rPr>
              <a:t> </a:t>
            </a:r>
            <a:r>
              <a:rPr sz="1200" spc="-20">
                <a:latin typeface="Verdana"/>
                <a:cs typeface="Verdana"/>
              </a:rPr>
              <a:t>team.</a:t>
            </a:r>
            <a:endParaRPr sz="1200">
              <a:latin typeface="Verdana"/>
              <a:cs typeface="Verdana"/>
            </a:endParaRPr>
          </a:p>
          <a:p>
            <a:pPr>
              <a:spcBef>
                <a:spcPts val="475"/>
              </a:spcBef>
            </a:pPr>
            <a:endParaRPr sz="1200">
              <a:latin typeface="Verdana"/>
              <a:cs typeface="Verdana"/>
            </a:endParaRPr>
          </a:p>
          <a:p>
            <a:pPr marL="12700"/>
            <a:r>
              <a:rPr sz="1200" spc="-85">
                <a:solidFill>
                  <a:srgbClr val="FF3008"/>
                </a:solidFill>
                <a:latin typeface="Arial Black"/>
                <a:cs typeface="Arial Black"/>
              </a:rPr>
              <a:t>Credit</a:t>
            </a:r>
            <a:r>
              <a:rPr sz="1200" spc="-120">
                <a:solidFill>
                  <a:srgbClr val="FF3008"/>
                </a:solidFill>
                <a:latin typeface="Arial Black"/>
                <a:cs typeface="Arial Black"/>
              </a:rPr>
              <a:t> </a:t>
            </a:r>
            <a:r>
              <a:rPr sz="1200" spc="-125">
                <a:solidFill>
                  <a:srgbClr val="FF3008"/>
                </a:solidFill>
                <a:latin typeface="Arial Black"/>
                <a:cs typeface="Arial Black"/>
              </a:rPr>
              <a:t>card</a:t>
            </a:r>
            <a:r>
              <a:rPr sz="1200" spc="-114">
                <a:solidFill>
                  <a:srgbClr val="FF3008"/>
                </a:solidFill>
                <a:latin typeface="Arial Black"/>
                <a:cs typeface="Arial Black"/>
              </a:rPr>
              <a:t> </a:t>
            </a:r>
            <a:r>
              <a:rPr sz="1200" spc="-30">
                <a:solidFill>
                  <a:srgbClr val="FF3008"/>
                </a:solidFill>
                <a:latin typeface="Arial Black"/>
                <a:cs typeface="Arial Black"/>
              </a:rPr>
              <a:t>processing</a:t>
            </a:r>
            <a:endParaRPr sz="1200">
              <a:latin typeface="Arial Black"/>
              <a:cs typeface="Arial Black"/>
            </a:endParaRPr>
          </a:p>
          <a:p>
            <a:pPr marL="12700" marR="142875">
              <a:lnSpc>
                <a:spcPts val="1400"/>
              </a:lnSpc>
              <a:spcBef>
                <a:spcPts val="114"/>
              </a:spcBef>
            </a:pPr>
            <a:r>
              <a:rPr sz="1200" spc="-45">
                <a:latin typeface="Verdana"/>
                <a:cs typeface="Verdana"/>
              </a:rPr>
              <a:t>With</a:t>
            </a:r>
            <a:r>
              <a:rPr sz="1200" spc="-140">
                <a:latin typeface="Verdana"/>
                <a:cs typeface="Verdana"/>
              </a:rPr>
              <a:t> </a:t>
            </a:r>
            <a:r>
              <a:rPr sz="1200" spc="-70">
                <a:latin typeface="Verdana"/>
                <a:cs typeface="Verdana"/>
              </a:rPr>
              <a:t>the</a:t>
            </a:r>
            <a:r>
              <a:rPr sz="1200" spc="-135">
                <a:latin typeface="Verdana"/>
                <a:cs typeface="Verdana"/>
              </a:rPr>
              <a:t> </a:t>
            </a:r>
            <a:r>
              <a:rPr sz="1200" spc="-75">
                <a:latin typeface="Verdana"/>
                <a:cs typeface="Verdana"/>
              </a:rPr>
              <a:t>exception</a:t>
            </a:r>
            <a:r>
              <a:rPr sz="1200" spc="-135">
                <a:latin typeface="Verdana"/>
                <a:cs typeface="Verdana"/>
              </a:rPr>
              <a:t> </a:t>
            </a:r>
            <a:r>
              <a:rPr sz="1200" spc="-50">
                <a:latin typeface="Verdana"/>
                <a:cs typeface="Verdana"/>
              </a:rPr>
              <a:t>of</a:t>
            </a:r>
            <a:r>
              <a:rPr sz="1200" spc="-135">
                <a:latin typeface="Verdana"/>
                <a:cs typeface="Verdana"/>
              </a:rPr>
              <a:t> </a:t>
            </a:r>
            <a:r>
              <a:rPr sz="1200" spc="-55">
                <a:latin typeface="Verdana"/>
                <a:cs typeface="Verdana"/>
              </a:rPr>
              <a:t>Online</a:t>
            </a:r>
            <a:r>
              <a:rPr sz="1200" spc="-135">
                <a:latin typeface="Verdana"/>
                <a:cs typeface="Verdana"/>
              </a:rPr>
              <a:t> </a:t>
            </a:r>
            <a:r>
              <a:rPr sz="1200" spc="-65">
                <a:latin typeface="Verdana"/>
                <a:cs typeface="Verdana"/>
              </a:rPr>
              <a:t>Ordering</a:t>
            </a:r>
            <a:r>
              <a:rPr sz="1200" spc="-135">
                <a:latin typeface="Verdana"/>
                <a:cs typeface="Verdana"/>
              </a:rPr>
              <a:t> </a:t>
            </a:r>
            <a:r>
              <a:rPr sz="1200" spc="-110">
                <a:latin typeface="Verdana"/>
                <a:cs typeface="Verdana"/>
              </a:rPr>
              <a:t>(where</a:t>
            </a:r>
            <a:r>
              <a:rPr sz="1200" spc="-140">
                <a:latin typeface="Verdana"/>
                <a:cs typeface="Verdana"/>
              </a:rPr>
              <a:t> </a:t>
            </a:r>
            <a:r>
              <a:rPr sz="1200" spc="-90">
                <a:latin typeface="Verdana"/>
                <a:cs typeface="Verdana"/>
              </a:rPr>
              <a:t>you</a:t>
            </a:r>
            <a:r>
              <a:rPr sz="1200" spc="-135">
                <a:latin typeface="Verdana"/>
                <a:cs typeface="Verdana"/>
              </a:rPr>
              <a:t> </a:t>
            </a:r>
            <a:r>
              <a:rPr sz="1200" spc="-80">
                <a:latin typeface="Verdana"/>
                <a:cs typeface="Verdana"/>
              </a:rPr>
              <a:t>only</a:t>
            </a:r>
            <a:r>
              <a:rPr sz="1200" spc="-135">
                <a:latin typeface="Verdana"/>
                <a:cs typeface="Verdana"/>
              </a:rPr>
              <a:t> </a:t>
            </a:r>
            <a:r>
              <a:rPr sz="1200" spc="-110">
                <a:latin typeface="Verdana"/>
                <a:cs typeface="Verdana"/>
              </a:rPr>
              <a:t>pay</a:t>
            </a:r>
            <a:r>
              <a:rPr sz="1200" spc="-135">
                <a:latin typeface="Verdana"/>
                <a:cs typeface="Verdana"/>
              </a:rPr>
              <a:t> </a:t>
            </a:r>
            <a:r>
              <a:rPr sz="1200" spc="-110">
                <a:latin typeface="Verdana"/>
                <a:cs typeface="Verdana"/>
              </a:rPr>
              <a:t>a</a:t>
            </a:r>
            <a:r>
              <a:rPr sz="1200" spc="-135">
                <a:latin typeface="Verdana"/>
                <a:cs typeface="Verdana"/>
              </a:rPr>
              <a:t> </a:t>
            </a:r>
            <a:r>
              <a:rPr sz="1200" spc="-70">
                <a:latin typeface="Verdana"/>
                <a:cs typeface="Verdana"/>
              </a:rPr>
              <a:t>credit</a:t>
            </a:r>
            <a:r>
              <a:rPr sz="1200" spc="-135">
                <a:latin typeface="Verdana"/>
                <a:cs typeface="Verdana"/>
              </a:rPr>
              <a:t> </a:t>
            </a:r>
            <a:r>
              <a:rPr sz="1200" spc="-20">
                <a:latin typeface="Verdana"/>
                <a:cs typeface="Verdana"/>
              </a:rPr>
              <a:t>card </a:t>
            </a:r>
            <a:r>
              <a:rPr sz="1200" spc="-80">
                <a:latin typeface="Verdana"/>
                <a:cs typeface="Verdana"/>
              </a:rPr>
              <a:t>processing</a:t>
            </a:r>
            <a:r>
              <a:rPr sz="1200" spc="-120">
                <a:latin typeface="Verdana"/>
                <a:cs typeface="Verdana"/>
              </a:rPr>
              <a:t> </a:t>
            </a:r>
            <a:r>
              <a:rPr sz="1200" spc="-65">
                <a:latin typeface="Verdana"/>
                <a:cs typeface="Verdana"/>
              </a:rPr>
              <a:t>fee</a:t>
            </a:r>
            <a:r>
              <a:rPr sz="1200" spc="-114">
                <a:latin typeface="Verdana"/>
                <a:cs typeface="Verdana"/>
              </a:rPr>
              <a:t> </a:t>
            </a:r>
            <a:r>
              <a:rPr sz="1200" spc="-90">
                <a:latin typeface="Verdana"/>
                <a:cs typeface="Verdana"/>
              </a:rPr>
              <a:t>with</a:t>
            </a:r>
            <a:r>
              <a:rPr sz="1200" spc="-114">
                <a:latin typeface="Verdana"/>
                <a:cs typeface="Verdana"/>
              </a:rPr>
              <a:t> </a:t>
            </a:r>
            <a:r>
              <a:rPr sz="1200" spc="-60">
                <a:latin typeface="Verdana"/>
                <a:cs typeface="Verdana"/>
              </a:rPr>
              <a:t>no</a:t>
            </a:r>
            <a:r>
              <a:rPr sz="1200" spc="-120">
                <a:latin typeface="Verdana"/>
                <a:cs typeface="Verdana"/>
              </a:rPr>
              <a:t> </a:t>
            </a:r>
            <a:r>
              <a:rPr sz="1200" spc="-75">
                <a:latin typeface="Verdana"/>
                <a:cs typeface="Verdana"/>
              </a:rPr>
              <a:t>additional</a:t>
            </a:r>
            <a:r>
              <a:rPr sz="1200" spc="-114">
                <a:latin typeface="Verdana"/>
                <a:cs typeface="Verdana"/>
              </a:rPr>
              <a:t> </a:t>
            </a:r>
            <a:r>
              <a:rPr sz="1200" spc="-100">
                <a:latin typeface="Verdana"/>
                <a:cs typeface="Verdana"/>
              </a:rPr>
              <a:t>commissions,</a:t>
            </a:r>
            <a:r>
              <a:rPr sz="1200" spc="-114">
                <a:latin typeface="Verdana"/>
                <a:cs typeface="Verdana"/>
              </a:rPr>
              <a:t> </a:t>
            </a:r>
            <a:r>
              <a:rPr sz="1200" spc="-90">
                <a:latin typeface="Verdana"/>
                <a:cs typeface="Verdana"/>
              </a:rPr>
              <a:t>monthly</a:t>
            </a:r>
            <a:r>
              <a:rPr sz="1200" spc="-120">
                <a:latin typeface="Verdana"/>
                <a:cs typeface="Verdana"/>
              </a:rPr>
              <a:t> </a:t>
            </a:r>
            <a:r>
              <a:rPr sz="1200" spc="-100">
                <a:latin typeface="Verdana"/>
                <a:cs typeface="Verdana"/>
              </a:rPr>
              <a:t>fees,</a:t>
            </a:r>
            <a:r>
              <a:rPr sz="1200" spc="-114">
                <a:latin typeface="Verdana"/>
                <a:cs typeface="Verdana"/>
              </a:rPr>
              <a:t> </a:t>
            </a:r>
            <a:r>
              <a:rPr sz="1200" spc="-75">
                <a:latin typeface="Verdana"/>
                <a:cs typeface="Verdana"/>
              </a:rPr>
              <a:t>or</a:t>
            </a:r>
            <a:r>
              <a:rPr sz="1200" spc="-114">
                <a:latin typeface="Verdana"/>
                <a:cs typeface="Verdana"/>
              </a:rPr>
              <a:t> </a:t>
            </a:r>
            <a:r>
              <a:rPr sz="1200" spc="-90">
                <a:latin typeface="Verdana"/>
                <a:cs typeface="Verdana"/>
              </a:rPr>
              <a:t>per-</a:t>
            </a:r>
            <a:r>
              <a:rPr sz="1200" spc="-80">
                <a:latin typeface="Verdana"/>
                <a:cs typeface="Verdana"/>
              </a:rPr>
              <a:t>order</a:t>
            </a:r>
            <a:r>
              <a:rPr sz="1200" spc="-120">
                <a:latin typeface="Verdana"/>
                <a:cs typeface="Verdana"/>
              </a:rPr>
              <a:t> </a:t>
            </a:r>
            <a:r>
              <a:rPr sz="1200" spc="-75">
                <a:latin typeface="Verdana"/>
                <a:cs typeface="Verdana"/>
              </a:rPr>
              <a:t>fees), all</a:t>
            </a:r>
            <a:r>
              <a:rPr sz="1200" spc="-135">
                <a:latin typeface="Verdana"/>
                <a:cs typeface="Verdana"/>
              </a:rPr>
              <a:t> </a:t>
            </a:r>
            <a:r>
              <a:rPr sz="1200" spc="-75">
                <a:latin typeface="Verdana"/>
                <a:cs typeface="Verdana"/>
              </a:rPr>
              <a:t>DoorDash</a:t>
            </a:r>
            <a:r>
              <a:rPr sz="1200" spc="-130">
                <a:latin typeface="Verdana"/>
                <a:cs typeface="Verdana"/>
              </a:rPr>
              <a:t> </a:t>
            </a:r>
            <a:r>
              <a:rPr sz="1200" spc="-75">
                <a:latin typeface="Verdana"/>
                <a:cs typeface="Verdana"/>
              </a:rPr>
              <a:t>offerings</a:t>
            </a:r>
            <a:r>
              <a:rPr sz="1200" spc="-130">
                <a:latin typeface="Verdana"/>
                <a:cs typeface="Verdana"/>
              </a:rPr>
              <a:t> </a:t>
            </a:r>
            <a:r>
              <a:rPr sz="1200" spc="-60">
                <a:latin typeface="Verdana"/>
                <a:cs typeface="Verdana"/>
              </a:rPr>
              <a:t>include</a:t>
            </a:r>
            <a:r>
              <a:rPr sz="1200" spc="-130">
                <a:latin typeface="Verdana"/>
                <a:cs typeface="Verdana"/>
              </a:rPr>
              <a:t> </a:t>
            </a:r>
            <a:r>
              <a:rPr sz="1200" spc="-70">
                <a:latin typeface="Verdana"/>
                <a:cs typeface="Verdana"/>
              </a:rPr>
              <a:t>credit</a:t>
            </a:r>
            <a:r>
              <a:rPr sz="1200" spc="-135">
                <a:latin typeface="Verdana"/>
                <a:cs typeface="Verdana"/>
              </a:rPr>
              <a:t> </a:t>
            </a:r>
            <a:r>
              <a:rPr sz="1200" spc="-75">
                <a:latin typeface="Verdana"/>
                <a:cs typeface="Verdana"/>
              </a:rPr>
              <a:t>card</a:t>
            </a:r>
            <a:r>
              <a:rPr sz="1200" spc="-130">
                <a:latin typeface="Verdana"/>
                <a:cs typeface="Verdana"/>
              </a:rPr>
              <a:t> </a:t>
            </a:r>
            <a:r>
              <a:rPr sz="1200" spc="-90">
                <a:latin typeface="Verdana"/>
                <a:cs typeface="Verdana"/>
              </a:rPr>
              <a:t>processing,</a:t>
            </a:r>
            <a:r>
              <a:rPr sz="1200" spc="-130">
                <a:latin typeface="Verdana"/>
                <a:cs typeface="Verdana"/>
              </a:rPr>
              <a:t> </a:t>
            </a:r>
            <a:r>
              <a:rPr sz="1200" spc="-85">
                <a:latin typeface="Verdana"/>
                <a:cs typeface="Verdana"/>
              </a:rPr>
              <a:t>so</a:t>
            </a:r>
            <a:r>
              <a:rPr sz="1200" spc="-130">
                <a:latin typeface="Verdana"/>
                <a:cs typeface="Verdana"/>
              </a:rPr>
              <a:t> </a:t>
            </a:r>
            <a:r>
              <a:rPr sz="1200" spc="-90">
                <a:latin typeface="Verdana"/>
                <a:cs typeface="Verdana"/>
              </a:rPr>
              <a:t>you</a:t>
            </a:r>
            <a:r>
              <a:rPr sz="1200" spc="-135">
                <a:latin typeface="Verdana"/>
                <a:cs typeface="Verdana"/>
              </a:rPr>
              <a:t> </a:t>
            </a:r>
            <a:r>
              <a:rPr sz="1200" spc="-110">
                <a:latin typeface="Verdana"/>
                <a:cs typeface="Verdana"/>
              </a:rPr>
              <a:t>have</a:t>
            </a:r>
            <a:r>
              <a:rPr sz="1200" spc="-130">
                <a:latin typeface="Verdana"/>
                <a:cs typeface="Verdana"/>
              </a:rPr>
              <a:t> </a:t>
            </a:r>
            <a:r>
              <a:rPr sz="1200" spc="-90">
                <a:latin typeface="Verdana"/>
                <a:cs typeface="Verdana"/>
              </a:rPr>
              <a:t>less</a:t>
            </a:r>
            <a:r>
              <a:rPr sz="1200" spc="-130">
                <a:latin typeface="Verdana"/>
                <a:cs typeface="Verdana"/>
              </a:rPr>
              <a:t> </a:t>
            </a:r>
            <a:r>
              <a:rPr sz="1200" spc="-60">
                <a:latin typeface="Verdana"/>
                <a:cs typeface="Verdana"/>
              </a:rPr>
              <a:t>to</a:t>
            </a:r>
            <a:r>
              <a:rPr sz="1200" spc="-130">
                <a:latin typeface="Verdana"/>
                <a:cs typeface="Verdana"/>
              </a:rPr>
              <a:t> </a:t>
            </a:r>
            <a:r>
              <a:rPr sz="1200" spc="-10">
                <a:latin typeface="Verdana"/>
                <a:cs typeface="Verdana"/>
              </a:rPr>
              <a:t>worry </a:t>
            </a:r>
            <a:r>
              <a:rPr sz="1200" spc="-70">
                <a:latin typeface="Verdana"/>
                <a:cs typeface="Verdana"/>
              </a:rPr>
              <a:t>about</a:t>
            </a:r>
            <a:r>
              <a:rPr sz="1200" spc="-140">
                <a:latin typeface="Verdana"/>
                <a:cs typeface="Verdana"/>
              </a:rPr>
              <a:t> </a:t>
            </a:r>
            <a:r>
              <a:rPr sz="1200" spc="-90">
                <a:latin typeface="Verdana"/>
                <a:cs typeface="Verdana"/>
              </a:rPr>
              <a:t>when</a:t>
            </a:r>
            <a:r>
              <a:rPr sz="1200" spc="-135">
                <a:latin typeface="Verdana"/>
                <a:cs typeface="Verdana"/>
              </a:rPr>
              <a:t> </a:t>
            </a:r>
            <a:r>
              <a:rPr sz="1200" spc="-65">
                <a:latin typeface="Verdana"/>
                <a:cs typeface="Verdana"/>
              </a:rPr>
              <a:t>it</a:t>
            </a:r>
            <a:r>
              <a:rPr sz="1200" spc="-135">
                <a:latin typeface="Verdana"/>
                <a:cs typeface="Verdana"/>
              </a:rPr>
              <a:t> </a:t>
            </a:r>
            <a:r>
              <a:rPr sz="1200" spc="-80">
                <a:latin typeface="Verdana"/>
                <a:cs typeface="Verdana"/>
              </a:rPr>
              <a:t>comes</a:t>
            </a:r>
            <a:r>
              <a:rPr sz="1200" spc="-135">
                <a:latin typeface="Verdana"/>
                <a:cs typeface="Verdana"/>
              </a:rPr>
              <a:t> </a:t>
            </a:r>
            <a:r>
              <a:rPr sz="1200" spc="-60">
                <a:latin typeface="Verdana"/>
                <a:cs typeface="Verdana"/>
              </a:rPr>
              <a:t>to</a:t>
            </a:r>
            <a:r>
              <a:rPr sz="1200" spc="-140">
                <a:latin typeface="Verdana"/>
                <a:cs typeface="Verdana"/>
              </a:rPr>
              <a:t> </a:t>
            </a:r>
            <a:r>
              <a:rPr sz="1200" spc="-90">
                <a:latin typeface="Verdana"/>
                <a:cs typeface="Verdana"/>
              </a:rPr>
              <a:t>overhead</a:t>
            </a:r>
            <a:r>
              <a:rPr sz="1200" spc="-135">
                <a:latin typeface="Verdana"/>
                <a:cs typeface="Verdana"/>
              </a:rPr>
              <a:t> </a:t>
            </a:r>
            <a:r>
              <a:rPr sz="1200" spc="-10">
                <a:latin typeface="Verdana"/>
                <a:cs typeface="Verdana"/>
              </a:rPr>
              <a:t>expenses.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300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AB63807-96FF-3FA7-5329-F38E9285C1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ight sky with many stars. Abstract nature background with stardust in ...">
            <a:extLst>
              <a:ext uri="{FF2B5EF4-FFF2-40B4-BE49-F238E27FC236}">
                <a16:creationId xmlns:a16="http://schemas.microsoft.com/office/drawing/2014/main" id="{BD326729-8C5E-751D-F2C6-32F47407EA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FF3008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0911"/>
            <a:ext cx="17881600" cy="10059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áfico 4" descr="Pizza entera con relleno sólido">
            <a:extLst>
              <a:ext uri="{FF2B5EF4-FFF2-40B4-BE49-F238E27FC236}">
                <a16:creationId xmlns:a16="http://schemas.microsoft.com/office/drawing/2014/main" id="{E6144C92-5327-E4A1-61A3-1F11CC39EF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6725743" y="-3539787"/>
            <a:ext cx="3539787" cy="3539787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0D52EC1D-34CC-ACBD-43FA-B66B481882C1}"/>
              </a:ext>
            </a:extLst>
          </p:cNvPr>
          <p:cNvSpPr txBox="1"/>
          <p:nvPr/>
        </p:nvSpPr>
        <p:spPr>
          <a:xfrm>
            <a:off x="19709812" y="-2411568"/>
            <a:ext cx="945528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600" dirty="0">
                <a:solidFill>
                  <a:srgbClr val="FFFFFF"/>
                </a:solidFill>
                <a:latin typeface="Arial Black"/>
                <a:ea typeface="+mj-lt"/>
                <a:cs typeface="+mj-lt"/>
              </a:rPr>
              <a:t>MAYOR CANTIDAD DE PEDIDOS</a:t>
            </a:r>
            <a:endParaRPr lang="es-ES" sz="6600" dirty="0">
              <a:solidFill>
                <a:srgbClr val="FFFFFF"/>
              </a:solidFill>
              <a:latin typeface="Arial Black"/>
            </a:endParaRPr>
          </a:p>
          <a:p>
            <a:endParaRPr lang="es-EC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7C245FE-AB99-5BC3-2E7F-82395FE4B10C}"/>
              </a:ext>
            </a:extLst>
          </p:cNvPr>
          <p:cNvSpPr txBox="1"/>
          <p:nvPr/>
        </p:nvSpPr>
        <p:spPr>
          <a:xfrm>
            <a:off x="-10632787" y="10058400"/>
            <a:ext cx="945528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600" dirty="0">
                <a:solidFill>
                  <a:srgbClr val="FFFFFF"/>
                </a:solidFill>
                <a:latin typeface="Arial Black"/>
                <a:ea typeface="+mj-lt"/>
                <a:cs typeface="+mj-lt"/>
              </a:rPr>
              <a:t>HORARIO CON MÁS VENTAS</a:t>
            </a:r>
            <a:endParaRPr lang="es-ES" sz="6600" dirty="0">
              <a:solidFill>
                <a:srgbClr val="FFFFFF"/>
              </a:solidFill>
              <a:latin typeface="Arial Black"/>
            </a:endParaRPr>
          </a:p>
          <a:p>
            <a:endParaRPr lang="es-EC" dirty="0"/>
          </a:p>
        </p:txBody>
      </p:sp>
      <p:pic>
        <p:nvPicPr>
          <p:cNvPr id="13" name="Gráfico 12" descr="Préstamo con relleno sólido">
            <a:extLst>
              <a:ext uri="{FF2B5EF4-FFF2-40B4-BE49-F238E27FC236}">
                <a16:creationId xmlns:a16="http://schemas.microsoft.com/office/drawing/2014/main" id="{0A215334-9DC4-A61E-DB05-635451A6BF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621778" y="10048772"/>
            <a:ext cx="3152303" cy="315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3599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858ABC-B014-D572-4976-37D403F14A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ight sky with many stars. Abstract nature background with stardust in ...">
            <a:extLst>
              <a:ext uri="{FF2B5EF4-FFF2-40B4-BE49-F238E27FC236}">
                <a16:creationId xmlns:a16="http://schemas.microsoft.com/office/drawing/2014/main" id="{3D503E62-0DD9-B5FB-C0F8-1A9AEB5765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FF3008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0911"/>
            <a:ext cx="17881600" cy="10059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áfico 4" descr="Pizza entera con relleno sólido">
            <a:extLst>
              <a:ext uri="{FF2B5EF4-FFF2-40B4-BE49-F238E27FC236}">
                <a16:creationId xmlns:a16="http://schemas.microsoft.com/office/drawing/2014/main" id="{E79D20B6-7B33-0907-9335-EFFB1C771D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20280" y="504409"/>
            <a:ext cx="4171005" cy="4171005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14E29741-7813-435E-1C5E-C4C090FC3B2F}"/>
              </a:ext>
            </a:extLst>
          </p:cNvPr>
          <p:cNvSpPr txBox="1"/>
          <p:nvPr/>
        </p:nvSpPr>
        <p:spPr>
          <a:xfrm>
            <a:off x="5391285" y="1389582"/>
            <a:ext cx="1127003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600" dirty="0">
                <a:solidFill>
                  <a:srgbClr val="FFFFFF"/>
                </a:solidFill>
                <a:latin typeface="Arial Black"/>
                <a:ea typeface="+mj-lt"/>
                <a:cs typeface="+mj-lt"/>
              </a:rPr>
              <a:t>MAYOR CANTIDAD DE PEDIDOS</a:t>
            </a:r>
            <a:endParaRPr lang="es-ES" sz="6600" dirty="0">
              <a:solidFill>
                <a:srgbClr val="FFFFFF"/>
              </a:solidFill>
              <a:latin typeface="Arial Black"/>
            </a:endParaRPr>
          </a:p>
          <a:p>
            <a:endParaRPr lang="es-EC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688DD0C-FDBC-2BC5-FD8C-D408D2C78BD5}"/>
              </a:ext>
            </a:extLst>
          </p:cNvPr>
          <p:cNvSpPr txBox="1"/>
          <p:nvPr/>
        </p:nvSpPr>
        <p:spPr>
          <a:xfrm>
            <a:off x="1220280" y="6268160"/>
            <a:ext cx="1094401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600" dirty="0">
                <a:solidFill>
                  <a:srgbClr val="FFFFFF"/>
                </a:solidFill>
                <a:latin typeface="Arial Black"/>
                <a:ea typeface="+mj-lt"/>
                <a:cs typeface="+mj-lt"/>
              </a:rPr>
              <a:t>HORARIO CON MÁS VENTAS</a:t>
            </a:r>
            <a:endParaRPr lang="es-ES" sz="6600" dirty="0">
              <a:solidFill>
                <a:srgbClr val="FFFFFF"/>
              </a:solidFill>
              <a:latin typeface="Arial Black"/>
            </a:endParaRPr>
          </a:p>
          <a:p>
            <a:endParaRPr lang="es-EC" dirty="0"/>
          </a:p>
        </p:txBody>
      </p:sp>
      <p:pic>
        <p:nvPicPr>
          <p:cNvPr id="13" name="Gráfico 12" descr="Préstamo con relleno sólido">
            <a:extLst>
              <a:ext uri="{FF2B5EF4-FFF2-40B4-BE49-F238E27FC236}">
                <a16:creationId xmlns:a16="http://schemas.microsoft.com/office/drawing/2014/main" id="{C5E75169-8EFA-BC41-C2B1-88018D9681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0484" y="4944395"/>
            <a:ext cx="4832647" cy="4832647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BA7E86AC-2F29-5407-096C-C7C2E0B27224}"/>
              </a:ext>
            </a:extLst>
          </p:cNvPr>
          <p:cNvSpPr txBox="1"/>
          <p:nvPr/>
        </p:nvSpPr>
        <p:spPr>
          <a:xfrm>
            <a:off x="3305782" y="-8343964"/>
            <a:ext cx="11270034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3800" b="1" dirty="0">
                <a:solidFill>
                  <a:srgbClr val="FFFFFF"/>
                </a:solidFill>
                <a:latin typeface="Arial Black"/>
                <a:ea typeface="+mj-lt"/>
                <a:cs typeface="+mj-lt"/>
              </a:rPr>
              <a:t>¿CÓMO SUPIMOS ESTO?</a:t>
            </a:r>
            <a:endParaRPr lang="es-ES" sz="13800" b="1" dirty="0">
              <a:solidFill>
                <a:srgbClr val="FFFFFF"/>
              </a:solidFill>
              <a:latin typeface="Arial Black"/>
            </a:endParaRP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7668847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300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4474CF0-878A-235D-D20A-55322EE0B4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ight sky with many stars. Abstract nature background with stardust in ...">
            <a:extLst>
              <a:ext uri="{FF2B5EF4-FFF2-40B4-BE49-F238E27FC236}">
                <a16:creationId xmlns:a16="http://schemas.microsoft.com/office/drawing/2014/main" id="{01515EDD-B604-9183-7437-14C88C2CC8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0" y="-1283"/>
            <a:ext cx="17881600" cy="10059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áfico 4" descr="Pizza entera con relleno sólido">
            <a:extLst>
              <a:ext uri="{FF2B5EF4-FFF2-40B4-BE49-F238E27FC236}">
                <a16:creationId xmlns:a16="http://schemas.microsoft.com/office/drawing/2014/main" id="{E60F34F6-548B-C639-48F9-11AD46E2F7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619116" y="516788"/>
            <a:ext cx="4171005" cy="4171005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312964DD-2350-FA38-69A5-9F650A771CBD}"/>
              </a:ext>
            </a:extLst>
          </p:cNvPr>
          <p:cNvSpPr txBox="1"/>
          <p:nvPr/>
        </p:nvSpPr>
        <p:spPr>
          <a:xfrm>
            <a:off x="23790122" y="1670942"/>
            <a:ext cx="1127003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600" dirty="0">
                <a:solidFill>
                  <a:srgbClr val="FFFFFF"/>
                </a:solidFill>
                <a:latin typeface="Arial Black"/>
                <a:ea typeface="+mj-lt"/>
                <a:cs typeface="+mj-lt"/>
              </a:rPr>
              <a:t>MAYOR CANTIDAD DE PEDIDOS</a:t>
            </a:r>
            <a:endParaRPr lang="es-ES" sz="6600" dirty="0">
              <a:solidFill>
                <a:srgbClr val="FFFFFF"/>
              </a:solidFill>
              <a:latin typeface="Arial Black"/>
            </a:endParaRPr>
          </a:p>
          <a:p>
            <a:endParaRPr lang="es-EC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2CE91B0-C0E6-2A25-387F-4BBBB5F684D5}"/>
              </a:ext>
            </a:extLst>
          </p:cNvPr>
          <p:cNvSpPr txBox="1"/>
          <p:nvPr/>
        </p:nvSpPr>
        <p:spPr>
          <a:xfrm>
            <a:off x="19619116" y="6549518"/>
            <a:ext cx="1094401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600" dirty="0">
                <a:solidFill>
                  <a:srgbClr val="FFFFFF"/>
                </a:solidFill>
                <a:latin typeface="Arial Black"/>
                <a:ea typeface="+mj-lt"/>
                <a:cs typeface="+mj-lt"/>
              </a:rPr>
              <a:t>HORARIO CON MÁS VENTAS</a:t>
            </a:r>
            <a:endParaRPr lang="es-ES" sz="6600" dirty="0">
              <a:solidFill>
                <a:srgbClr val="FFFFFF"/>
              </a:solidFill>
              <a:latin typeface="Arial Black"/>
            </a:endParaRPr>
          </a:p>
          <a:p>
            <a:endParaRPr lang="es-EC" dirty="0"/>
          </a:p>
        </p:txBody>
      </p:sp>
      <p:pic>
        <p:nvPicPr>
          <p:cNvPr id="13" name="Gráfico 12" descr="Préstamo con relleno sólido">
            <a:extLst>
              <a:ext uri="{FF2B5EF4-FFF2-40B4-BE49-F238E27FC236}">
                <a16:creationId xmlns:a16="http://schemas.microsoft.com/office/drawing/2014/main" id="{86184235-EB28-AE07-09DD-C0CD49A2B43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869320" y="5225753"/>
            <a:ext cx="4832647" cy="4832647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E6212ADA-9B8B-1A4F-AFCF-BA1FCDC49A7C}"/>
              </a:ext>
            </a:extLst>
          </p:cNvPr>
          <p:cNvSpPr txBox="1"/>
          <p:nvPr/>
        </p:nvSpPr>
        <p:spPr>
          <a:xfrm>
            <a:off x="3223980" y="1855599"/>
            <a:ext cx="11270034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3800" b="1" dirty="0">
                <a:solidFill>
                  <a:srgbClr val="FFFFFF"/>
                </a:solidFill>
                <a:latin typeface="Arial Black"/>
                <a:ea typeface="+mj-lt"/>
                <a:cs typeface="+mj-lt"/>
              </a:rPr>
              <a:t>¿CÓMO SUPIMOS ESTO?</a:t>
            </a:r>
            <a:endParaRPr lang="es-ES" sz="13800" b="1" dirty="0">
              <a:solidFill>
                <a:srgbClr val="FFFFFF"/>
              </a:solidFill>
              <a:latin typeface="Arial Black"/>
            </a:endParaRPr>
          </a:p>
          <a:p>
            <a:endParaRPr lang="es-EC" dirty="0"/>
          </a:p>
        </p:txBody>
      </p:sp>
      <p:pic>
        <p:nvPicPr>
          <p:cNvPr id="3" name="object 7">
            <a:extLst>
              <a:ext uri="{FF2B5EF4-FFF2-40B4-BE49-F238E27FC236}">
                <a16:creationId xmlns:a16="http://schemas.microsoft.com/office/drawing/2014/main" id="{96804330-5624-5428-F5EC-2C16946D5CBA}"/>
              </a:ext>
            </a:extLst>
          </p:cNvPr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-19268180" y="-466876"/>
            <a:ext cx="18356503" cy="10990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8626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300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EEF1C6-6B4D-4708-6AAC-6D7012094D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C18C9161-70AD-271F-44C5-AC68F0EE8111}"/>
              </a:ext>
            </a:extLst>
          </p:cNvPr>
          <p:cNvSpPr txBox="1"/>
          <p:nvPr/>
        </p:nvSpPr>
        <p:spPr>
          <a:xfrm>
            <a:off x="18989127" y="1659046"/>
            <a:ext cx="11270034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3800" b="1" dirty="0">
                <a:solidFill>
                  <a:srgbClr val="FFFFFF"/>
                </a:solidFill>
                <a:latin typeface="Arial Black"/>
                <a:ea typeface="+mj-lt"/>
                <a:cs typeface="+mj-lt"/>
              </a:rPr>
              <a:t>¿CÓMO SUPIMOS ESTO?</a:t>
            </a:r>
            <a:endParaRPr lang="es-ES" sz="13800" b="1" dirty="0">
              <a:solidFill>
                <a:srgbClr val="FFFFFF"/>
              </a:solidFill>
              <a:latin typeface="Arial Black"/>
            </a:endParaRPr>
          </a:p>
          <a:p>
            <a:endParaRPr lang="es-EC" dirty="0"/>
          </a:p>
        </p:txBody>
      </p:sp>
      <p:pic>
        <p:nvPicPr>
          <p:cNvPr id="3" name="object 7">
            <a:extLst>
              <a:ext uri="{FF2B5EF4-FFF2-40B4-BE49-F238E27FC236}">
                <a16:creationId xmlns:a16="http://schemas.microsoft.com/office/drawing/2014/main" id="{50D1A218-867B-8831-A164-788A825E81DA}"/>
              </a:ext>
            </a:extLst>
          </p:cNvPr>
          <p:cNvPicPr/>
          <p:nvPr/>
        </p:nvPicPr>
        <p:blipFill>
          <a:blip r:embed="rId3" cstate="print"/>
          <a:srcRect l="2588" t="4539" r="1107" b="3946"/>
          <a:stretch/>
        </p:blipFill>
        <p:spPr>
          <a:xfrm>
            <a:off x="0" y="0"/>
            <a:ext cx="17881600" cy="1005840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F9D50431-783A-A4EC-0CB0-DD7F15635E1F}"/>
              </a:ext>
            </a:extLst>
          </p:cNvPr>
          <p:cNvSpPr txBox="1"/>
          <p:nvPr/>
        </p:nvSpPr>
        <p:spPr>
          <a:xfrm>
            <a:off x="1293091" y="-9867938"/>
            <a:ext cx="15295418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3800" b="1" dirty="0">
                <a:solidFill>
                  <a:srgbClr val="FFFFFF"/>
                </a:solidFill>
                <a:latin typeface="Arial Black"/>
                <a:ea typeface="+mj-lt"/>
                <a:cs typeface="+mj-lt"/>
              </a:rPr>
              <a:t>PEROO ¿POR QUÉ ES NECESARIO?</a:t>
            </a:r>
            <a:endParaRPr lang="es-ES" sz="13800" b="1" dirty="0">
              <a:solidFill>
                <a:srgbClr val="FFFFFF"/>
              </a:solidFill>
              <a:latin typeface="Arial Black"/>
            </a:endParaRP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9863321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300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9056AAA-895D-511B-F3B6-C60FAD57CC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34067A7F-9018-85EC-8265-8457E8B81EE4}"/>
              </a:ext>
            </a:extLst>
          </p:cNvPr>
          <p:cNvSpPr txBox="1"/>
          <p:nvPr/>
        </p:nvSpPr>
        <p:spPr>
          <a:xfrm>
            <a:off x="18989127" y="1659046"/>
            <a:ext cx="11270034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3800" b="1" dirty="0">
                <a:solidFill>
                  <a:srgbClr val="FFFFFF"/>
                </a:solidFill>
                <a:latin typeface="Arial Black"/>
                <a:ea typeface="+mj-lt"/>
                <a:cs typeface="+mj-lt"/>
              </a:rPr>
              <a:t>¿CÓMO SUPIMOS ESTO?</a:t>
            </a:r>
            <a:endParaRPr lang="es-ES" sz="13800" b="1" dirty="0">
              <a:solidFill>
                <a:srgbClr val="FFFFFF"/>
              </a:solidFill>
              <a:latin typeface="Arial Black"/>
            </a:endParaRPr>
          </a:p>
          <a:p>
            <a:endParaRPr lang="es-EC" dirty="0"/>
          </a:p>
        </p:txBody>
      </p:sp>
      <p:pic>
        <p:nvPicPr>
          <p:cNvPr id="3" name="object 7">
            <a:extLst>
              <a:ext uri="{FF2B5EF4-FFF2-40B4-BE49-F238E27FC236}">
                <a16:creationId xmlns:a16="http://schemas.microsoft.com/office/drawing/2014/main" id="{424D531F-41C7-1B4F-61DD-026DC5DE435B}"/>
              </a:ext>
            </a:extLst>
          </p:cNvPr>
          <p:cNvPicPr/>
          <p:nvPr/>
        </p:nvPicPr>
        <p:blipFill>
          <a:blip r:embed="rId3" cstate="print"/>
          <a:srcRect l="2588" t="4539" r="1107" b="3946"/>
          <a:stretch/>
        </p:blipFill>
        <p:spPr>
          <a:xfrm>
            <a:off x="18149454" y="-1"/>
            <a:ext cx="17881600" cy="1005840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AC7D9AC8-5F22-1204-9880-9B6F4376A139}"/>
              </a:ext>
            </a:extLst>
          </p:cNvPr>
          <p:cNvSpPr txBox="1"/>
          <p:nvPr/>
        </p:nvSpPr>
        <p:spPr>
          <a:xfrm>
            <a:off x="1293091" y="1659046"/>
            <a:ext cx="15295418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3800" b="1" dirty="0">
                <a:solidFill>
                  <a:srgbClr val="FFFFFF"/>
                </a:solidFill>
                <a:latin typeface="Arial Black"/>
                <a:ea typeface="+mj-lt"/>
                <a:cs typeface="+mj-lt"/>
              </a:rPr>
              <a:t>PEROO ¿POR QUÉ ES NECESARIO?</a:t>
            </a:r>
            <a:endParaRPr lang="es-ES" sz="13800" b="1" dirty="0">
              <a:solidFill>
                <a:srgbClr val="FFFFFF"/>
              </a:solidFill>
              <a:latin typeface="Arial Black"/>
            </a:endParaRPr>
          </a:p>
          <a:p>
            <a:endParaRPr lang="es-EC" dirty="0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43139EBC-330D-E449-0C0B-7779F0A23166}"/>
              </a:ext>
            </a:extLst>
          </p:cNvPr>
          <p:cNvSpPr/>
          <p:nvPr/>
        </p:nvSpPr>
        <p:spPr>
          <a:xfrm>
            <a:off x="-12496045" y="0"/>
            <a:ext cx="10729433" cy="10058400"/>
          </a:xfrm>
          <a:prstGeom prst="ellipse">
            <a:avLst/>
          </a:prstGeom>
          <a:solidFill>
            <a:srgbClr val="FF300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21B426D2-C13C-CF62-C20F-6584EA18FA2D}"/>
              </a:ext>
            </a:extLst>
          </p:cNvPr>
          <p:cNvSpPr txBox="1">
            <a:spLocks/>
          </p:cNvSpPr>
          <p:nvPr/>
        </p:nvSpPr>
        <p:spPr>
          <a:xfrm>
            <a:off x="-10355556" y="3743371"/>
            <a:ext cx="6448453" cy="257165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13411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45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8800">
                <a:solidFill>
                  <a:srgbClr val="FFFFFF"/>
                </a:solidFill>
                <a:latin typeface="Arial Black"/>
                <a:ea typeface="+mj-lt"/>
                <a:cs typeface="+mj-lt"/>
              </a:rPr>
              <a:t>El Problema:</a:t>
            </a:r>
            <a:endParaRPr lang="es-ES" sz="8800" dirty="0">
              <a:solidFill>
                <a:srgbClr val="FFFFFF"/>
              </a:solidFill>
              <a:latin typeface="Arial Black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11E95FD-FFAC-E73A-0334-2335EED5ABD1}"/>
              </a:ext>
            </a:extLst>
          </p:cNvPr>
          <p:cNvSpPr/>
          <p:nvPr/>
        </p:nvSpPr>
        <p:spPr>
          <a:xfrm>
            <a:off x="8083511" y="-5679274"/>
            <a:ext cx="8502316" cy="2277379"/>
          </a:xfrm>
          <a:prstGeom prst="rect">
            <a:avLst/>
          </a:prstGeom>
          <a:solidFill>
            <a:srgbClr val="FF300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EB1DEBB1-A504-390F-E28B-4514E08EB679}"/>
              </a:ext>
            </a:extLst>
          </p:cNvPr>
          <p:cNvSpPr/>
          <p:nvPr/>
        </p:nvSpPr>
        <p:spPr>
          <a:xfrm>
            <a:off x="8083511" y="-8817329"/>
            <a:ext cx="8502316" cy="2277379"/>
          </a:xfrm>
          <a:prstGeom prst="rect">
            <a:avLst/>
          </a:prstGeom>
          <a:solidFill>
            <a:srgbClr val="FF300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4060680-A278-025F-60E1-F98F672F0577}"/>
              </a:ext>
            </a:extLst>
          </p:cNvPr>
          <p:cNvSpPr txBox="1"/>
          <p:nvPr/>
        </p:nvSpPr>
        <p:spPr>
          <a:xfrm>
            <a:off x="8083511" y="-8390288"/>
            <a:ext cx="85023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sz="4000" dirty="0" err="1">
                <a:solidFill>
                  <a:schemeClr val="bg1"/>
                </a:solidFill>
                <a:latin typeface="Aptos"/>
                <a:ea typeface="+mn-lt"/>
                <a:cs typeface="+mn-lt"/>
              </a:rPr>
              <a:t>Ausencia</a:t>
            </a:r>
            <a:r>
              <a:rPr lang="en-US" sz="4000" dirty="0">
                <a:solidFill>
                  <a:schemeClr val="bg1"/>
                </a:solidFill>
                <a:latin typeface="Aptos"/>
                <a:ea typeface="+mn-lt"/>
                <a:cs typeface="+mn-lt"/>
              </a:rPr>
              <a:t> de </a:t>
            </a:r>
            <a:r>
              <a:rPr lang="en-US" sz="4000" dirty="0" err="1">
                <a:solidFill>
                  <a:schemeClr val="bg1"/>
                </a:solidFill>
                <a:latin typeface="Aptos"/>
                <a:ea typeface="+mn-lt"/>
                <a:cs typeface="+mn-lt"/>
              </a:rPr>
              <a:t>datos</a:t>
            </a:r>
            <a:r>
              <a:rPr lang="en-US" sz="4000" dirty="0">
                <a:solidFill>
                  <a:schemeClr val="bg1"/>
                </a:solidFill>
                <a:latin typeface="Aptos"/>
                <a:ea typeface="+mn-lt"/>
                <a:cs typeface="+mn-lt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Aptos"/>
                <a:ea typeface="+mn-lt"/>
                <a:cs typeface="+mn-lt"/>
              </a:rPr>
              <a:t>sobre</a:t>
            </a:r>
            <a:r>
              <a:rPr lang="en-US" sz="4000" dirty="0">
                <a:solidFill>
                  <a:schemeClr val="bg1"/>
                </a:solidFill>
                <a:latin typeface="Aptos"/>
                <a:ea typeface="+mn-lt"/>
                <a:cs typeface="+mn-lt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Aptos"/>
                <a:ea typeface="+mn-lt"/>
                <a:cs typeface="+mn-lt"/>
              </a:rPr>
              <a:t>qué</a:t>
            </a:r>
            <a:r>
              <a:rPr lang="en-US" sz="4000" dirty="0">
                <a:solidFill>
                  <a:schemeClr val="bg1"/>
                </a:solidFill>
                <a:latin typeface="Aptos"/>
                <a:ea typeface="+mn-lt"/>
                <a:cs typeface="+mn-lt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latin typeface="Aptos"/>
                <a:ea typeface="+mn-lt"/>
                <a:cs typeface="+mn-lt"/>
              </a:rPr>
              <a:t>productos</a:t>
            </a:r>
            <a:r>
              <a:rPr lang="en-US" sz="4000" b="1" dirty="0">
                <a:solidFill>
                  <a:schemeClr val="bg1"/>
                </a:solidFill>
                <a:latin typeface="Aptos"/>
                <a:ea typeface="+mn-lt"/>
                <a:cs typeface="+mn-lt"/>
              </a:rPr>
              <a:t> son </a:t>
            </a:r>
            <a:r>
              <a:rPr lang="en-US" sz="4000" b="1" dirty="0" err="1">
                <a:solidFill>
                  <a:schemeClr val="bg1"/>
                </a:solidFill>
                <a:latin typeface="Aptos"/>
                <a:ea typeface="+mn-lt"/>
                <a:cs typeface="+mn-lt"/>
              </a:rPr>
              <a:t>más</a:t>
            </a:r>
            <a:r>
              <a:rPr lang="en-US" sz="4000" b="1" dirty="0">
                <a:solidFill>
                  <a:schemeClr val="bg1"/>
                </a:solidFill>
                <a:latin typeface="Aptos"/>
                <a:ea typeface="+mn-lt"/>
                <a:cs typeface="+mn-lt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latin typeface="Aptos"/>
                <a:ea typeface="+mn-lt"/>
                <a:cs typeface="+mn-lt"/>
              </a:rPr>
              <a:t>rentables</a:t>
            </a:r>
            <a:r>
              <a:rPr lang="en-US" sz="4000" b="1" dirty="0">
                <a:solidFill>
                  <a:schemeClr val="bg1"/>
                </a:solidFill>
                <a:latin typeface="Aptos"/>
                <a:ea typeface="+mn-lt"/>
                <a:cs typeface="+mn-lt"/>
              </a:rPr>
              <a:t>.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20B2DEB-9ACF-1F22-279B-C8CDDACC37D8}"/>
              </a:ext>
            </a:extLst>
          </p:cNvPr>
          <p:cNvSpPr txBox="1"/>
          <p:nvPr/>
        </p:nvSpPr>
        <p:spPr>
          <a:xfrm>
            <a:off x="8083512" y="-5477997"/>
            <a:ext cx="85023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sz="4000" dirty="0">
                <a:solidFill>
                  <a:schemeClr val="bg1"/>
                </a:solidFill>
                <a:latin typeface="Aptos"/>
                <a:ea typeface="+mn-lt"/>
                <a:cs typeface="+mn-lt"/>
              </a:rPr>
              <a:t>Falta de </a:t>
            </a:r>
            <a:r>
              <a:rPr lang="en-US" sz="4000" dirty="0" err="1">
                <a:solidFill>
                  <a:schemeClr val="bg1"/>
                </a:solidFill>
                <a:latin typeface="Aptos"/>
                <a:ea typeface="+mn-lt"/>
                <a:cs typeface="+mn-lt"/>
              </a:rPr>
              <a:t>visibilidad</a:t>
            </a:r>
            <a:r>
              <a:rPr lang="en-US" sz="4000" dirty="0">
                <a:solidFill>
                  <a:schemeClr val="bg1"/>
                </a:solidFill>
                <a:latin typeface="Aptos"/>
                <a:ea typeface="+mn-lt"/>
                <a:cs typeface="+mn-lt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Aptos"/>
                <a:ea typeface="+mn-lt"/>
                <a:cs typeface="+mn-lt"/>
              </a:rPr>
              <a:t>sobre</a:t>
            </a:r>
            <a:r>
              <a:rPr lang="en-US" sz="4000" dirty="0">
                <a:solidFill>
                  <a:schemeClr val="bg1"/>
                </a:solidFill>
                <a:latin typeface="Aptos"/>
                <a:ea typeface="+mn-lt"/>
                <a:cs typeface="+mn-lt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Aptos"/>
                <a:ea typeface="+mn-lt"/>
                <a:cs typeface="+mn-lt"/>
              </a:rPr>
              <a:t>los</a:t>
            </a:r>
            <a:r>
              <a:rPr lang="en-US" sz="4000" dirty="0">
                <a:solidFill>
                  <a:schemeClr val="bg1"/>
                </a:solidFill>
                <a:latin typeface="Aptos"/>
                <a:ea typeface="+mn-lt"/>
                <a:cs typeface="+mn-lt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latin typeface="Aptos"/>
                <a:ea typeface="+mn-lt"/>
                <a:cs typeface="+mn-lt"/>
              </a:rPr>
              <a:t>comportamientos</a:t>
            </a:r>
            <a:r>
              <a:rPr lang="en-US" sz="4000" b="1" dirty="0">
                <a:solidFill>
                  <a:schemeClr val="bg1"/>
                </a:solidFill>
                <a:latin typeface="Aptos"/>
                <a:ea typeface="+mn-lt"/>
                <a:cs typeface="+mn-lt"/>
              </a:rPr>
              <a:t> de </a:t>
            </a:r>
            <a:r>
              <a:rPr lang="en-US" sz="4000" b="1" dirty="0" err="1">
                <a:solidFill>
                  <a:schemeClr val="bg1"/>
                </a:solidFill>
                <a:latin typeface="Aptos"/>
                <a:ea typeface="+mn-lt"/>
                <a:cs typeface="+mn-lt"/>
              </a:rPr>
              <a:t>compra</a:t>
            </a:r>
            <a:r>
              <a:rPr lang="en-US" sz="4000" dirty="0">
                <a:solidFill>
                  <a:schemeClr val="bg1"/>
                </a:solidFill>
                <a:latin typeface="Aptos"/>
                <a:ea typeface="+mn-lt"/>
                <a:cs typeface="+mn-lt"/>
              </a:rPr>
              <a:t> de </a:t>
            </a:r>
            <a:r>
              <a:rPr lang="en-US" sz="4000" dirty="0" err="1">
                <a:solidFill>
                  <a:schemeClr val="bg1"/>
                </a:solidFill>
                <a:latin typeface="Aptos"/>
                <a:ea typeface="+mn-lt"/>
                <a:cs typeface="+mn-lt"/>
              </a:rPr>
              <a:t>los</a:t>
            </a:r>
            <a:r>
              <a:rPr lang="en-US" sz="4000" dirty="0">
                <a:solidFill>
                  <a:schemeClr val="bg1"/>
                </a:solidFill>
                <a:latin typeface="Aptos"/>
                <a:ea typeface="+mn-lt"/>
                <a:cs typeface="+mn-lt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Aptos"/>
                <a:ea typeface="+mn-lt"/>
                <a:cs typeface="+mn-lt"/>
              </a:rPr>
              <a:t>clientes</a:t>
            </a:r>
            <a:r>
              <a:rPr lang="en-US" sz="4000" dirty="0">
                <a:solidFill>
                  <a:schemeClr val="bg1"/>
                </a:solidFill>
                <a:latin typeface="Aptos"/>
                <a:ea typeface="+mn-lt"/>
                <a:cs typeface="+mn-lt"/>
              </a:rPr>
              <a:t>.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205175BB-C2F5-262A-3F76-4C462941891F}"/>
              </a:ext>
            </a:extLst>
          </p:cNvPr>
          <p:cNvSpPr/>
          <p:nvPr/>
        </p:nvSpPr>
        <p:spPr>
          <a:xfrm>
            <a:off x="8083511" y="-2639833"/>
            <a:ext cx="8502316" cy="2277379"/>
          </a:xfrm>
          <a:prstGeom prst="rect">
            <a:avLst/>
          </a:prstGeom>
          <a:solidFill>
            <a:srgbClr val="FF300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7508148-32C3-C311-8DDC-FE1E8DB0F161}"/>
              </a:ext>
            </a:extLst>
          </p:cNvPr>
          <p:cNvSpPr txBox="1"/>
          <p:nvPr/>
        </p:nvSpPr>
        <p:spPr>
          <a:xfrm>
            <a:off x="8083511" y="-2162864"/>
            <a:ext cx="85023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sz="4000" dirty="0">
                <a:solidFill>
                  <a:schemeClr val="bg1"/>
                </a:solidFill>
                <a:latin typeface="Aptos"/>
                <a:ea typeface="+mn-lt"/>
                <a:cs typeface="+mn-lt"/>
              </a:rPr>
              <a:t>Falta de </a:t>
            </a:r>
            <a:r>
              <a:rPr lang="en-US" sz="4000" dirty="0" err="1">
                <a:solidFill>
                  <a:schemeClr val="bg1"/>
                </a:solidFill>
                <a:latin typeface="Aptos"/>
                <a:ea typeface="+mn-lt"/>
                <a:cs typeface="+mn-lt"/>
              </a:rPr>
              <a:t>conocimiento</a:t>
            </a:r>
            <a:r>
              <a:rPr lang="en-US" sz="4000" dirty="0">
                <a:solidFill>
                  <a:schemeClr val="bg1"/>
                </a:solidFill>
                <a:latin typeface="Aptos"/>
                <a:ea typeface="+mn-lt"/>
                <a:cs typeface="+mn-lt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Aptos"/>
                <a:ea typeface="+mn-lt"/>
                <a:cs typeface="+mn-lt"/>
              </a:rPr>
              <a:t>sobre</a:t>
            </a:r>
            <a:r>
              <a:rPr lang="en-US" sz="4000" b="1" dirty="0">
                <a:solidFill>
                  <a:schemeClr val="bg1"/>
                </a:solidFill>
                <a:latin typeface="Aptos"/>
                <a:ea typeface="+mn-lt"/>
                <a:cs typeface="+mn-lt"/>
              </a:rPr>
              <a:t> las zonas con mayor </a:t>
            </a:r>
            <a:r>
              <a:rPr lang="en-US" sz="4000" b="1" dirty="0" err="1">
                <a:solidFill>
                  <a:schemeClr val="bg1"/>
                </a:solidFill>
                <a:latin typeface="Aptos"/>
                <a:ea typeface="+mn-lt"/>
                <a:cs typeface="+mn-lt"/>
              </a:rPr>
              <a:t>demanda</a:t>
            </a:r>
            <a:r>
              <a:rPr lang="en-US" sz="4000" b="1" dirty="0">
                <a:solidFill>
                  <a:schemeClr val="bg1"/>
                </a:solidFill>
                <a:latin typeface="Aptos"/>
                <a:ea typeface="+mn-lt"/>
                <a:cs typeface="+mn-lt"/>
              </a:rPr>
              <a:t>.</a:t>
            </a:r>
            <a:endParaRPr lang="en-US" sz="4000" dirty="0">
              <a:solidFill>
                <a:schemeClr val="bg1"/>
              </a:solidFill>
              <a:latin typeface="Aptos"/>
            </a:endParaRPr>
          </a:p>
        </p:txBody>
      </p:sp>
    </p:spTree>
    <p:extLst>
      <p:ext uri="{BB962C8B-B14F-4D97-AF65-F5344CB8AC3E}">
        <p14:creationId xmlns:p14="http://schemas.microsoft.com/office/powerpoint/2010/main" val="7396634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Doordash">
            <a:extLst>
              <a:ext uri="{FF2B5EF4-FFF2-40B4-BE49-F238E27FC236}">
                <a16:creationId xmlns:a16="http://schemas.microsoft.com/office/drawing/2014/main" id="{E2BED8FA-E42E-F816-F560-D927E421E3D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3000"/>
          </a:blip>
          <a:srcRect l="7159" t="37808" r="69799" b="41682"/>
          <a:stretch/>
        </p:blipFill>
        <p:spPr>
          <a:xfrm>
            <a:off x="16273303" y="8760274"/>
            <a:ext cx="1307644" cy="1132167"/>
          </a:xfrm>
          <a:custGeom>
            <a:avLst/>
            <a:gdLst/>
            <a:ahLst/>
            <a:cxnLst/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C3268BF1-64F6-C5C3-C5DA-D2513EDE778E}"/>
              </a:ext>
            </a:extLst>
          </p:cNvPr>
          <p:cNvSpPr/>
          <p:nvPr/>
        </p:nvSpPr>
        <p:spPr>
          <a:xfrm>
            <a:off x="8062246" y="3443454"/>
            <a:ext cx="8502316" cy="2277379"/>
          </a:xfrm>
          <a:prstGeom prst="rect">
            <a:avLst/>
          </a:prstGeom>
          <a:solidFill>
            <a:srgbClr val="FF300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5619C6C0-A37A-8CFF-E854-B8FA4EE04564}"/>
              </a:ext>
            </a:extLst>
          </p:cNvPr>
          <p:cNvSpPr/>
          <p:nvPr/>
        </p:nvSpPr>
        <p:spPr>
          <a:xfrm>
            <a:off x="8062246" y="305399"/>
            <a:ext cx="8502316" cy="2277379"/>
          </a:xfrm>
          <a:prstGeom prst="rect">
            <a:avLst/>
          </a:prstGeom>
          <a:solidFill>
            <a:srgbClr val="FF300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BF5708D-A600-D078-598A-A2F7196DCC6C}"/>
              </a:ext>
            </a:extLst>
          </p:cNvPr>
          <p:cNvSpPr txBox="1"/>
          <p:nvPr/>
        </p:nvSpPr>
        <p:spPr>
          <a:xfrm>
            <a:off x="8062246" y="732440"/>
            <a:ext cx="85023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sz="4000" dirty="0" err="1">
                <a:solidFill>
                  <a:schemeClr val="bg1"/>
                </a:solidFill>
                <a:latin typeface="Aptos"/>
                <a:ea typeface="+mn-lt"/>
                <a:cs typeface="+mn-lt"/>
              </a:rPr>
              <a:t>Ausencia</a:t>
            </a:r>
            <a:r>
              <a:rPr lang="en-US" sz="4000" dirty="0">
                <a:solidFill>
                  <a:schemeClr val="bg1"/>
                </a:solidFill>
                <a:latin typeface="Aptos"/>
                <a:ea typeface="+mn-lt"/>
                <a:cs typeface="+mn-lt"/>
              </a:rPr>
              <a:t> de </a:t>
            </a:r>
            <a:r>
              <a:rPr lang="en-US" sz="4000" dirty="0" err="1">
                <a:solidFill>
                  <a:schemeClr val="bg1"/>
                </a:solidFill>
                <a:latin typeface="Aptos"/>
                <a:ea typeface="+mn-lt"/>
                <a:cs typeface="+mn-lt"/>
              </a:rPr>
              <a:t>datos</a:t>
            </a:r>
            <a:r>
              <a:rPr lang="en-US" sz="4000" dirty="0">
                <a:solidFill>
                  <a:schemeClr val="bg1"/>
                </a:solidFill>
                <a:latin typeface="Aptos"/>
                <a:ea typeface="+mn-lt"/>
                <a:cs typeface="+mn-lt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Aptos"/>
                <a:ea typeface="+mn-lt"/>
                <a:cs typeface="+mn-lt"/>
              </a:rPr>
              <a:t>sobre</a:t>
            </a:r>
            <a:r>
              <a:rPr lang="en-US" sz="4000" dirty="0">
                <a:solidFill>
                  <a:schemeClr val="bg1"/>
                </a:solidFill>
                <a:latin typeface="Aptos"/>
                <a:ea typeface="+mn-lt"/>
                <a:cs typeface="+mn-lt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Aptos"/>
                <a:ea typeface="+mn-lt"/>
                <a:cs typeface="+mn-lt"/>
              </a:rPr>
              <a:t>qué</a:t>
            </a:r>
            <a:r>
              <a:rPr lang="en-US" sz="4000" dirty="0">
                <a:solidFill>
                  <a:schemeClr val="bg1"/>
                </a:solidFill>
                <a:latin typeface="Aptos"/>
                <a:ea typeface="+mn-lt"/>
                <a:cs typeface="+mn-lt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latin typeface="Aptos"/>
                <a:ea typeface="+mn-lt"/>
                <a:cs typeface="+mn-lt"/>
              </a:rPr>
              <a:t>productos</a:t>
            </a:r>
            <a:r>
              <a:rPr lang="en-US" sz="4000" b="1" dirty="0">
                <a:solidFill>
                  <a:schemeClr val="bg1"/>
                </a:solidFill>
                <a:latin typeface="Aptos"/>
                <a:ea typeface="+mn-lt"/>
                <a:cs typeface="+mn-lt"/>
              </a:rPr>
              <a:t> son </a:t>
            </a:r>
            <a:r>
              <a:rPr lang="en-US" sz="4000" b="1" dirty="0" err="1">
                <a:solidFill>
                  <a:schemeClr val="bg1"/>
                </a:solidFill>
                <a:latin typeface="Aptos"/>
                <a:ea typeface="+mn-lt"/>
                <a:cs typeface="+mn-lt"/>
              </a:rPr>
              <a:t>más</a:t>
            </a:r>
            <a:r>
              <a:rPr lang="en-US" sz="4000" b="1" dirty="0">
                <a:solidFill>
                  <a:schemeClr val="bg1"/>
                </a:solidFill>
                <a:latin typeface="Aptos"/>
                <a:ea typeface="+mn-lt"/>
                <a:cs typeface="+mn-lt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latin typeface="Aptos"/>
                <a:ea typeface="+mn-lt"/>
                <a:cs typeface="+mn-lt"/>
              </a:rPr>
              <a:t>rentables</a:t>
            </a:r>
            <a:r>
              <a:rPr lang="en-US" sz="4000" b="1" dirty="0">
                <a:solidFill>
                  <a:schemeClr val="bg1"/>
                </a:solidFill>
                <a:latin typeface="Aptos"/>
                <a:ea typeface="+mn-lt"/>
                <a:cs typeface="+mn-lt"/>
              </a:rPr>
              <a:t>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D506969-F7E0-178F-8CAC-4560C43A402C}"/>
              </a:ext>
            </a:extLst>
          </p:cNvPr>
          <p:cNvSpPr txBox="1"/>
          <p:nvPr/>
        </p:nvSpPr>
        <p:spPr>
          <a:xfrm>
            <a:off x="8062247" y="3644731"/>
            <a:ext cx="85023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sz="4000" dirty="0">
                <a:solidFill>
                  <a:schemeClr val="bg1"/>
                </a:solidFill>
                <a:latin typeface="Aptos"/>
                <a:ea typeface="+mn-lt"/>
                <a:cs typeface="+mn-lt"/>
              </a:rPr>
              <a:t>Falta de </a:t>
            </a:r>
            <a:r>
              <a:rPr lang="en-US" sz="4000" dirty="0" err="1">
                <a:solidFill>
                  <a:schemeClr val="bg1"/>
                </a:solidFill>
                <a:latin typeface="Aptos"/>
                <a:ea typeface="+mn-lt"/>
                <a:cs typeface="+mn-lt"/>
              </a:rPr>
              <a:t>visibilidad</a:t>
            </a:r>
            <a:r>
              <a:rPr lang="en-US" sz="4000" dirty="0">
                <a:solidFill>
                  <a:schemeClr val="bg1"/>
                </a:solidFill>
                <a:latin typeface="Aptos"/>
                <a:ea typeface="+mn-lt"/>
                <a:cs typeface="+mn-lt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Aptos"/>
                <a:ea typeface="+mn-lt"/>
                <a:cs typeface="+mn-lt"/>
              </a:rPr>
              <a:t>sobre</a:t>
            </a:r>
            <a:r>
              <a:rPr lang="en-US" sz="4000" dirty="0">
                <a:solidFill>
                  <a:schemeClr val="bg1"/>
                </a:solidFill>
                <a:latin typeface="Aptos"/>
                <a:ea typeface="+mn-lt"/>
                <a:cs typeface="+mn-lt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Aptos"/>
                <a:ea typeface="+mn-lt"/>
                <a:cs typeface="+mn-lt"/>
              </a:rPr>
              <a:t>los</a:t>
            </a:r>
            <a:r>
              <a:rPr lang="en-US" sz="4000" dirty="0">
                <a:solidFill>
                  <a:schemeClr val="bg1"/>
                </a:solidFill>
                <a:latin typeface="Aptos"/>
                <a:ea typeface="+mn-lt"/>
                <a:cs typeface="+mn-lt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latin typeface="Aptos"/>
                <a:ea typeface="+mn-lt"/>
                <a:cs typeface="+mn-lt"/>
              </a:rPr>
              <a:t>comportamientos</a:t>
            </a:r>
            <a:r>
              <a:rPr lang="en-US" sz="4000" b="1" dirty="0">
                <a:solidFill>
                  <a:schemeClr val="bg1"/>
                </a:solidFill>
                <a:latin typeface="Aptos"/>
                <a:ea typeface="+mn-lt"/>
                <a:cs typeface="+mn-lt"/>
              </a:rPr>
              <a:t> de </a:t>
            </a:r>
            <a:r>
              <a:rPr lang="en-US" sz="4000" b="1" dirty="0" err="1">
                <a:solidFill>
                  <a:schemeClr val="bg1"/>
                </a:solidFill>
                <a:latin typeface="Aptos"/>
                <a:ea typeface="+mn-lt"/>
                <a:cs typeface="+mn-lt"/>
              </a:rPr>
              <a:t>compra</a:t>
            </a:r>
            <a:r>
              <a:rPr lang="en-US" sz="4000" dirty="0">
                <a:solidFill>
                  <a:schemeClr val="bg1"/>
                </a:solidFill>
                <a:latin typeface="Aptos"/>
                <a:ea typeface="+mn-lt"/>
                <a:cs typeface="+mn-lt"/>
              </a:rPr>
              <a:t> de </a:t>
            </a:r>
            <a:r>
              <a:rPr lang="en-US" sz="4000" dirty="0" err="1">
                <a:solidFill>
                  <a:schemeClr val="bg1"/>
                </a:solidFill>
                <a:latin typeface="Aptos"/>
                <a:ea typeface="+mn-lt"/>
                <a:cs typeface="+mn-lt"/>
              </a:rPr>
              <a:t>los</a:t>
            </a:r>
            <a:r>
              <a:rPr lang="en-US" sz="4000" dirty="0">
                <a:solidFill>
                  <a:schemeClr val="bg1"/>
                </a:solidFill>
                <a:latin typeface="Aptos"/>
                <a:ea typeface="+mn-lt"/>
                <a:cs typeface="+mn-lt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Aptos"/>
                <a:ea typeface="+mn-lt"/>
                <a:cs typeface="+mn-lt"/>
              </a:rPr>
              <a:t>clientes</a:t>
            </a:r>
            <a:r>
              <a:rPr lang="en-US" sz="4000" dirty="0">
                <a:solidFill>
                  <a:schemeClr val="bg1"/>
                </a:solidFill>
                <a:latin typeface="Aptos"/>
                <a:ea typeface="+mn-lt"/>
                <a:cs typeface="+mn-lt"/>
              </a:rPr>
              <a:t>.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0BB54033-21F7-28E9-CE4D-E6EA3617FDE7}"/>
              </a:ext>
            </a:extLst>
          </p:cNvPr>
          <p:cNvSpPr/>
          <p:nvPr/>
        </p:nvSpPr>
        <p:spPr>
          <a:xfrm>
            <a:off x="8062246" y="6482895"/>
            <a:ext cx="8502316" cy="2277379"/>
          </a:xfrm>
          <a:prstGeom prst="rect">
            <a:avLst/>
          </a:prstGeom>
          <a:solidFill>
            <a:srgbClr val="FF300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B8E479D-4E92-CE48-BCE5-BAFBFC40BF3F}"/>
              </a:ext>
            </a:extLst>
          </p:cNvPr>
          <p:cNvSpPr txBox="1"/>
          <p:nvPr/>
        </p:nvSpPr>
        <p:spPr>
          <a:xfrm>
            <a:off x="8062246" y="6959864"/>
            <a:ext cx="85023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sz="4000" dirty="0">
                <a:solidFill>
                  <a:schemeClr val="bg1"/>
                </a:solidFill>
                <a:latin typeface="Aptos"/>
                <a:ea typeface="+mn-lt"/>
                <a:cs typeface="+mn-lt"/>
              </a:rPr>
              <a:t>Falta de </a:t>
            </a:r>
            <a:r>
              <a:rPr lang="en-US" sz="4000" dirty="0" err="1">
                <a:solidFill>
                  <a:schemeClr val="bg1"/>
                </a:solidFill>
                <a:latin typeface="Aptos"/>
                <a:ea typeface="+mn-lt"/>
                <a:cs typeface="+mn-lt"/>
              </a:rPr>
              <a:t>conocimiento</a:t>
            </a:r>
            <a:r>
              <a:rPr lang="en-US" sz="4000" dirty="0">
                <a:solidFill>
                  <a:schemeClr val="bg1"/>
                </a:solidFill>
                <a:latin typeface="Aptos"/>
                <a:ea typeface="+mn-lt"/>
                <a:cs typeface="+mn-lt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Aptos"/>
                <a:ea typeface="+mn-lt"/>
                <a:cs typeface="+mn-lt"/>
              </a:rPr>
              <a:t>sobre</a:t>
            </a:r>
            <a:r>
              <a:rPr lang="en-US" sz="4000" b="1" dirty="0">
                <a:solidFill>
                  <a:schemeClr val="bg1"/>
                </a:solidFill>
                <a:latin typeface="Aptos"/>
                <a:ea typeface="+mn-lt"/>
                <a:cs typeface="+mn-lt"/>
              </a:rPr>
              <a:t> las zonas con mayor </a:t>
            </a:r>
            <a:r>
              <a:rPr lang="en-US" sz="4000" b="1" dirty="0" err="1">
                <a:solidFill>
                  <a:schemeClr val="bg1"/>
                </a:solidFill>
                <a:latin typeface="Aptos"/>
                <a:ea typeface="+mn-lt"/>
                <a:cs typeface="+mn-lt"/>
              </a:rPr>
              <a:t>demanda</a:t>
            </a:r>
            <a:r>
              <a:rPr lang="en-US" sz="4000" b="1" dirty="0">
                <a:solidFill>
                  <a:schemeClr val="bg1"/>
                </a:solidFill>
                <a:latin typeface="Aptos"/>
                <a:ea typeface="+mn-lt"/>
                <a:cs typeface="+mn-lt"/>
              </a:rPr>
              <a:t>.</a:t>
            </a:r>
            <a:endParaRPr lang="en-US" sz="4000" dirty="0">
              <a:solidFill>
                <a:schemeClr val="bg1"/>
              </a:solidFill>
              <a:latin typeface="Aptos"/>
            </a:endParaRP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C2C11671-2E3A-A706-36E5-BA11C059487D}"/>
              </a:ext>
            </a:extLst>
          </p:cNvPr>
          <p:cNvSpPr/>
          <p:nvPr/>
        </p:nvSpPr>
        <p:spPr>
          <a:xfrm>
            <a:off x="713338" y="1641245"/>
            <a:ext cx="6775909" cy="6775909"/>
          </a:xfrm>
          <a:prstGeom prst="ellipse">
            <a:avLst/>
          </a:prstGeom>
          <a:solidFill>
            <a:srgbClr val="FF300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89053C8D-A173-5F90-A5AC-3652C2E15EB9}"/>
              </a:ext>
            </a:extLst>
          </p:cNvPr>
          <p:cNvSpPr txBox="1">
            <a:spLocks/>
          </p:cNvSpPr>
          <p:nvPr/>
        </p:nvSpPr>
        <p:spPr>
          <a:xfrm>
            <a:off x="1044933" y="3743371"/>
            <a:ext cx="6448453" cy="257165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13411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45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8800">
                <a:solidFill>
                  <a:srgbClr val="FFFFFF"/>
                </a:solidFill>
                <a:latin typeface="Arial Black"/>
                <a:ea typeface="+mj-lt"/>
                <a:cs typeface="+mj-lt"/>
              </a:rPr>
              <a:t>El Problema:</a:t>
            </a:r>
            <a:endParaRPr lang="es-ES" sz="8800" dirty="0">
              <a:solidFill>
                <a:srgbClr val="FFFFFF"/>
              </a:solidFill>
              <a:latin typeface="Arial Black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7709E81-2F48-2E1B-B61E-B4F4AD6C5C1F}"/>
              </a:ext>
            </a:extLst>
          </p:cNvPr>
          <p:cNvSpPr txBox="1"/>
          <p:nvPr/>
        </p:nvSpPr>
        <p:spPr>
          <a:xfrm>
            <a:off x="1269143" y="11090645"/>
            <a:ext cx="15295418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3800" b="1" dirty="0">
                <a:solidFill>
                  <a:srgbClr val="FFFFFF"/>
                </a:solidFill>
                <a:latin typeface="Arial Black"/>
                <a:ea typeface="+mj-lt"/>
                <a:cs typeface="+mj-lt"/>
              </a:rPr>
              <a:t>¿QUÉ PROPONEMOS?</a:t>
            </a:r>
            <a:endParaRPr lang="es-ES" sz="13800" b="1" dirty="0">
              <a:solidFill>
                <a:srgbClr val="FFFFFF"/>
              </a:solidFill>
              <a:latin typeface="Arial Black"/>
            </a:endParaRPr>
          </a:p>
          <a:p>
            <a:endParaRPr lang="es-EC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E74ACD8-55FF-F3AC-9BA0-66E9549397F0}"/>
              </a:ext>
            </a:extLst>
          </p:cNvPr>
          <p:cNvSpPr txBox="1"/>
          <p:nvPr/>
        </p:nvSpPr>
        <p:spPr>
          <a:xfrm>
            <a:off x="977885" y="-7206328"/>
            <a:ext cx="15295418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3800" b="1" dirty="0">
                <a:solidFill>
                  <a:srgbClr val="FFFFFF"/>
                </a:solidFill>
                <a:latin typeface="Arial Black"/>
                <a:ea typeface="+mj-lt"/>
                <a:cs typeface="+mj-lt"/>
              </a:rPr>
              <a:t>PEROO ¿POR QUÉ ES NECESARIO?</a:t>
            </a:r>
            <a:endParaRPr lang="es-ES" sz="13800" b="1" dirty="0">
              <a:solidFill>
                <a:srgbClr val="FFFFFF"/>
              </a:solidFill>
              <a:latin typeface="Arial Black"/>
            </a:endParaRP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9396346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300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7A97BD6-CBC8-1127-9BFD-1B90311E86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>
            <a:extLst>
              <a:ext uri="{FF2B5EF4-FFF2-40B4-BE49-F238E27FC236}">
                <a16:creationId xmlns:a16="http://schemas.microsoft.com/office/drawing/2014/main" id="{30AE76F1-1866-2895-5E6B-86DD4F358261}"/>
              </a:ext>
            </a:extLst>
          </p:cNvPr>
          <p:cNvSpPr/>
          <p:nvPr/>
        </p:nvSpPr>
        <p:spPr>
          <a:xfrm>
            <a:off x="-12496045" y="0"/>
            <a:ext cx="10729433" cy="10058400"/>
          </a:xfrm>
          <a:prstGeom prst="ellipse">
            <a:avLst/>
          </a:prstGeom>
          <a:solidFill>
            <a:srgbClr val="FF300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2057D427-DF31-529A-63CE-6F167B3B927C}"/>
              </a:ext>
            </a:extLst>
          </p:cNvPr>
          <p:cNvSpPr txBox="1">
            <a:spLocks/>
          </p:cNvSpPr>
          <p:nvPr/>
        </p:nvSpPr>
        <p:spPr>
          <a:xfrm>
            <a:off x="-10355556" y="3743371"/>
            <a:ext cx="6448453" cy="257165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13411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45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8800" dirty="0">
                <a:solidFill>
                  <a:srgbClr val="FFFFFF"/>
                </a:solidFill>
                <a:latin typeface="Arial Black"/>
                <a:ea typeface="+mj-lt"/>
                <a:cs typeface="+mj-lt"/>
              </a:rPr>
              <a:t>El Problema:</a:t>
            </a:r>
            <a:endParaRPr lang="es-ES" sz="8800" dirty="0">
              <a:solidFill>
                <a:srgbClr val="FFFFFF"/>
              </a:solidFill>
              <a:latin typeface="Arial Black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210934DB-514C-EE4F-DC5E-BB5D3223CE0D}"/>
              </a:ext>
            </a:extLst>
          </p:cNvPr>
          <p:cNvSpPr/>
          <p:nvPr/>
        </p:nvSpPr>
        <p:spPr>
          <a:xfrm>
            <a:off x="8083511" y="-5679274"/>
            <a:ext cx="8502316" cy="2277379"/>
          </a:xfrm>
          <a:prstGeom prst="rect">
            <a:avLst/>
          </a:prstGeom>
          <a:solidFill>
            <a:srgbClr val="FF300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9535CA25-76F2-04CA-E8C8-255BA9DD9CC8}"/>
              </a:ext>
            </a:extLst>
          </p:cNvPr>
          <p:cNvSpPr/>
          <p:nvPr/>
        </p:nvSpPr>
        <p:spPr>
          <a:xfrm>
            <a:off x="8083511" y="-8817329"/>
            <a:ext cx="8502316" cy="2277379"/>
          </a:xfrm>
          <a:prstGeom prst="rect">
            <a:avLst/>
          </a:prstGeom>
          <a:solidFill>
            <a:srgbClr val="FF300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FE31C11-3A18-C034-23BF-515417E00E14}"/>
              </a:ext>
            </a:extLst>
          </p:cNvPr>
          <p:cNvSpPr txBox="1"/>
          <p:nvPr/>
        </p:nvSpPr>
        <p:spPr>
          <a:xfrm>
            <a:off x="8083511" y="-8390288"/>
            <a:ext cx="85023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sz="4000" dirty="0" err="1">
                <a:solidFill>
                  <a:schemeClr val="bg1"/>
                </a:solidFill>
                <a:latin typeface="Aptos"/>
                <a:ea typeface="+mn-lt"/>
                <a:cs typeface="+mn-lt"/>
              </a:rPr>
              <a:t>Ausencia</a:t>
            </a:r>
            <a:r>
              <a:rPr lang="en-US" sz="4000" dirty="0">
                <a:solidFill>
                  <a:schemeClr val="bg1"/>
                </a:solidFill>
                <a:latin typeface="Aptos"/>
                <a:ea typeface="+mn-lt"/>
                <a:cs typeface="+mn-lt"/>
              </a:rPr>
              <a:t> de </a:t>
            </a:r>
            <a:r>
              <a:rPr lang="en-US" sz="4000" dirty="0" err="1">
                <a:solidFill>
                  <a:schemeClr val="bg1"/>
                </a:solidFill>
                <a:latin typeface="Aptos"/>
                <a:ea typeface="+mn-lt"/>
                <a:cs typeface="+mn-lt"/>
              </a:rPr>
              <a:t>datos</a:t>
            </a:r>
            <a:r>
              <a:rPr lang="en-US" sz="4000" dirty="0">
                <a:solidFill>
                  <a:schemeClr val="bg1"/>
                </a:solidFill>
                <a:latin typeface="Aptos"/>
                <a:ea typeface="+mn-lt"/>
                <a:cs typeface="+mn-lt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Aptos"/>
                <a:ea typeface="+mn-lt"/>
                <a:cs typeface="+mn-lt"/>
              </a:rPr>
              <a:t>sobre</a:t>
            </a:r>
            <a:r>
              <a:rPr lang="en-US" sz="4000" dirty="0">
                <a:solidFill>
                  <a:schemeClr val="bg1"/>
                </a:solidFill>
                <a:latin typeface="Aptos"/>
                <a:ea typeface="+mn-lt"/>
                <a:cs typeface="+mn-lt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Aptos"/>
                <a:ea typeface="+mn-lt"/>
                <a:cs typeface="+mn-lt"/>
              </a:rPr>
              <a:t>qué</a:t>
            </a:r>
            <a:r>
              <a:rPr lang="en-US" sz="4000" dirty="0">
                <a:solidFill>
                  <a:schemeClr val="bg1"/>
                </a:solidFill>
                <a:latin typeface="Aptos"/>
                <a:ea typeface="+mn-lt"/>
                <a:cs typeface="+mn-lt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latin typeface="Aptos"/>
                <a:ea typeface="+mn-lt"/>
                <a:cs typeface="+mn-lt"/>
              </a:rPr>
              <a:t>productos</a:t>
            </a:r>
            <a:r>
              <a:rPr lang="en-US" sz="4000" b="1" dirty="0">
                <a:solidFill>
                  <a:schemeClr val="bg1"/>
                </a:solidFill>
                <a:latin typeface="Aptos"/>
                <a:ea typeface="+mn-lt"/>
                <a:cs typeface="+mn-lt"/>
              </a:rPr>
              <a:t> son </a:t>
            </a:r>
            <a:r>
              <a:rPr lang="en-US" sz="4000" b="1" dirty="0" err="1">
                <a:solidFill>
                  <a:schemeClr val="bg1"/>
                </a:solidFill>
                <a:latin typeface="Aptos"/>
                <a:ea typeface="+mn-lt"/>
                <a:cs typeface="+mn-lt"/>
              </a:rPr>
              <a:t>más</a:t>
            </a:r>
            <a:r>
              <a:rPr lang="en-US" sz="4000" b="1" dirty="0">
                <a:solidFill>
                  <a:schemeClr val="bg1"/>
                </a:solidFill>
                <a:latin typeface="Aptos"/>
                <a:ea typeface="+mn-lt"/>
                <a:cs typeface="+mn-lt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latin typeface="Aptos"/>
                <a:ea typeface="+mn-lt"/>
                <a:cs typeface="+mn-lt"/>
              </a:rPr>
              <a:t>rentables</a:t>
            </a:r>
            <a:r>
              <a:rPr lang="en-US" sz="4000" b="1" dirty="0">
                <a:solidFill>
                  <a:schemeClr val="bg1"/>
                </a:solidFill>
                <a:latin typeface="Aptos"/>
                <a:ea typeface="+mn-lt"/>
                <a:cs typeface="+mn-lt"/>
              </a:rPr>
              <a:t>.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6300783-0BEA-BC1B-A681-841EE4EB6B8A}"/>
              </a:ext>
            </a:extLst>
          </p:cNvPr>
          <p:cNvSpPr txBox="1"/>
          <p:nvPr/>
        </p:nvSpPr>
        <p:spPr>
          <a:xfrm>
            <a:off x="8083512" y="-5477997"/>
            <a:ext cx="85023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sz="4000" dirty="0">
                <a:solidFill>
                  <a:schemeClr val="bg1"/>
                </a:solidFill>
                <a:latin typeface="Aptos"/>
                <a:ea typeface="+mn-lt"/>
                <a:cs typeface="+mn-lt"/>
              </a:rPr>
              <a:t>Falta de </a:t>
            </a:r>
            <a:r>
              <a:rPr lang="en-US" sz="4000" dirty="0" err="1">
                <a:solidFill>
                  <a:schemeClr val="bg1"/>
                </a:solidFill>
                <a:latin typeface="Aptos"/>
                <a:ea typeface="+mn-lt"/>
                <a:cs typeface="+mn-lt"/>
              </a:rPr>
              <a:t>visibilidad</a:t>
            </a:r>
            <a:r>
              <a:rPr lang="en-US" sz="4000" dirty="0">
                <a:solidFill>
                  <a:schemeClr val="bg1"/>
                </a:solidFill>
                <a:latin typeface="Aptos"/>
                <a:ea typeface="+mn-lt"/>
                <a:cs typeface="+mn-lt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Aptos"/>
                <a:ea typeface="+mn-lt"/>
                <a:cs typeface="+mn-lt"/>
              </a:rPr>
              <a:t>sobre</a:t>
            </a:r>
            <a:r>
              <a:rPr lang="en-US" sz="4000" dirty="0">
                <a:solidFill>
                  <a:schemeClr val="bg1"/>
                </a:solidFill>
                <a:latin typeface="Aptos"/>
                <a:ea typeface="+mn-lt"/>
                <a:cs typeface="+mn-lt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Aptos"/>
                <a:ea typeface="+mn-lt"/>
                <a:cs typeface="+mn-lt"/>
              </a:rPr>
              <a:t>los</a:t>
            </a:r>
            <a:r>
              <a:rPr lang="en-US" sz="4000" dirty="0">
                <a:solidFill>
                  <a:schemeClr val="bg1"/>
                </a:solidFill>
                <a:latin typeface="Aptos"/>
                <a:ea typeface="+mn-lt"/>
                <a:cs typeface="+mn-lt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latin typeface="Aptos"/>
                <a:ea typeface="+mn-lt"/>
                <a:cs typeface="+mn-lt"/>
              </a:rPr>
              <a:t>comportamientos</a:t>
            </a:r>
            <a:r>
              <a:rPr lang="en-US" sz="4000" b="1" dirty="0">
                <a:solidFill>
                  <a:schemeClr val="bg1"/>
                </a:solidFill>
                <a:latin typeface="Aptos"/>
                <a:ea typeface="+mn-lt"/>
                <a:cs typeface="+mn-lt"/>
              </a:rPr>
              <a:t> de </a:t>
            </a:r>
            <a:r>
              <a:rPr lang="en-US" sz="4000" b="1" dirty="0" err="1">
                <a:solidFill>
                  <a:schemeClr val="bg1"/>
                </a:solidFill>
                <a:latin typeface="Aptos"/>
                <a:ea typeface="+mn-lt"/>
                <a:cs typeface="+mn-lt"/>
              </a:rPr>
              <a:t>compra</a:t>
            </a:r>
            <a:r>
              <a:rPr lang="en-US" sz="4000" dirty="0">
                <a:solidFill>
                  <a:schemeClr val="bg1"/>
                </a:solidFill>
                <a:latin typeface="Aptos"/>
                <a:ea typeface="+mn-lt"/>
                <a:cs typeface="+mn-lt"/>
              </a:rPr>
              <a:t> de </a:t>
            </a:r>
            <a:r>
              <a:rPr lang="en-US" sz="4000" dirty="0" err="1">
                <a:solidFill>
                  <a:schemeClr val="bg1"/>
                </a:solidFill>
                <a:latin typeface="Aptos"/>
                <a:ea typeface="+mn-lt"/>
                <a:cs typeface="+mn-lt"/>
              </a:rPr>
              <a:t>los</a:t>
            </a:r>
            <a:r>
              <a:rPr lang="en-US" sz="4000" dirty="0">
                <a:solidFill>
                  <a:schemeClr val="bg1"/>
                </a:solidFill>
                <a:latin typeface="Aptos"/>
                <a:ea typeface="+mn-lt"/>
                <a:cs typeface="+mn-lt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Aptos"/>
                <a:ea typeface="+mn-lt"/>
                <a:cs typeface="+mn-lt"/>
              </a:rPr>
              <a:t>clientes</a:t>
            </a:r>
            <a:r>
              <a:rPr lang="en-US" sz="4000" dirty="0">
                <a:solidFill>
                  <a:schemeClr val="bg1"/>
                </a:solidFill>
                <a:latin typeface="Aptos"/>
                <a:ea typeface="+mn-lt"/>
                <a:cs typeface="+mn-lt"/>
              </a:rPr>
              <a:t>.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0862D9A9-23F3-016F-4992-766FA206194D}"/>
              </a:ext>
            </a:extLst>
          </p:cNvPr>
          <p:cNvSpPr/>
          <p:nvPr/>
        </p:nvSpPr>
        <p:spPr>
          <a:xfrm>
            <a:off x="8083511" y="-2639833"/>
            <a:ext cx="8502316" cy="2277379"/>
          </a:xfrm>
          <a:prstGeom prst="rect">
            <a:avLst/>
          </a:prstGeom>
          <a:solidFill>
            <a:srgbClr val="FF300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2D7E2BD-1541-0268-9252-A0BAC2EFE2B1}"/>
              </a:ext>
            </a:extLst>
          </p:cNvPr>
          <p:cNvSpPr txBox="1"/>
          <p:nvPr/>
        </p:nvSpPr>
        <p:spPr>
          <a:xfrm>
            <a:off x="8083511" y="-2162864"/>
            <a:ext cx="85023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sz="4000" dirty="0">
                <a:solidFill>
                  <a:schemeClr val="bg1"/>
                </a:solidFill>
                <a:latin typeface="Aptos"/>
                <a:ea typeface="+mn-lt"/>
                <a:cs typeface="+mn-lt"/>
              </a:rPr>
              <a:t>Falta de </a:t>
            </a:r>
            <a:r>
              <a:rPr lang="en-US" sz="4000" dirty="0" err="1">
                <a:solidFill>
                  <a:schemeClr val="bg1"/>
                </a:solidFill>
                <a:latin typeface="Aptos"/>
                <a:ea typeface="+mn-lt"/>
                <a:cs typeface="+mn-lt"/>
              </a:rPr>
              <a:t>conocimiento</a:t>
            </a:r>
            <a:r>
              <a:rPr lang="en-US" sz="4000" dirty="0">
                <a:solidFill>
                  <a:schemeClr val="bg1"/>
                </a:solidFill>
                <a:latin typeface="Aptos"/>
                <a:ea typeface="+mn-lt"/>
                <a:cs typeface="+mn-lt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Aptos"/>
                <a:ea typeface="+mn-lt"/>
                <a:cs typeface="+mn-lt"/>
              </a:rPr>
              <a:t>sobre</a:t>
            </a:r>
            <a:r>
              <a:rPr lang="en-US" sz="4000" b="1" dirty="0">
                <a:solidFill>
                  <a:schemeClr val="bg1"/>
                </a:solidFill>
                <a:latin typeface="Aptos"/>
                <a:ea typeface="+mn-lt"/>
                <a:cs typeface="+mn-lt"/>
              </a:rPr>
              <a:t> las zonas con mayor </a:t>
            </a:r>
            <a:r>
              <a:rPr lang="en-US" sz="4000" b="1" dirty="0" err="1">
                <a:solidFill>
                  <a:schemeClr val="bg1"/>
                </a:solidFill>
                <a:latin typeface="Aptos"/>
                <a:ea typeface="+mn-lt"/>
                <a:cs typeface="+mn-lt"/>
              </a:rPr>
              <a:t>demanda</a:t>
            </a:r>
            <a:r>
              <a:rPr lang="en-US" sz="4000" b="1" dirty="0">
                <a:solidFill>
                  <a:schemeClr val="bg1"/>
                </a:solidFill>
                <a:latin typeface="Aptos"/>
                <a:ea typeface="+mn-lt"/>
                <a:cs typeface="+mn-lt"/>
              </a:rPr>
              <a:t>.</a:t>
            </a:r>
            <a:endParaRPr lang="en-US" sz="4000" dirty="0">
              <a:solidFill>
                <a:schemeClr val="bg1"/>
              </a:solidFill>
              <a:latin typeface="Aptos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C143DDE-B700-3A8B-8CF8-6C880B79B335}"/>
              </a:ext>
            </a:extLst>
          </p:cNvPr>
          <p:cNvSpPr txBox="1"/>
          <p:nvPr/>
        </p:nvSpPr>
        <p:spPr>
          <a:xfrm>
            <a:off x="1290408" y="2720874"/>
            <a:ext cx="15295418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3800" b="1" dirty="0">
                <a:solidFill>
                  <a:srgbClr val="FFFFFF"/>
                </a:solidFill>
                <a:latin typeface="Arial Black"/>
                <a:ea typeface="+mj-lt"/>
                <a:cs typeface="+mj-lt"/>
              </a:rPr>
              <a:t>¿QUÉ PROPONEMOS?</a:t>
            </a:r>
            <a:endParaRPr lang="es-ES" sz="13800" b="1" dirty="0">
              <a:solidFill>
                <a:srgbClr val="FFFFFF"/>
              </a:solidFill>
              <a:latin typeface="Arial Black"/>
            </a:endParaRPr>
          </a:p>
          <a:p>
            <a:endParaRPr lang="es-EC" dirty="0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AF39BA76-E053-9FBF-A273-18250FF06DC6}"/>
              </a:ext>
            </a:extLst>
          </p:cNvPr>
          <p:cNvGrpSpPr/>
          <p:nvPr/>
        </p:nvGrpSpPr>
        <p:grpSpPr>
          <a:xfrm>
            <a:off x="19443032" y="427062"/>
            <a:ext cx="4994444" cy="8384613"/>
            <a:chOff x="12448673" y="836893"/>
            <a:chExt cx="4994444" cy="8384613"/>
          </a:xfrm>
        </p:grpSpPr>
        <p:pic>
          <p:nvPicPr>
            <p:cNvPr id="4" name="Picture 2" descr="orange cellphone icon 2748610 Vector Art at Vecteezy">
              <a:extLst>
                <a:ext uri="{FF2B5EF4-FFF2-40B4-BE49-F238E27FC236}">
                  <a16:creationId xmlns:a16="http://schemas.microsoft.com/office/drawing/2014/main" id="{B4B313EA-1747-3961-6381-284ADFF9907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107" t="11557" r="20266" b="8694"/>
            <a:stretch/>
          </p:blipFill>
          <p:spPr bwMode="auto">
            <a:xfrm>
              <a:off x="12448673" y="836893"/>
              <a:ext cx="4994444" cy="83846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4">
              <a:extLst>
                <a:ext uri="{FF2B5EF4-FFF2-40B4-BE49-F238E27FC236}">
                  <a16:creationId xmlns:a16="http://schemas.microsoft.com/office/drawing/2014/main" id="{92C04434-4FF5-64A2-8621-79C005B2439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018" b="12132"/>
            <a:stretch/>
          </p:blipFill>
          <p:spPr bwMode="auto">
            <a:xfrm>
              <a:off x="12937792" y="1964680"/>
              <a:ext cx="3922461" cy="61205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7" name="Imagen 16">
            <a:extLst>
              <a:ext uri="{FF2B5EF4-FFF2-40B4-BE49-F238E27FC236}">
                <a16:creationId xmlns:a16="http://schemas.microsoft.com/office/drawing/2014/main" id="{61CB4313-AE50-082B-2E3D-61B8B651DAF9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98" t="693" r="1124" b="904"/>
          <a:stretch/>
        </p:blipFill>
        <p:spPr>
          <a:xfrm>
            <a:off x="-13614402" y="925883"/>
            <a:ext cx="11714803" cy="7885792"/>
          </a:xfrm>
          <a:prstGeom prst="rect">
            <a:avLst/>
          </a:prstGeom>
          <a:ln w="28575">
            <a:solidFill>
              <a:srgbClr val="D83521"/>
            </a:solidFill>
          </a:ln>
        </p:spPr>
      </p:pic>
      <p:sp>
        <p:nvSpPr>
          <p:cNvPr id="18" name="object 6">
            <a:extLst>
              <a:ext uri="{FF2B5EF4-FFF2-40B4-BE49-F238E27FC236}">
                <a16:creationId xmlns:a16="http://schemas.microsoft.com/office/drawing/2014/main" id="{2D4B25EC-B7B2-71B9-B04C-9D0CC2FCC820}"/>
              </a:ext>
            </a:extLst>
          </p:cNvPr>
          <p:cNvSpPr txBox="1">
            <a:spLocks/>
          </p:cNvSpPr>
          <p:nvPr/>
        </p:nvSpPr>
        <p:spPr>
          <a:xfrm>
            <a:off x="4252439" y="-3345315"/>
            <a:ext cx="9376721" cy="679994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>
            <a:lvl1pPr algn="l" defTabSz="13411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45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spcBef>
                <a:spcPts val="100"/>
              </a:spcBef>
            </a:pPr>
            <a:r>
              <a:rPr lang="en-US" sz="4800" b="1">
                <a:solidFill>
                  <a:srgbClr val="FF0000"/>
                </a:solidFill>
                <a:latin typeface="Arial Black"/>
                <a:ea typeface="+mn-ea"/>
                <a:cs typeface="+mn-cs"/>
              </a:rPr>
              <a:t>PROPUESTA</a:t>
            </a:r>
            <a:endParaRPr lang="es-ES" dirty="0"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09593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B4DE48-ECD5-4F9F-E87F-96CFCC1446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>
            <a:extLst>
              <a:ext uri="{FF2B5EF4-FFF2-40B4-BE49-F238E27FC236}">
                <a16:creationId xmlns:a16="http://schemas.microsoft.com/office/drawing/2014/main" id="{0F517849-1BBF-1205-07E8-C34B2B516624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22713979" y="9645965"/>
            <a:ext cx="396638" cy="162224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spcBef>
                <a:spcPts val="65"/>
              </a:spcBef>
            </a:pPr>
            <a:fld id="{81D60167-4931-47E6-BA6A-407CBD079E47}" type="slidenum">
              <a:rPr spc="-50" dirty="0"/>
              <a:pPr marL="38100">
                <a:spcBef>
                  <a:spcPts val="65"/>
                </a:spcBef>
              </a:pPr>
              <a:t>9</a:t>
            </a:fld>
            <a:endParaRPr spc="-50"/>
          </a:p>
        </p:txBody>
      </p:sp>
      <p:sp>
        <p:nvSpPr>
          <p:cNvPr id="3" name="object 6">
            <a:extLst>
              <a:ext uri="{FF2B5EF4-FFF2-40B4-BE49-F238E27FC236}">
                <a16:creationId xmlns:a16="http://schemas.microsoft.com/office/drawing/2014/main" id="{3546F87C-E7F7-3DF4-559E-F217C286857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252439" y="312280"/>
            <a:ext cx="9376721" cy="679994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lang="en-US" sz="4800" b="1" dirty="0">
                <a:solidFill>
                  <a:srgbClr val="FF0000"/>
                </a:solidFill>
                <a:latin typeface="Arial Black"/>
                <a:ea typeface="+mn-ea"/>
                <a:cs typeface="+mn-cs"/>
              </a:rPr>
              <a:t>PROPUESTA</a:t>
            </a:r>
            <a:endParaRPr lang="es-ES" dirty="0">
              <a:ea typeface="+mn-ea"/>
              <a:cs typeface="+mn-cs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1F0012EC-51CC-EC2C-0331-A31F8E1B1033}"/>
              </a:ext>
            </a:extLst>
          </p:cNvPr>
          <p:cNvSpPr txBox="1"/>
          <p:nvPr/>
        </p:nvSpPr>
        <p:spPr>
          <a:xfrm>
            <a:off x="1172923" y="10822877"/>
            <a:ext cx="15295418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3800" b="1" dirty="0">
                <a:solidFill>
                  <a:srgbClr val="FFFFFF"/>
                </a:solidFill>
                <a:latin typeface="Arial Black"/>
                <a:ea typeface="+mj-lt"/>
                <a:cs typeface="+mj-lt"/>
              </a:rPr>
              <a:t>¿QUÉ PROPONEMOS?</a:t>
            </a:r>
            <a:endParaRPr lang="es-ES" sz="13800" b="1" dirty="0">
              <a:solidFill>
                <a:srgbClr val="FFFFFF"/>
              </a:solidFill>
              <a:latin typeface="Arial Black"/>
            </a:endParaRPr>
          </a:p>
          <a:p>
            <a:endParaRPr lang="es-EC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2AC6392-E71B-D2E5-04BC-2BAC5264B556}"/>
              </a:ext>
            </a:extLst>
          </p:cNvPr>
          <p:cNvSpPr txBox="1"/>
          <p:nvPr/>
        </p:nvSpPr>
        <p:spPr>
          <a:xfrm>
            <a:off x="892436" y="-5487454"/>
            <a:ext cx="16096728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3800" b="1" dirty="0">
                <a:solidFill>
                  <a:srgbClr val="FFFFFF"/>
                </a:solidFill>
                <a:latin typeface="Arial Black"/>
                <a:ea typeface="+mj-lt"/>
                <a:cs typeface="+mj-lt"/>
              </a:rPr>
              <a:t>¿A QUIÉNES ESTÁ DIRIGIDO?</a:t>
            </a:r>
            <a:endParaRPr lang="es-ES" sz="13800" b="1" dirty="0">
              <a:solidFill>
                <a:srgbClr val="FFFFFF"/>
              </a:solidFill>
              <a:latin typeface="Arial Black"/>
            </a:endParaRPr>
          </a:p>
          <a:p>
            <a:endParaRPr lang="es-EC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ADE4805-C138-7FB2-F21F-575C1CFB841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8" t="693" r="1124" b="904"/>
          <a:stretch/>
        </p:blipFill>
        <p:spPr>
          <a:xfrm>
            <a:off x="438483" y="1086304"/>
            <a:ext cx="11714803" cy="7885792"/>
          </a:xfrm>
          <a:prstGeom prst="rect">
            <a:avLst/>
          </a:prstGeom>
          <a:ln w="28575">
            <a:solidFill>
              <a:srgbClr val="D83521"/>
            </a:solidFill>
          </a:ln>
        </p:spPr>
      </p:pic>
      <p:grpSp>
        <p:nvGrpSpPr>
          <p:cNvPr id="8" name="Grupo 7">
            <a:extLst>
              <a:ext uri="{FF2B5EF4-FFF2-40B4-BE49-F238E27FC236}">
                <a16:creationId xmlns:a16="http://schemas.microsoft.com/office/drawing/2014/main" id="{6897A822-4B84-BA0D-7071-2CD1EFF8CE9A}"/>
              </a:ext>
            </a:extLst>
          </p:cNvPr>
          <p:cNvGrpSpPr/>
          <p:nvPr/>
        </p:nvGrpSpPr>
        <p:grpSpPr>
          <a:xfrm>
            <a:off x="12448673" y="836893"/>
            <a:ext cx="4994444" cy="8384613"/>
            <a:chOff x="12448673" y="836893"/>
            <a:chExt cx="4994444" cy="8384613"/>
          </a:xfrm>
        </p:grpSpPr>
        <p:pic>
          <p:nvPicPr>
            <p:cNvPr id="2050" name="Picture 2" descr="orange cellphone icon 2748610 Vector Art at Vecteezy">
              <a:extLst>
                <a:ext uri="{FF2B5EF4-FFF2-40B4-BE49-F238E27FC236}">
                  <a16:creationId xmlns:a16="http://schemas.microsoft.com/office/drawing/2014/main" id="{48C32235-00B4-6ED0-0ABE-4AAA9952A22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107" t="11557" r="20266" b="8694"/>
            <a:stretch/>
          </p:blipFill>
          <p:spPr bwMode="auto">
            <a:xfrm>
              <a:off x="12448673" y="836893"/>
              <a:ext cx="4994444" cy="83846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>
              <a:extLst>
                <a:ext uri="{FF2B5EF4-FFF2-40B4-BE49-F238E27FC236}">
                  <a16:creationId xmlns:a16="http://schemas.microsoft.com/office/drawing/2014/main" id="{5B3482DA-44F0-2B1C-17AC-8EE758F5851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018" b="12132"/>
            <a:stretch/>
          </p:blipFill>
          <p:spPr bwMode="auto">
            <a:xfrm>
              <a:off x="12937792" y="1964680"/>
              <a:ext cx="3922461" cy="61205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605698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16eb667-e034-4765-a618-0644e3241221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2E8257E18C1A04A906D7D47DDF95031" ma:contentTypeVersion="17" ma:contentTypeDescription="Crear nuevo documento." ma:contentTypeScope="" ma:versionID="d8b0aa86e030ee5c7bef59cc87b0d6a9">
  <xsd:schema xmlns:xsd="http://www.w3.org/2001/XMLSchema" xmlns:xs="http://www.w3.org/2001/XMLSchema" xmlns:p="http://schemas.microsoft.com/office/2006/metadata/properties" xmlns:ns3="b16eb667-e034-4765-a618-0644e3241221" xmlns:ns4="e1574813-d73b-4571-a1cd-c3132f18fded" targetNamespace="http://schemas.microsoft.com/office/2006/metadata/properties" ma:root="true" ma:fieldsID="0a283d924d251f3ecf76575fff70d863" ns3:_="" ns4:_="">
    <xsd:import namespace="b16eb667-e034-4765-a618-0644e3241221"/>
    <xsd:import namespace="e1574813-d73b-4571-a1cd-c3132f18fde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MediaServiceSearchProperties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6eb667-e034-4765-a618-0644e324122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574813-d73b-4571-a1cd-c3132f18fded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6D75360-2537-4D22-8096-F40B94FB0A46}">
  <ds:schemaRefs>
    <ds:schemaRef ds:uri="b16eb667-e034-4765-a618-0644e3241221"/>
    <ds:schemaRef ds:uri="e1574813-d73b-4571-a1cd-c3132f18fded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D6ECBD62-BB9D-49D5-878A-3C541C2B8C7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1E50A4-33C2-4016-8EB9-72BBBC8F4EF4}">
  <ds:schemaRefs>
    <ds:schemaRef ds:uri="b16eb667-e034-4765-a618-0644e3241221"/>
    <ds:schemaRef ds:uri="e1574813-d73b-4571-a1cd-c3132f18fde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265</TotalTime>
  <Words>671</Words>
  <Application>Microsoft Office PowerPoint</Application>
  <PresentationFormat>Personalizado</PresentationFormat>
  <Paragraphs>99</Paragraphs>
  <Slides>16</Slides>
  <Notes>9</Notes>
  <HiddenSlides>1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3" baseType="lpstr">
      <vt:lpstr>Aptos</vt:lpstr>
      <vt:lpstr>Aptos Display</vt:lpstr>
      <vt:lpstr>Arial</vt:lpstr>
      <vt:lpstr>Arial Black</vt:lpstr>
      <vt:lpstr>Tahoma</vt:lpstr>
      <vt:lpstr>Verdana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PROPUESTA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SOMOS CHRONOS INSIGHTS</vt:lpstr>
      <vt:lpstr>WHAT COMMISSIONS AND FEES COVER DoorDash charges fees and commission rates to bring value to your business and community. Here are some of the items they cover: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Alejandra Cruz Monge</dc:creator>
  <cp:lastModifiedBy>Alejandra Cruz Monge</cp:lastModifiedBy>
  <cp:revision>25</cp:revision>
  <dcterms:created xsi:type="dcterms:W3CDTF">2025-02-11T00:28:35Z</dcterms:created>
  <dcterms:modified xsi:type="dcterms:W3CDTF">2025-03-08T06:28:54Z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2024-12-17T00:00:00Z</vt:filetime>
  </property>
  <property fmtid="{D5CDD505-2E9C-101B-9397-08002B2CF9AE}" pid="3" name="Creator">
    <vt:lpwstr>Adobe InDesign 20.0 (Macintosh)</vt:lpwstr>
  </property>
  <property fmtid="{D5CDD505-2E9C-101B-9397-08002B2CF9AE}" pid="4" name="LastSaved">
    <vt:filetime>2025-02-11T00:00:00Z</vt:filetime>
  </property>
  <property fmtid="{D5CDD505-2E9C-101B-9397-08002B2CF9AE}" pid="5" name="Producer">
    <vt:lpwstr>Adobe PDF Library 17.0</vt:lpwstr>
  </property>
  <property fmtid="{D5CDD505-2E9C-101B-9397-08002B2CF9AE}" pid="6" name="ContentTypeId">
    <vt:lpwstr>0x01010082E8257E18C1A04A906D7D47DDF95031</vt:lpwstr>
  </property>
</Properties>
</file>