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24"/>
  </p:notesMasterIdLst>
  <p:sldIdLst>
    <p:sldId id="256" r:id="rId5"/>
    <p:sldId id="262" r:id="rId6"/>
    <p:sldId id="259" r:id="rId7"/>
    <p:sldId id="317" r:id="rId8"/>
    <p:sldId id="312" r:id="rId9"/>
    <p:sldId id="308" r:id="rId10"/>
    <p:sldId id="309" r:id="rId11"/>
    <p:sldId id="310" r:id="rId12"/>
    <p:sldId id="307" r:id="rId13"/>
    <p:sldId id="297" r:id="rId14"/>
    <p:sldId id="304" r:id="rId15"/>
    <p:sldId id="263" r:id="rId16"/>
    <p:sldId id="306" r:id="rId17"/>
    <p:sldId id="311" r:id="rId18"/>
    <p:sldId id="318" r:id="rId19"/>
    <p:sldId id="313" r:id="rId20"/>
    <p:sldId id="319" r:id="rId21"/>
    <p:sldId id="303" r:id="rId22"/>
    <p:sldId id="320" r:id="rId23"/>
  </p:sldIdLst>
  <p:sldSz cx="9144000" cy="5143500" type="screen16x9"/>
  <p:notesSz cx="6858000" cy="9144000"/>
  <p:embeddedFontLst>
    <p:embeddedFont>
      <p:font typeface="Be Vietnam Pro" panose="020B0604020202020204" charset="0"/>
      <p:regular r:id="rId25"/>
      <p:bold r:id="rId26"/>
      <p:italic r:id="rId27"/>
      <p:boldItalic r:id="rId28"/>
    </p:embeddedFont>
    <p:embeddedFont>
      <p:font typeface="Be Vietnam Pro SemiBold" panose="020B060402020202020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Inter" panose="020B0604020202020204" charset="0"/>
      <p:regular r:id="rId37"/>
      <p:bold r:id="rId38"/>
      <p:italic r:id="rId39"/>
      <p:boldItalic r:id="rId40"/>
    </p:embeddedFont>
    <p:embeddedFont>
      <p:font typeface="Jost" panose="020B0604020202020204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PT Sans" panose="020B05030202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C948C3-1BC2-4428-ADD9-BF67D1FA5980}">
  <a:tblStyle styleId="{10C948C3-1BC2-4428-ADD9-BF67D1FA59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6359B-D9C9-4791-BF80-94CD5D261F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5.fntdata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font" Target="fonts/font29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2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6.xml"/><Relationship Id="rId41" Type="http://schemas.openxmlformats.org/officeDocument/2006/relationships/font" Target="fonts/font17.fntdata"/><Relationship Id="rId54" Type="http://schemas.openxmlformats.org/officeDocument/2006/relationships/font" Target="fonts/font3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2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07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806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26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68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58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3AE24103-65FB-E20F-6B69-991921CB6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54dda1946d_6_332:notes">
            <a:extLst>
              <a:ext uri="{FF2B5EF4-FFF2-40B4-BE49-F238E27FC236}">
                <a16:creationId xmlns:a16="http://schemas.microsoft.com/office/drawing/2014/main" id="{3AA5965A-86A6-5974-5A54-C91605AB82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54dda1946d_6_332:notes">
            <a:extLst>
              <a:ext uri="{FF2B5EF4-FFF2-40B4-BE49-F238E27FC236}">
                <a16:creationId xmlns:a16="http://schemas.microsoft.com/office/drawing/2014/main" id="{F73E6452-526C-FFE3-11EA-D715CE220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23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2F72C8AC-F391-FD7F-74F7-93DB73AB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54dda1946d_6_332:notes">
            <a:extLst>
              <a:ext uri="{FF2B5EF4-FFF2-40B4-BE49-F238E27FC236}">
                <a16:creationId xmlns:a16="http://schemas.microsoft.com/office/drawing/2014/main" id="{F225E28F-1654-96A0-4F6C-F4968E779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54dda1946d_6_332:notes">
            <a:extLst>
              <a:ext uri="{FF2B5EF4-FFF2-40B4-BE49-F238E27FC236}">
                <a16:creationId xmlns:a16="http://schemas.microsoft.com/office/drawing/2014/main" id="{78FE7BC2-AD8C-5504-0F9F-716D49C47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11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D247F2B1-2BF6-EB53-1DB2-1A2DC59ED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54dda1946d_6_332:notes">
            <a:extLst>
              <a:ext uri="{FF2B5EF4-FFF2-40B4-BE49-F238E27FC236}">
                <a16:creationId xmlns:a16="http://schemas.microsoft.com/office/drawing/2014/main" id="{50772280-90C2-CE77-D4E4-A4A517CCC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54dda1946d_6_332:notes">
            <a:extLst>
              <a:ext uri="{FF2B5EF4-FFF2-40B4-BE49-F238E27FC236}">
                <a16:creationId xmlns:a16="http://schemas.microsoft.com/office/drawing/2014/main" id="{C61ED9C2-3BCA-85C0-5057-4F35C2CAD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24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2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3025" extrusionOk="0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6" extrusionOk="0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92" extrusionOk="0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502" extrusionOk="0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36" extrusionOk="0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253" extrusionOk="0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28" extrusionOk="0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96" extrusionOk="0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41" extrusionOk="0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3027" extrusionOk="0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06" extrusionOk="0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45" extrusionOk="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54" extrusionOk="0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9" extrusionOk="0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781" extrusionOk="0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rot="2703460" flipH="1">
                <a:off x="68105" y="4388545"/>
                <a:ext cx="63928" cy="11762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96" extrusionOk="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rot="2703460" flipH="1">
                <a:off x="74395" y="4470614"/>
                <a:ext cx="19769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73" name="Google Shape;973;p17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974" name="Google Shape;974;p17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975" name="Google Shape;975;p17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7" name="Google Shape;977;p17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978" name="Google Shape;978;p17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979" name="Google Shape;979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0" name="Google Shape;980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1" name="Google Shape;981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2" name="Google Shape;982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3" name="Google Shape;983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84" name="Google Shape;984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985" name="Google Shape;985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6" name="Google Shape;986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7" name="Google Shape;987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8" name="Google Shape;988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9" name="Google Shape;989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0" name="Google Shape;990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1" name="Google Shape;991;p17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992" name="Google Shape;992;p17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993" name="Google Shape;993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4" name="Google Shape;994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5" name="Google Shape;995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6" name="Google Shape;996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97" name="Google Shape;997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998" name="Google Shape;998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0" name="Google Shape;1000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1" name="Google Shape;1001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2" name="Google Shape;1002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3" name="Google Shape;1003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4" name="Google Shape;1004;p17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005" name="Google Shape;1005;p17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006" name="Google Shape;1006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7" name="Google Shape;1007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8" name="Google Shape;1008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9" name="Google Shape;1009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010" name="Google Shape;1010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1" name="Google Shape;1011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2" name="Google Shape;1012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3" name="Google Shape;1013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4" name="Google Shape;1014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5" name="Google Shape;1015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6" name="Google Shape;1016;p17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017" name="Google Shape;1017;p17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7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19" name="Google Shape;1019;p17"/>
          <p:cNvSpPr txBox="1">
            <a:spLocks noGrp="1"/>
          </p:cNvSpPr>
          <p:nvPr>
            <p:ph type="title"/>
          </p:nvPr>
        </p:nvSpPr>
        <p:spPr>
          <a:xfrm>
            <a:off x="5719575" y="2174250"/>
            <a:ext cx="25965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17"/>
          <p:cNvSpPr txBox="1">
            <a:spLocks noGrp="1"/>
          </p:cNvSpPr>
          <p:nvPr>
            <p:ph type="subTitle" idx="1"/>
          </p:nvPr>
        </p:nvSpPr>
        <p:spPr>
          <a:xfrm>
            <a:off x="5719575" y="3434100"/>
            <a:ext cx="25965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17"/>
          <p:cNvSpPr>
            <a:spLocks noGrp="1"/>
          </p:cNvSpPr>
          <p:nvPr>
            <p:ph type="pic" idx="2"/>
          </p:nvPr>
        </p:nvSpPr>
        <p:spPr>
          <a:xfrm>
            <a:off x="591625" y="326075"/>
            <a:ext cx="16815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17"/>
          <p:cNvSpPr>
            <a:spLocks noGrp="1"/>
          </p:cNvSpPr>
          <p:nvPr>
            <p:ph type="pic" idx="3"/>
          </p:nvPr>
        </p:nvSpPr>
        <p:spPr>
          <a:xfrm>
            <a:off x="2476650" y="326075"/>
            <a:ext cx="2898600" cy="220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17"/>
          <p:cNvSpPr>
            <a:spLocks noGrp="1"/>
          </p:cNvSpPr>
          <p:nvPr>
            <p:ph type="pic" idx="4"/>
          </p:nvPr>
        </p:nvSpPr>
        <p:spPr>
          <a:xfrm>
            <a:off x="2476650" y="2710900"/>
            <a:ext cx="28986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4" name="Google Shape;1024;p17"/>
          <p:cNvGrpSpPr/>
          <p:nvPr/>
        </p:nvGrpSpPr>
        <p:grpSpPr>
          <a:xfrm>
            <a:off x="8243554" y="130374"/>
            <a:ext cx="839711" cy="872329"/>
            <a:chOff x="8243554" y="130374"/>
            <a:chExt cx="839711" cy="872329"/>
          </a:xfrm>
        </p:grpSpPr>
        <p:sp>
          <p:nvSpPr>
            <p:cNvPr id="1025" name="Google Shape;1025;p17"/>
            <p:cNvSpPr/>
            <p:nvPr/>
          </p:nvSpPr>
          <p:spPr>
            <a:xfrm>
              <a:off x="8674799" y="130374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8849500" y="539497"/>
              <a:ext cx="233765" cy="23250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7" name="Google Shape;1027;p17"/>
            <p:cNvGrpSpPr/>
            <p:nvPr/>
          </p:nvGrpSpPr>
          <p:grpSpPr>
            <a:xfrm>
              <a:off x="8243554" y="470378"/>
              <a:ext cx="532450" cy="532325"/>
              <a:chOff x="833034" y="460460"/>
              <a:chExt cx="512612" cy="512443"/>
            </a:xfrm>
          </p:grpSpPr>
          <p:sp>
            <p:nvSpPr>
              <p:cNvPr id="1028" name="Google Shape;1028;p1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75" name="Google Shape;75;p4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76" name="Google Shape;76;p4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77" name="Google Shape;77;p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81;p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" name="Google Shape;82;p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4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" name="Google Shape;86;p4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7" name="Google Shape;87;p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" name="Google Shape;95;p4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6" name="Google Shape;96;p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8" name="Google Shape;98;p4"/>
          <p:cNvGrpSpPr/>
          <p:nvPr/>
        </p:nvGrpSpPr>
        <p:grpSpPr>
          <a:xfrm>
            <a:off x="164786" y="137398"/>
            <a:ext cx="8903046" cy="4860597"/>
            <a:chOff x="164786" y="137398"/>
            <a:chExt cx="8903046" cy="4860597"/>
          </a:xfrm>
        </p:grpSpPr>
        <p:grpSp>
          <p:nvGrpSpPr>
            <p:cNvPr id="99" name="Google Shape;99;p4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100" name="Google Shape;100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146" name="Google Shape;146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000" b="1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164786" y="4648199"/>
              <a:ext cx="349852" cy="349795"/>
              <a:chOff x="8269423" y="174900"/>
              <a:chExt cx="619426" cy="619325"/>
            </a:xfrm>
          </p:grpSpPr>
          <p:sp>
            <p:nvSpPr>
              <p:cNvPr id="192" name="Google Shape;192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1800" b="1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1" name="Google Shape;241;p5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242" name="Google Shape;242;p5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243" name="Google Shape;243;p5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5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246" name="Google Shape;246;p5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247" name="Google Shape;247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0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1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2" name="Google Shape;252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53" name="Google Shape;253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" name="Google Shape;256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7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258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9" name="Google Shape;259;p5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260" name="Google Shape;260;p5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261" name="Google Shape;261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" name="Google Shape;262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" name="Google Shape;264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5" name="Google Shape;265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66" name="Google Shape;266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" name="Google Shape;267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" name="Google Shape;269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" name="Google Shape;270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2" name="Google Shape;272;p5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273" name="Google Shape;273;p5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274" name="Google Shape;274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276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7" name="Google Shape;277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78" name="Google Shape;278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282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84" name="Google Shape;284;p5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285" name="Google Shape;285;p5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87" name="Google Shape;287;p5"/>
          <p:cNvGrpSpPr/>
          <p:nvPr/>
        </p:nvGrpSpPr>
        <p:grpSpPr>
          <a:xfrm>
            <a:off x="117174" y="108049"/>
            <a:ext cx="9027476" cy="4604776"/>
            <a:chOff x="117174" y="108049"/>
            <a:chExt cx="9027476" cy="4604776"/>
          </a:xfrm>
        </p:grpSpPr>
        <p:sp>
          <p:nvSpPr>
            <p:cNvPr id="288" name="Google Shape;288;p5"/>
            <p:cNvSpPr/>
            <p:nvPr/>
          </p:nvSpPr>
          <p:spPr>
            <a:xfrm>
              <a:off x="117174" y="1080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5"/>
            <p:cNvGrpSpPr/>
            <p:nvPr/>
          </p:nvGrpSpPr>
          <p:grpSpPr>
            <a:xfrm>
              <a:off x="8263946" y="3679967"/>
              <a:ext cx="880704" cy="1032858"/>
              <a:chOff x="8263946" y="3679967"/>
              <a:chExt cx="880704" cy="1032858"/>
            </a:xfrm>
          </p:grpSpPr>
          <p:grpSp>
            <p:nvGrpSpPr>
              <p:cNvPr id="290" name="Google Shape;290;p5"/>
              <p:cNvGrpSpPr/>
              <p:nvPr/>
            </p:nvGrpSpPr>
            <p:grpSpPr>
              <a:xfrm>
                <a:off x="8506963" y="3679967"/>
                <a:ext cx="488789" cy="488648"/>
                <a:chOff x="8269423" y="174900"/>
                <a:chExt cx="619426" cy="619325"/>
              </a:xfrm>
            </p:grpSpPr>
            <p:sp>
              <p:nvSpPr>
                <p:cNvPr id="291" name="Google Shape;291;p5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5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5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5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5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5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5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5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5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5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5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5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5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5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5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5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5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5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5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5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5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sp>
            <p:nvSpPr>
              <p:cNvPr id="336" name="Google Shape;336;p5"/>
              <p:cNvSpPr/>
              <p:nvPr/>
            </p:nvSpPr>
            <p:spPr>
              <a:xfrm flipH="1">
                <a:off x="8263946" y="4634900"/>
                <a:ext cx="880704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8308121" y="4168622"/>
                <a:ext cx="763035" cy="488681"/>
                <a:chOff x="7504675" y="948450"/>
                <a:chExt cx="1903305" cy="121896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9" name="Google Shape;339;p5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340" name="Google Shape;340;p5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1" name="Google Shape;341;p5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" name="Google Shape;342;p5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" name="Google Shape;343;p5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4" name="Google Shape;344;p5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5" name="Google Shape;345;p5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6" name="Google Shape;346;p5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47" name="Google Shape;347;p5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8" name="Google Shape;348;p5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349" name="Google Shape;349;p5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0" name="Google Shape;350;p5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p5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2" name="Google Shape;352;p5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3" name="Google Shape;353;p5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5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" name="Google Shape;355;p5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6" name="Google Shape;356;p5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5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5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59" name="Google Shape;359;p5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360" name="Google Shape;360;p5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1" name="Google Shape;361;p5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2" name="Google Shape;362;p5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" name="Google Shape;365;p5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p5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5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" name="Google Shape;370;p5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5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5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" name="Google Shape;373;p5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" name="Google Shape;374;p5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p5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6" name="Google Shape;376;p5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" name="Google Shape;377;p5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5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" name="Google Shape;379;p5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" name="Google Shape;380;p5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1" name="Google Shape;381;p5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382" name="Google Shape;382;p5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3" name="Google Shape;383;p5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4" name="Google Shape;384;p5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" name="Google Shape;385;p5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86" name="Google Shape;386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"/>
          <p:cNvSpPr txBox="1">
            <a:spLocks noGrp="1"/>
          </p:cNvSpPr>
          <p:nvPr>
            <p:ph type="subTitle" idx="1"/>
          </p:nvPr>
        </p:nvSpPr>
        <p:spPr>
          <a:xfrm>
            <a:off x="4791252" y="2696125"/>
            <a:ext cx="28683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subTitle" idx="2"/>
          </p:nvPr>
        </p:nvSpPr>
        <p:spPr>
          <a:xfrm>
            <a:off x="1119350" y="2696125"/>
            <a:ext cx="28683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subTitle" idx="3"/>
          </p:nvPr>
        </p:nvSpPr>
        <p:spPr>
          <a:xfrm>
            <a:off x="1119350" y="2311350"/>
            <a:ext cx="2868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4"/>
          </p:nvPr>
        </p:nvSpPr>
        <p:spPr>
          <a:xfrm>
            <a:off x="4791252" y="2311350"/>
            <a:ext cx="2868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anseblacio/malpagadorbd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4568510" y="1477347"/>
            <a:ext cx="6042051" cy="1845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MEET OUR CLIENTS</a:t>
            </a:r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76318BE5-57F9-73FC-0C4E-1F0EBB99D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657A30CB-8199-A675-72A8-704CFAB9E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101" y="274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 dirty="0"/>
              <a:t>Duración en el Empleo</a:t>
            </a:r>
          </a:p>
        </p:txBody>
      </p:sp>
      <p:sp>
        <p:nvSpPr>
          <p:cNvPr id="1797" name="Google Shape;1797;p33">
            <a:extLst>
              <a:ext uri="{FF2B5EF4-FFF2-40B4-BE49-F238E27FC236}">
                <a16:creationId xmlns:a16="http://schemas.microsoft.com/office/drawing/2014/main" id="{17486383-03EE-9E72-2075-2B9321A384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15810" y="1140173"/>
            <a:ext cx="4291969" cy="964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Analizando los datos, los clientes que hayan solicitado un préstamo con Garante tienen una probabilidad del 15.04% de ser malos pagadores, representando el riesgo más alto. Seguidos por antigüedad laboral de 8 años, y 9 años.</a:t>
            </a:r>
            <a:endParaRPr lang="en-U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653742B-5AE8-70C8-9145-4FB31CD94D04}"/>
              </a:ext>
            </a:extLst>
          </p:cNvPr>
          <p:cNvGrpSpPr/>
          <p:nvPr/>
        </p:nvGrpSpPr>
        <p:grpSpPr>
          <a:xfrm>
            <a:off x="8612885" y="291043"/>
            <a:ext cx="330683" cy="330728"/>
            <a:chOff x="4978825" y="1722526"/>
            <a:chExt cx="330683" cy="330728"/>
          </a:xfrm>
        </p:grpSpPr>
        <p:sp>
          <p:nvSpPr>
            <p:cNvPr id="1807" name="Google Shape;1807;p33">
              <a:extLst>
                <a:ext uri="{FF2B5EF4-FFF2-40B4-BE49-F238E27FC236}">
                  <a16:creationId xmlns:a16="http://schemas.microsoft.com/office/drawing/2014/main" id="{820E661B-DFA7-B5B6-0119-F720DEEA5533}"/>
                </a:ext>
              </a:extLst>
            </p:cNvPr>
            <p:cNvSpPr/>
            <p:nvPr/>
          </p:nvSpPr>
          <p:spPr>
            <a:xfrm>
              <a:off x="5043556" y="1722526"/>
              <a:ext cx="201222" cy="116346"/>
            </a:xfrm>
            <a:custGeom>
              <a:avLst/>
              <a:gdLst/>
              <a:ahLst/>
              <a:cxnLst/>
              <a:rect l="l" t="t" r="r" b="b"/>
              <a:pathLst>
                <a:path w="10849" h="6272" extrusionOk="0">
                  <a:moveTo>
                    <a:pt x="3302" y="1"/>
                  </a:moveTo>
                  <a:cubicBezTo>
                    <a:pt x="2453" y="1"/>
                    <a:pt x="1744" y="706"/>
                    <a:pt x="1744" y="1555"/>
                  </a:cubicBezTo>
                  <a:cubicBezTo>
                    <a:pt x="1744" y="2453"/>
                    <a:pt x="2453" y="3114"/>
                    <a:pt x="3302" y="3114"/>
                  </a:cubicBezTo>
                  <a:cubicBezTo>
                    <a:pt x="3442" y="3114"/>
                    <a:pt x="3585" y="3114"/>
                    <a:pt x="3725" y="3065"/>
                  </a:cubicBezTo>
                  <a:lnTo>
                    <a:pt x="4434" y="4197"/>
                  </a:lnTo>
                  <a:lnTo>
                    <a:pt x="2076" y="4197"/>
                  </a:lnTo>
                  <a:lnTo>
                    <a:pt x="1" y="6272"/>
                  </a:lnTo>
                  <a:lnTo>
                    <a:pt x="10849" y="6272"/>
                  </a:lnTo>
                  <a:lnTo>
                    <a:pt x="8773" y="4197"/>
                  </a:lnTo>
                  <a:lnTo>
                    <a:pt x="6366" y="4197"/>
                  </a:lnTo>
                  <a:lnTo>
                    <a:pt x="7121" y="3065"/>
                  </a:lnTo>
                  <a:cubicBezTo>
                    <a:pt x="7215" y="3114"/>
                    <a:pt x="7359" y="3114"/>
                    <a:pt x="7498" y="3114"/>
                  </a:cubicBezTo>
                  <a:cubicBezTo>
                    <a:pt x="8347" y="3114"/>
                    <a:pt x="9056" y="2453"/>
                    <a:pt x="9056" y="1555"/>
                  </a:cubicBezTo>
                  <a:cubicBezTo>
                    <a:pt x="9056" y="706"/>
                    <a:pt x="8347" y="1"/>
                    <a:pt x="7498" y="1"/>
                  </a:cubicBezTo>
                  <a:cubicBezTo>
                    <a:pt x="6649" y="1"/>
                    <a:pt x="5944" y="706"/>
                    <a:pt x="5944" y="1555"/>
                  </a:cubicBezTo>
                  <a:cubicBezTo>
                    <a:pt x="5944" y="1933"/>
                    <a:pt x="6038" y="2265"/>
                    <a:pt x="6227" y="2499"/>
                  </a:cubicBezTo>
                  <a:lnTo>
                    <a:pt x="5423" y="3774"/>
                  </a:lnTo>
                  <a:lnTo>
                    <a:pt x="4574" y="2499"/>
                  </a:lnTo>
                  <a:cubicBezTo>
                    <a:pt x="4763" y="2265"/>
                    <a:pt x="4906" y="1933"/>
                    <a:pt x="4906" y="1555"/>
                  </a:cubicBezTo>
                  <a:cubicBezTo>
                    <a:pt x="4906" y="706"/>
                    <a:pt x="4197" y="1"/>
                    <a:pt x="3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>
              <a:extLst>
                <a:ext uri="{FF2B5EF4-FFF2-40B4-BE49-F238E27FC236}">
                  <a16:creationId xmlns:a16="http://schemas.microsoft.com/office/drawing/2014/main" id="{E788AF95-9575-C47E-DC2E-47C06BB2C8CD}"/>
                </a:ext>
              </a:extLst>
            </p:cNvPr>
            <p:cNvSpPr/>
            <p:nvPr/>
          </p:nvSpPr>
          <p:spPr>
            <a:xfrm>
              <a:off x="4978825" y="1858108"/>
              <a:ext cx="330683" cy="195146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9434" y="1132"/>
                  </a:moveTo>
                  <a:lnTo>
                    <a:pt x="9434" y="2264"/>
                  </a:lnTo>
                  <a:cubicBezTo>
                    <a:pt x="10045" y="2453"/>
                    <a:pt x="10471" y="3068"/>
                    <a:pt x="10471" y="3728"/>
                  </a:cubicBezTo>
                  <a:lnTo>
                    <a:pt x="9434" y="3728"/>
                  </a:lnTo>
                  <a:cubicBezTo>
                    <a:pt x="9434" y="3445"/>
                    <a:pt x="9196" y="3207"/>
                    <a:pt x="8913" y="3207"/>
                  </a:cubicBezTo>
                  <a:cubicBezTo>
                    <a:pt x="8630" y="3207"/>
                    <a:pt x="8396" y="3445"/>
                    <a:pt x="8396" y="3728"/>
                  </a:cubicBezTo>
                  <a:cubicBezTo>
                    <a:pt x="8396" y="4011"/>
                    <a:pt x="8630" y="4245"/>
                    <a:pt x="8913" y="4245"/>
                  </a:cubicBezTo>
                  <a:cubicBezTo>
                    <a:pt x="9762" y="4245"/>
                    <a:pt x="10471" y="4954"/>
                    <a:pt x="10471" y="5803"/>
                  </a:cubicBezTo>
                  <a:cubicBezTo>
                    <a:pt x="10471" y="6509"/>
                    <a:pt x="10045" y="7075"/>
                    <a:pt x="9434" y="7313"/>
                  </a:cubicBezTo>
                  <a:lnTo>
                    <a:pt x="9434" y="8445"/>
                  </a:lnTo>
                  <a:lnTo>
                    <a:pt x="8396" y="8445"/>
                  </a:lnTo>
                  <a:lnTo>
                    <a:pt x="8396" y="7313"/>
                  </a:lnTo>
                  <a:cubicBezTo>
                    <a:pt x="7781" y="7075"/>
                    <a:pt x="7309" y="6509"/>
                    <a:pt x="7309" y="5803"/>
                  </a:cubicBezTo>
                  <a:lnTo>
                    <a:pt x="8396" y="5803"/>
                  </a:lnTo>
                  <a:cubicBezTo>
                    <a:pt x="8396" y="6086"/>
                    <a:pt x="8630" y="6320"/>
                    <a:pt x="8913" y="6320"/>
                  </a:cubicBezTo>
                  <a:cubicBezTo>
                    <a:pt x="9196" y="6320"/>
                    <a:pt x="9434" y="6086"/>
                    <a:pt x="9434" y="5803"/>
                  </a:cubicBezTo>
                  <a:cubicBezTo>
                    <a:pt x="9434" y="5520"/>
                    <a:pt x="9196" y="5283"/>
                    <a:pt x="8913" y="5283"/>
                  </a:cubicBezTo>
                  <a:cubicBezTo>
                    <a:pt x="8019" y="5283"/>
                    <a:pt x="7309" y="4577"/>
                    <a:pt x="7309" y="3728"/>
                  </a:cubicBezTo>
                  <a:cubicBezTo>
                    <a:pt x="7309" y="3068"/>
                    <a:pt x="7781" y="2453"/>
                    <a:pt x="8396" y="2264"/>
                  </a:cubicBezTo>
                  <a:lnTo>
                    <a:pt x="8396" y="1132"/>
                  </a:lnTo>
                  <a:close/>
                  <a:moveTo>
                    <a:pt x="2453" y="0"/>
                  </a:moveTo>
                  <a:cubicBezTo>
                    <a:pt x="850" y="1936"/>
                    <a:pt x="1" y="3302"/>
                    <a:pt x="1" y="5803"/>
                  </a:cubicBezTo>
                  <a:cubicBezTo>
                    <a:pt x="1" y="8396"/>
                    <a:pt x="2076" y="10520"/>
                    <a:pt x="4668" y="10520"/>
                  </a:cubicBezTo>
                  <a:lnTo>
                    <a:pt x="13112" y="10520"/>
                  </a:lnTo>
                  <a:cubicBezTo>
                    <a:pt x="15705" y="10520"/>
                    <a:pt x="17829" y="8396"/>
                    <a:pt x="17829" y="5803"/>
                  </a:cubicBezTo>
                  <a:cubicBezTo>
                    <a:pt x="17829" y="3302"/>
                    <a:pt x="16931" y="1936"/>
                    <a:pt x="15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B427CFD-21A2-83F3-A7C5-14A5F86B4943}"/>
              </a:ext>
            </a:extLst>
          </p:cNvPr>
          <p:cNvGrpSpPr/>
          <p:nvPr/>
        </p:nvGrpSpPr>
        <p:grpSpPr>
          <a:xfrm>
            <a:off x="769602" y="693828"/>
            <a:ext cx="1645124" cy="2142459"/>
            <a:chOff x="576470" y="902599"/>
            <a:chExt cx="2567290" cy="369470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0FE12F6-5872-4DCF-FA9A-343EBAE3E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470" y="902599"/>
              <a:ext cx="2567290" cy="3694701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D47ED15-E0E2-7BF7-91B1-E88ADD6C38BE}"/>
                </a:ext>
              </a:extLst>
            </p:cNvPr>
            <p:cNvSpPr/>
            <p:nvPr/>
          </p:nvSpPr>
          <p:spPr>
            <a:xfrm>
              <a:off x="619231" y="1385066"/>
              <a:ext cx="2425809" cy="7689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Google Shape;1796;p33">
            <a:extLst>
              <a:ext uri="{FF2B5EF4-FFF2-40B4-BE49-F238E27FC236}">
                <a16:creationId xmlns:a16="http://schemas.microsoft.com/office/drawing/2014/main" id="{CC78C6FC-1D0E-DB71-640C-BC54905081CB}"/>
              </a:ext>
            </a:extLst>
          </p:cNvPr>
          <p:cNvSpPr txBox="1">
            <a:spLocks/>
          </p:cNvSpPr>
          <p:nvPr/>
        </p:nvSpPr>
        <p:spPr>
          <a:xfrm>
            <a:off x="720000" y="296349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C" sz="2800" dirty="0"/>
              <a:t>Tipo de aplicación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8E4F02E-C80E-2732-0392-A194E290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40" y="3631899"/>
            <a:ext cx="2694386" cy="99644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350537B-3F0D-CFFB-5C79-21B3B55F7BAD}"/>
              </a:ext>
            </a:extLst>
          </p:cNvPr>
          <p:cNvSpPr/>
          <p:nvPr/>
        </p:nvSpPr>
        <p:spPr>
          <a:xfrm>
            <a:off x="2852608" y="4051382"/>
            <a:ext cx="656947" cy="31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797;p33">
            <a:extLst>
              <a:ext uri="{FF2B5EF4-FFF2-40B4-BE49-F238E27FC236}">
                <a16:creationId xmlns:a16="http://schemas.microsoft.com/office/drawing/2014/main" id="{964AEC23-4339-107E-7560-FB1CC4BA8492}"/>
              </a:ext>
            </a:extLst>
          </p:cNvPr>
          <p:cNvSpPr txBox="1">
            <a:spLocks/>
          </p:cNvSpPr>
          <p:nvPr/>
        </p:nvSpPr>
        <p:spPr>
          <a:xfrm>
            <a:off x="3866610" y="3663399"/>
            <a:ext cx="3779473" cy="96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s-ES" dirty="0"/>
              <a:t>Los clientes que solicitan préstamos individuales tienen una mayor probabilidad de caer en morosidad con 12% sobre el 6% de las solicitudes grupales.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9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F46200B5-8EB0-3634-E848-A95A65077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5E92D884-9F4D-CFFF-45D2-D55391F44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101" y="274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¿Qué pasa con los ingresos anuales</a:t>
            </a:r>
            <a:r>
              <a:rPr lang="en-US" dirty="0"/>
              <a:t>? </a:t>
            </a:r>
            <a:endParaRPr lang="es-EC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545EEAC-3761-5098-103A-75AADA38AA96}"/>
              </a:ext>
            </a:extLst>
          </p:cNvPr>
          <p:cNvGrpSpPr/>
          <p:nvPr/>
        </p:nvGrpSpPr>
        <p:grpSpPr>
          <a:xfrm>
            <a:off x="8612885" y="291043"/>
            <a:ext cx="330683" cy="330728"/>
            <a:chOff x="4978825" y="1722526"/>
            <a:chExt cx="330683" cy="330728"/>
          </a:xfrm>
        </p:grpSpPr>
        <p:sp>
          <p:nvSpPr>
            <p:cNvPr id="1807" name="Google Shape;1807;p33">
              <a:extLst>
                <a:ext uri="{FF2B5EF4-FFF2-40B4-BE49-F238E27FC236}">
                  <a16:creationId xmlns:a16="http://schemas.microsoft.com/office/drawing/2014/main" id="{3A222CAA-D577-2969-D073-C4FE7236435A}"/>
                </a:ext>
              </a:extLst>
            </p:cNvPr>
            <p:cNvSpPr/>
            <p:nvPr/>
          </p:nvSpPr>
          <p:spPr>
            <a:xfrm>
              <a:off x="5043556" y="1722526"/>
              <a:ext cx="201222" cy="116346"/>
            </a:xfrm>
            <a:custGeom>
              <a:avLst/>
              <a:gdLst/>
              <a:ahLst/>
              <a:cxnLst/>
              <a:rect l="l" t="t" r="r" b="b"/>
              <a:pathLst>
                <a:path w="10849" h="6272" extrusionOk="0">
                  <a:moveTo>
                    <a:pt x="3302" y="1"/>
                  </a:moveTo>
                  <a:cubicBezTo>
                    <a:pt x="2453" y="1"/>
                    <a:pt x="1744" y="706"/>
                    <a:pt x="1744" y="1555"/>
                  </a:cubicBezTo>
                  <a:cubicBezTo>
                    <a:pt x="1744" y="2453"/>
                    <a:pt x="2453" y="3114"/>
                    <a:pt x="3302" y="3114"/>
                  </a:cubicBezTo>
                  <a:cubicBezTo>
                    <a:pt x="3442" y="3114"/>
                    <a:pt x="3585" y="3114"/>
                    <a:pt x="3725" y="3065"/>
                  </a:cubicBezTo>
                  <a:lnTo>
                    <a:pt x="4434" y="4197"/>
                  </a:lnTo>
                  <a:lnTo>
                    <a:pt x="2076" y="4197"/>
                  </a:lnTo>
                  <a:lnTo>
                    <a:pt x="1" y="6272"/>
                  </a:lnTo>
                  <a:lnTo>
                    <a:pt x="10849" y="6272"/>
                  </a:lnTo>
                  <a:lnTo>
                    <a:pt x="8773" y="4197"/>
                  </a:lnTo>
                  <a:lnTo>
                    <a:pt x="6366" y="4197"/>
                  </a:lnTo>
                  <a:lnTo>
                    <a:pt x="7121" y="3065"/>
                  </a:lnTo>
                  <a:cubicBezTo>
                    <a:pt x="7215" y="3114"/>
                    <a:pt x="7359" y="3114"/>
                    <a:pt x="7498" y="3114"/>
                  </a:cubicBezTo>
                  <a:cubicBezTo>
                    <a:pt x="8347" y="3114"/>
                    <a:pt x="9056" y="2453"/>
                    <a:pt x="9056" y="1555"/>
                  </a:cubicBezTo>
                  <a:cubicBezTo>
                    <a:pt x="9056" y="706"/>
                    <a:pt x="8347" y="1"/>
                    <a:pt x="7498" y="1"/>
                  </a:cubicBezTo>
                  <a:cubicBezTo>
                    <a:pt x="6649" y="1"/>
                    <a:pt x="5944" y="706"/>
                    <a:pt x="5944" y="1555"/>
                  </a:cubicBezTo>
                  <a:cubicBezTo>
                    <a:pt x="5944" y="1933"/>
                    <a:pt x="6038" y="2265"/>
                    <a:pt x="6227" y="2499"/>
                  </a:cubicBezTo>
                  <a:lnTo>
                    <a:pt x="5423" y="3774"/>
                  </a:lnTo>
                  <a:lnTo>
                    <a:pt x="4574" y="2499"/>
                  </a:lnTo>
                  <a:cubicBezTo>
                    <a:pt x="4763" y="2265"/>
                    <a:pt x="4906" y="1933"/>
                    <a:pt x="4906" y="1555"/>
                  </a:cubicBezTo>
                  <a:cubicBezTo>
                    <a:pt x="4906" y="706"/>
                    <a:pt x="4197" y="1"/>
                    <a:pt x="3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>
              <a:extLst>
                <a:ext uri="{FF2B5EF4-FFF2-40B4-BE49-F238E27FC236}">
                  <a16:creationId xmlns:a16="http://schemas.microsoft.com/office/drawing/2014/main" id="{27FC689B-EBA5-3D2E-9BD8-141ABE10644E}"/>
                </a:ext>
              </a:extLst>
            </p:cNvPr>
            <p:cNvSpPr/>
            <p:nvPr/>
          </p:nvSpPr>
          <p:spPr>
            <a:xfrm>
              <a:off x="4978825" y="1858108"/>
              <a:ext cx="330683" cy="195146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9434" y="1132"/>
                  </a:moveTo>
                  <a:lnTo>
                    <a:pt x="9434" y="2264"/>
                  </a:lnTo>
                  <a:cubicBezTo>
                    <a:pt x="10045" y="2453"/>
                    <a:pt x="10471" y="3068"/>
                    <a:pt x="10471" y="3728"/>
                  </a:cubicBezTo>
                  <a:lnTo>
                    <a:pt x="9434" y="3728"/>
                  </a:lnTo>
                  <a:cubicBezTo>
                    <a:pt x="9434" y="3445"/>
                    <a:pt x="9196" y="3207"/>
                    <a:pt x="8913" y="3207"/>
                  </a:cubicBezTo>
                  <a:cubicBezTo>
                    <a:pt x="8630" y="3207"/>
                    <a:pt x="8396" y="3445"/>
                    <a:pt x="8396" y="3728"/>
                  </a:cubicBezTo>
                  <a:cubicBezTo>
                    <a:pt x="8396" y="4011"/>
                    <a:pt x="8630" y="4245"/>
                    <a:pt x="8913" y="4245"/>
                  </a:cubicBezTo>
                  <a:cubicBezTo>
                    <a:pt x="9762" y="4245"/>
                    <a:pt x="10471" y="4954"/>
                    <a:pt x="10471" y="5803"/>
                  </a:cubicBezTo>
                  <a:cubicBezTo>
                    <a:pt x="10471" y="6509"/>
                    <a:pt x="10045" y="7075"/>
                    <a:pt x="9434" y="7313"/>
                  </a:cubicBezTo>
                  <a:lnTo>
                    <a:pt x="9434" y="8445"/>
                  </a:lnTo>
                  <a:lnTo>
                    <a:pt x="8396" y="8445"/>
                  </a:lnTo>
                  <a:lnTo>
                    <a:pt x="8396" y="7313"/>
                  </a:lnTo>
                  <a:cubicBezTo>
                    <a:pt x="7781" y="7075"/>
                    <a:pt x="7309" y="6509"/>
                    <a:pt x="7309" y="5803"/>
                  </a:cubicBezTo>
                  <a:lnTo>
                    <a:pt x="8396" y="5803"/>
                  </a:lnTo>
                  <a:cubicBezTo>
                    <a:pt x="8396" y="6086"/>
                    <a:pt x="8630" y="6320"/>
                    <a:pt x="8913" y="6320"/>
                  </a:cubicBezTo>
                  <a:cubicBezTo>
                    <a:pt x="9196" y="6320"/>
                    <a:pt x="9434" y="6086"/>
                    <a:pt x="9434" y="5803"/>
                  </a:cubicBezTo>
                  <a:cubicBezTo>
                    <a:pt x="9434" y="5520"/>
                    <a:pt x="9196" y="5283"/>
                    <a:pt x="8913" y="5283"/>
                  </a:cubicBezTo>
                  <a:cubicBezTo>
                    <a:pt x="8019" y="5283"/>
                    <a:pt x="7309" y="4577"/>
                    <a:pt x="7309" y="3728"/>
                  </a:cubicBezTo>
                  <a:cubicBezTo>
                    <a:pt x="7309" y="3068"/>
                    <a:pt x="7781" y="2453"/>
                    <a:pt x="8396" y="2264"/>
                  </a:cubicBezTo>
                  <a:lnTo>
                    <a:pt x="8396" y="1132"/>
                  </a:lnTo>
                  <a:close/>
                  <a:moveTo>
                    <a:pt x="2453" y="0"/>
                  </a:moveTo>
                  <a:cubicBezTo>
                    <a:pt x="850" y="1936"/>
                    <a:pt x="1" y="3302"/>
                    <a:pt x="1" y="5803"/>
                  </a:cubicBezTo>
                  <a:cubicBezTo>
                    <a:pt x="1" y="8396"/>
                    <a:pt x="2076" y="10520"/>
                    <a:pt x="4668" y="10520"/>
                  </a:cubicBezTo>
                  <a:lnTo>
                    <a:pt x="13112" y="10520"/>
                  </a:lnTo>
                  <a:cubicBezTo>
                    <a:pt x="15705" y="10520"/>
                    <a:pt x="17829" y="8396"/>
                    <a:pt x="17829" y="5803"/>
                  </a:cubicBezTo>
                  <a:cubicBezTo>
                    <a:pt x="17829" y="3302"/>
                    <a:pt x="16931" y="1936"/>
                    <a:pt x="15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797;p33">
            <a:extLst>
              <a:ext uri="{FF2B5EF4-FFF2-40B4-BE49-F238E27FC236}">
                <a16:creationId xmlns:a16="http://schemas.microsoft.com/office/drawing/2014/main" id="{EF08548A-44E8-14C1-04D9-04169F7E422D}"/>
              </a:ext>
            </a:extLst>
          </p:cNvPr>
          <p:cNvSpPr txBox="1">
            <a:spLocks/>
          </p:cNvSpPr>
          <p:nvPr/>
        </p:nvSpPr>
        <p:spPr>
          <a:xfrm>
            <a:off x="4305123" y="2189288"/>
            <a:ext cx="3779473" cy="96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s-ES" dirty="0"/>
              <a:t>Los clientes con ingresos bajos (ingreso anual hasta USD 46000.0) son más propensos a ser malos pagadores con una probabilidad del 15%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DA00409-D6CE-D08C-8A3C-74FCA9E74EA6}"/>
              </a:ext>
            </a:extLst>
          </p:cNvPr>
          <p:cNvGrpSpPr/>
          <p:nvPr/>
        </p:nvGrpSpPr>
        <p:grpSpPr>
          <a:xfrm>
            <a:off x="501601" y="1816333"/>
            <a:ext cx="3264008" cy="1533303"/>
            <a:chOff x="234785" y="1072775"/>
            <a:chExt cx="3264008" cy="153330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8814368-ACCF-D946-2DCC-86FA279D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785" y="1072775"/>
              <a:ext cx="3264008" cy="1533303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BEDB60-868C-52D7-CB0B-2BA3D398F758}"/>
                </a:ext>
              </a:extLst>
            </p:cNvPr>
            <p:cNvSpPr/>
            <p:nvPr/>
          </p:nvSpPr>
          <p:spPr>
            <a:xfrm>
              <a:off x="2734322" y="1608607"/>
              <a:ext cx="764471" cy="319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96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35"/>
          <p:cNvSpPr txBox="1">
            <a:spLocks noGrp="1"/>
          </p:cNvSpPr>
          <p:nvPr>
            <p:ph type="title"/>
          </p:nvPr>
        </p:nvSpPr>
        <p:spPr>
          <a:xfrm>
            <a:off x="4051" y="-5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>
                <a:latin typeface="Be Vietnam Pro"/>
                <a:ea typeface="Be Vietnam Pro"/>
                <a:cs typeface="Be Vietnam Pro"/>
              </a:rPr>
              <a:t>​</a:t>
            </a:r>
            <a:endParaRPr lang="en" sz="2400"/>
          </a:p>
        </p:txBody>
      </p:sp>
      <p:sp>
        <p:nvSpPr>
          <p:cNvPr id="1845" name="Google Shape;1845;p35"/>
          <p:cNvSpPr txBox="1">
            <a:spLocks noGrp="1"/>
          </p:cNvSpPr>
          <p:nvPr>
            <p:ph type="subTitle" idx="3"/>
          </p:nvPr>
        </p:nvSpPr>
        <p:spPr>
          <a:xfrm>
            <a:off x="1658349" y="3769271"/>
            <a:ext cx="5593749" cy="122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Esto indica que, con el paso del tiempo, una proporción considerable de clientes logra regularizar sus pagos.</a:t>
            </a:r>
            <a:endParaRPr lang="en" sz="1100" dirty="0"/>
          </a:p>
        </p:txBody>
      </p:sp>
      <p:sp>
        <p:nvSpPr>
          <p:cNvPr id="1849" name="Google Shape;1849;p35"/>
          <p:cNvSpPr txBox="1">
            <a:spLocks noGrp="1"/>
          </p:cNvSpPr>
          <p:nvPr>
            <p:ph type="subTitle" idx="8"/>
          </p:nvPr>
        </p:nvSpPr>
        <p:spPr>
          <a:xfrm>
            <a:off x="1865298" y="674553"/>
            <a:ext cx="5386800" cy="422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400"/>
              <a:t>Meses </a:t>
            </a:r>
            <a:r>
              <a:rPr lang="en" sz="1400" err="1"/>
              <a:t>desde</a:t>
            </a:r>
            <a:r>
              <a:rPr lang="en" sz="1400"/>
              <a:t> la </a:t>
            </a:r>
            <a:r>
              <a:rPr lang="en" sz="1400" err="1"/>
              <a:t>última</a:t>
            </a:r>
            <a:r>
              <a:rPr lang="en" sz="1400"/>
              <a:t> </a:t>
            </a:r>
            <a:r>
              <a:rPr lang="en" sz="1400" err="1"/>
              <a:t>morosidad</a:t>
            </a:r>
            <a:r>
              <a:rPr lang="en" sz="1400"/>
              <a:t> del </a:t>
            </a:r>
            <a:r>
              <a:rPr lang="en" sz="1400" err="1"/>
              <a:t>cliente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D1D16E2-7EDC-A5B5-D501-042F8D4A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5" t="351" r="202" b="71"/>
          <a:stretch/>
        </p:blipFill>
        <p:spPr>
          <a:xfrm>
            <a:off x="2393038" y="1097373"/>
            <a:ext cx="3608238" cy="2632646"/>
          </a:xfrm>
          <a:prstGeom prst="rect">
            <a:avLst/>
          </a:prstGeom>
        </p:spPr>
      </p:pic>
      <p:sp>
        <p:nvSpPr>
          <p:cNvPr id="5" name="Google Shape;1842;p35">
            <a:extLst>
              <a:ext uri="{FF2B5EF4-FFF2-40B4-BE49-F238E27FC236}">
                <a16:creationId xmlns:a16="http://schemas.microsoft.com/office/drawing/2014/main" id="{BA43DEDD-3CDC-F72D-66E1-679D6C3C1C8A}"/>
              </a:ext>
            </a:extLst>
          </p:cNvPr>
          <p:cNvSpPr txBox="1">
            <a:spLocks/>
          </p:cNvSpPr>
          <p:nvPr/>
        </p:nvSpPr>
        <p:spPr>
          <a:xfrm>
            <a:off x="586910" y="-117736"/>
            <a:ext cx="64284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​</a:t>
            </a:r>
            <a:r>
              <a:rPr lang="es-ES" sz="2400" dirty="0"/>
              <a:t>Más </a:t>
            </a:r>
            <a:r>
              <a:rPr lang="es-ES" sz="2400" dirty="0" err="1"/>
              <a:t>insights</a:t>
            </a:r>
            <a:r>
              <a:rPr lang="es-ES" sz="2400" dirty="0"/>
              <a:t>...</a:t>
            </a:r>
            <a:endParaRPr lang="en" sz="2400" dirty="0"/>
          </a:p>
        </p:txBody>
      </p:sp>
      <p:sp>
        <p:nvSpPr>
          <p:cNvPr id="2" name="Google Shape;2136;p41">
            <a:extLst>
              <a:ext uri="{FF2B5EF4-FFF2-40B4-BE49-F238E27FC236}">
                <a16:creationId xmlns:a16="http://schemas.microsoft.com/office/drawing/2014/main" id="{86BC59E5-0000-0CBA-EBEE-4521BBC9EA02}"/>
              </a:ext>
            </a:extLst>
          </p:cNvPr>
          <p:cNvSpPr/>
          <p:nvPr/>
        </p:nvSpPr>
        <p:spPr>
          <a:xfrm>
            <a:off x="306523" y="199668"/>
            <a:ext cx="221411" cy="19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¿Estado del cliente?</a:t>
            </a:r>
          </a:p>
        </p:txBody>
      </p:sp>
      <p:sp>
        <p:nvSpPr>
          <p:cNvPr id="2115" name="Google Shape;2115;p40"/>
          <p:cNvSpPr txBox="1">
            <a:spLocks noGrp="1"/>
          </p:cNvSpPr>
          <p:nvPr>
            <p:ph type="title" idx="4294967295"/>
          </p:nvPr>
        </p:nvSpPr>
        <p:spPr>
          <a:xfrm>
            <a:off x="7377129" y="4647336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Be Vietnam Pro SemiBold"/>
                <a:sym typeface="Be Vietnam Pro SemiBold"/>
              </a:rPr>
              <a:t>Complete</a:t>
            </a:r>
            <a:endParaRPr lang="es-ES"/>
          </a:p>
        </p:txBody>
      </p:sp>
      <p:sp>
        <p:nvSpPr>
          <p:cNvPr id="2116" name="Google Shape;2116;p40"/>
          <p:cNvSpPr txBox="1">
            <a:spLocks noGrp="1"/>
          </p:cNvSpPr>
          <p:nvPr>
            <p:ph type="title" idx="4294967295"/>
          </p:nvPr>
        </p:nvSpPr>
        <p:spPr>
          <a:xfrm>
            <a:off x="4182992" y="4650831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Be Vietnam Pro SemiBold"/>
                <a:sym typeface="Be Vietnam Pro SemiBold"/>
              </a:rPr>
              <a:t>Broken</a:t>
            </a:r>
            <a:endParaRPr lang="es-ES"/>
          </a:p>
        </p:txBody>
      </p:sp>
      <p:sp>
        <p:nvSpPr>
          <p:cNvPr id="2117" name="Google Shape;2117;p40"/>
          <p:cNvSpPr txBox="1">
            <a:spLocks noGrp="1"/>
          </p:cNvSpPr>
          <p:nvPr>
            <p:ph type="title" idx="4294967295"/>
          </p:nvPr>
        </p:nvSpPr>
        <p:spPr>
          <a:xfrm>
            <a:off x="1270691" y="4669985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Be Vietnam Pro SemiBold"/>
                <a:sym typeface="Be Vietnam Pro SemiBold"/>
              </a:rPr>
              <a:t>Activos</a:t>
            </a:r>
            <a:endParaRPr lang="es-ES"/>
          </a:p>
        </p:txBody>
      </p:sp>
      <p:sp>
        <p:nvSpPr>
          <p:cNvPr id="2118" name="Google Shape;2118;p40"/>
          <p:cNvSpPr/>
          <p:nvPr/>
        </p:nvSpPr>
        <p:spPr>
          <a:xfrm>
            <a:off x="1087391" y="4666310"/>
            <a:ext cx="183300" cy="18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0"/>
          <p:cNvSpPr/>
          <p:nvPr/>
        </p:nvSpPr>
        <p:spPr>
          <a:xfrm>
            <a:off x="3999692" y="4647753"/>
            <a:ext cx="183300" cy="18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0"/>
          <p:cNvSpPr/>
          <p:nvPr/>
        </p:nvSpPr>
        <p:spPr>
          <a:xfrm>
            <a:off x="7193829" y="4644854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99DD3974-E3FD-AF2B-56F8-CA1CB6E81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2" y="1655238"/>
            <a:ext cx="3400425" cy="1828800"/>
          </a:xfrm>
          <a:prstGeom prst="rect">
            <a:avLst/>
          </a:prstGeom>
        </p:spPr>
      </p:pic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C149AFF-E11F-6327-8059-7CE17D05D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57" y="1103856"/>
            <a:ext cx="4768839" cy="2935789"/>
          </a:xfrm>
          <a:prstGeom prst="rect">
            <a:avLst/>
          </a:prstGeom>
        </p:spPr>
      </p:pic>
      <p:sp>
        <p:nvSpPr>
          <p:cNvPr id="4" name="Google Shape;2136;p41">
            <a:extLst>
              <a:ext uri="{FF2B5EF4-FFF2-40B4-BE49-F238E27FC236}">
                <a16:creationId xmlns:a16="http://schemas.microsoft.com/office/drawing/2014/main" id="{CC42017C-13FC-4357-D4CE-62DBA8F860A9}"/>
              </a:ext>
            </a:extLst>
          </p:cNvPr>
          <p:cNvSpPr/>
          <p:nvPr/>
        </p:nvSpPr>
        <p:spPr>
          <a:xfrm>
            <a:off x="498589" y="731375"/>
            <a:ext cx="221411" cy="19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1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596628" y="111196"/>
            <a:ext cx="5958185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Recuperación de  valores</a:t>
            </a:r>
          </a:p>
        </p:txBody>
      </p:sp>
      <p:sp>
        <p:nvSpPr>
          <p:cNvPr id="2131" name="Google Shape;2131;p41"/>
          <p:cNvSpPr txBox="1">
            <a:spLocks noGrp="1"/>
          </p:cNvSpPr>
          <p:nvPr>
            <p:ph type="title" idx="4294967295"/>
          </p:nvPr>
        </p:nvSpPr>
        <p:spPr>
          <a:xfrm>
            <a:off x="6290118" y="1513773"/>
            <a:ext cx="2330716" cy="44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200" b="0" dirty="0">
                <a:latin typeface="Be Vietnam Pro SemiBold"/>
              </a:rPr>
              <a:t>Concentración de Datos</a:t>
            </a:r>
          </a:p>
        </p:txBody>
      </p:sp>
      <p:sp>
        <p:nvSpPr>
          <p:cNvPr id="2136" name="Google Shape;2136;p41"/>
          <p:cNvSpPr/>
          <p:nvPr/>
        </p:nvSpPr>
        <p:spPr>
          <a:xfrm>
            <a:off x="6104706" y="1288143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41"/>
          <p:cNvSpPr txBox="1"/>
          <p:nvPr/>
        </p:nvSpPr>
        <p:spPr>
          <a:xfrm>
            <a:off x="6288006" y="2276791"/>
            <a:ext cx="2534264" cy="812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Los puntos se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concentran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en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la </a:t>
            </a:r>
            <a:r>
              <a:rPr lang="en" sz="1200" err="1">
                <a:solidFill>
                  <a:schemeClr val="dk1"/>
                </a:solidFill>
                <a:latin typeface="Consolas"/>
                <a:ea typeface="Inter"/>
                <a:sym typeface="Inter"/>
              </a:rPr>
              <a:t>Categoría</a:t>
            </a:r>
            <a:r>
              <a:rPr lang="en" sz="1200">
                <a:solidFill>
                  <a:schemeClr val="dk1"/>
                </a:solidFill>
                <a:latin typeface="Consolas"/>
                <a:ea typeface="Inter"/>
                <a:sym typeface="Inter"/>
              </a:rPr>
              <a:t> 2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, lo que indica que la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mayoría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los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montos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de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recuperación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están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asociados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con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los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clientes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categorizados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como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malos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 </a:t>
            </a:r>
            <a:r>
              <a:rPr lang="en" sz="1200" err="1">
                <a:solidFill>
                  <a:schemeClr val="dk1"/>
                </a:solidFill>
                <a:ea typeface="Inter"/>
                <a:sym typeface="Inter"/>
              </a:rPr>
              <a:t>pagadores</a:t>
            </a:r>
            <a:r>
              <a:rPr lang="en" sz="1200">
                <a:solidFill>
                  <a:schemeClr val="dk1"/>
                </a:solidFill>
                <a:ea typeface="Inter"/>
                <a:sym typeface="Inter"/>
              </a:rPr>
              <a:t>.</a:t>
            </a:r>
            <a:endParaRPr lang="es-ES">
              <a:solidFill>
                <a:schemeClr val="dk1"/>
              </a:solidFill>
            </a:endParaRP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73DA38C-BD2B-707B-457A-7C31673C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7" y="1288143"/>
            <a:ext cx="4888931" cy="3610429"/>
          </a:xfrm>
          <a:prstGeom prst="rect">
            <a:avLst/>
          </a:prstGeom>
        </p:spPr>
      </p:pic>
      <p:sp>
        <p:nvSpPr>
          <p:cNvPr id="2" name="Google Shape;2136;p41">
            <a:extLst>
              <a:ext uri="{FF2B5EF4-FFF2-40B4-BE49-F238E27FC236}">
                <a16:creationId xmlns:a16="http://schemas.microsoft.com/office/drawing/2014/main" id="{A0AC9DE2-87CE-1A6F-322A-D0B58021B2E4}"/>
              </a:ext>
            </a:extLst>
          </p:cNvPr>
          <p:cNvSpPr/>
          <p:nvPr/>
        </p:nvSpPr>
        <p:spPr>
          <a:xfrm>
            <a:off x="308358" y="389717"/>
            <a:ext cx="221411" cy="19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6053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23205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Costo por recuperación de deuda</a:t>
            </a:r>
            <a:endParaRPr lang="es-ES" dirty="0"/>
          </a:p>
        </p:txBody>
      </p:sp>
      <p:sp>
        <p:nvSpPr>
          <p:cNvPr id="2139" name="Google Shape;2139;p41"/>
          <p:cNvSpPr txBox="1"/>
          <p:nvPr/>
        </p:nvSpPr>
        <p:spPr>
          <a:xfrm>
            <a:off x="5965823" y="2280488"/>
            <a:ext cx="2907699" cy="812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chemeClr val="dk1"/>
                </a:solidFill>
                <a:ea typeface="Inter"/>
                <a:sym typeface="Inter"/>
              </a:rPr>
              <a:t>Los valores de "Collection Recovery Fee" varían desde 0 hasta aproximadamente 7,000. Esto indica que hay clientes cuyo proceso de recuperación genera costos significativamente altos.</a:t>
            </a:r>
            <a:endParaRPr lang="en" dirty="0">
              <a:solidFill>
                <a:schemeClr val="dk1"/>
              </a:solidFill>
              <a:sym typeface="Inter"/>
            </a:endParaRPr>
          </a:p>
          <a:p>
            <a:endParaRPr lang="en" sz="1200" dirty="0">
              <a:solidFill>
                <a:schemeClr val="dk1"/>
              </a:solidFill>
              <a:ea typeface="Inter"/>
            </a:endParaRP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73DA38C-BD2B-707B-457A-7C31673C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7" y="1288143"/>
            <a:ext cx="4888931" cy="3610429"/>
          </a:xfrm>
          <a:prstGeom prst="rect">
            <a:avLst/>
          </a:prstGeom>
        </p:spPr>
      </p:pic>
      <p:sp>
        <p:nvSpPr>
          <p:cNvPr id="2" name="Google Shape;2136;p41">
            <a:extLst>
              <a:ext uri="{FF2B5EF4-FFF2-40B4-BE49-F238E27FC236}">
                <a16:creationId xmlns:a16="http://schemas.microsoft.com/office/drawing/2014/main" id="{7CFA195A-99C9-97DB-0048-0DB6FB575421}"/>
              </a:ext>
            </a:extLst>
          </p:cNvPr>
          <p:cNvSpPr/>
          <p:nvPr/>
        </p:nvSpPr>
        <p:spPr>
          <a:xfrm>
            <a:off x="447789" y="723546"/>
            <a:ext cx="221411" cy="19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DB8A26-BA0D-75F8-4886-68571C5AD9A5}"/>
              </a:ext>
            </a:extLst>
          </p:cNvPr>
          <p:cNvSpPr txBox="1"/>
          <p:nvPr/>
        </p:nvSpPr>
        <p:spPr>
          <a:xfrm>
            <a:off x="5965823" y="1540968"/>
            <a:ext cx="34398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¿El </a:t>
            </a:r>
            <a:r>
              <a:rPr lang="en-US" sz="1200" b="1" dirty="0" err="1"/>
              <a:t>costo</a:t>
            </a:r>
            <a:r>
              <a:rPr lang="en-US" sz="1200" b="1" dirty="0"/>
              <a:t> de </a:t>
            </a:r>
            <a:r>
              <a:rPr lang="en-US" sz="1200" b="1" dirty="0" err="1"/>
              <a:t>recuperación</a:t>
            </a:r>
            <a:r>
              <a:rPr lang="en-US" sz="1200" b="1" dirty="0"/>
              <a:t> (</a:t>
            </a:r>
            <a:r>
              <a:rPr lang="en-US" sz="1200" b="1" dirty="0" err="1"/>
              <a:t>Collection_recovery_fee</a:t>
            </a:r>
            <a:r>
              <a:rPr lang="en-US" sz="1200" b="1" dirty="0"/>
              <a:t>) </a:t>
            </a:r>
            <a:r>
              <a:rPr lang="en-US" sz="1200" b="1" dirty="0" err="1"/>
              <a:t>está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relacionado</a:t>
            </a:r>
            <a:r>
              <a:rPr lang="en-US" sz="1200" b="1" dirty="0"/>
              <a:t> con </a:t>
            </a:r>
            <a:r>
              <a:rPr lang="en-US" sz="1200" b="1" dirty="0" err="1"/>
              <a:t>el</a:t>
            </a:r>
            <a:r>
              <a:rPr lang="en-US" sz="1200" b="1" dirty="0"/>
              <a:t> </a:t>
            </a:r>
            <a:r>
              <a:rPr lang="en-US" sz="1200" b="1" dirty="0" err="1"/>
              <a:t>estado</a:t>
            </a:r>
            <a:r>
              <a:rPr lang="en-US" sz="1200" b="1" dirty="0"/>
              <a:t> de mal </a:t>
            </a:r>
            <a:r>
              <a:rPr lang="en-US" sz="1200" b="1" dirty="0" err="1"/>
              <a:t>pagador</a:t>
            </a:r>
            <a:r>
              <a:rPr lang="en-US" sz="1200" b="1" dirty="0"/>
              <a:t>?  </a:t>
            </a:r>
            <a:endParaRPr lang="es-ES" sz="12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577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661943" y="247621"/>
            <a:ext cx="5958185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/>
              <a:t>Pagos de clientes</a:t>
            </a:r>
            <a:endParaRPr lang="es-ES" sz="2800" dirty="0"/>
          </a:p>
        </p:txBody>
      </p:sp>
      <p:sp>
        <p:nvSpPr>
          <p:cNvPr id="2131" name="Google Shape;2131;p41"/>
          <p:cNvSpPr txBox="1">
            <a:spLocks noGrp="1"/>
          </p:cNvSpPr>
          <p:nvPr>
            <p:ph type="title" idx="4294967295"/>
          </p:nvPr>
        </p:nvSpPr>
        <p:spPr>
          <a:xfrm>
            <a:off x="451169" y="3357677"/>
            <a:ext cx="3687242" cy="27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" sz="1100" b="0" dirty="0">
                <a:latin typeface="Be Vietnam Pro SemiBold"/>
              </a:rPr>
              <a:t>Distribución sesgada a la derecha</a:t>
            </a:r>
          </a:p>
        </p:txBody>
      </p:sp>
      <p:sp>
        <p:nvSpPr>
          <p:cNvPr id="2139" name="Google Shape;2139;p41"/>
          <p:cNvSpPr txBox="1"/>
          <p:nvPr/>
        </p:nvSpPr>
        <p:spPr>
          <a:xfrm>
            <a:off x="601756" y="3563154"/>
            <a:ext cx="4176306" cy="136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1200" dirty="0">
                <a:solidFill>
                  <a:schemeClr val="dk1"/>
                </a:solidFill>
                <a:ea typeface="Inter"/>
                <a:sym typeface="Inter"/>
              </a:rPr>
              <a:t>A medida que el monto de pago total aumenta, la frecuencia disminuye progresivamente, indicando que los pagos altos son mucho menos comunes. </a:t>
            </a:r>
            <a:br>
              <a:rPr lang="en" sz="1200" dirty="0">
                <a:solidFill>
                  <a:schemeClr val="dk1"/>
                </a:solidFill>
                <a:ea typeface="Inter"/>
                <a:sym typeface="Inter"/>
              </a:rPr>
            </a:b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6A26E80B-C4D3-C8B1-367D-8BBCAD6A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3" y="899321"/>
            <a:ext cx="3734046" cy="2343610"/>
          </a:xfrm>
          <a:prstGeom prst="rect">
            <a:avLst/>
          </a:prstGeom>
        </p:spPr>
      </p:pic>
      <p:sp>
        <p:nvSpPr>
          <p:cNvPr id="3" name="Google Shape;2136;p41">
            <a:extLst>
              <a:ext uri="{FF2B5EF4-FFF2-40B4-BE49-F238E27FC236}">
                <a16:creationId xmlns:a16="http://schemas.microsoft.com/office/drawing/2014/main" id="{842DACBA-29FE-D4D9-306A-8DA2E896945A}"/>
              </a:ext>
            </a:extLst>
          </p:cNvPr>
          <p:cNvSpPr/>
          <p:nvPr/>
        </p:nvSpPr>
        <p:spPr>
          <a:xfrm>
            <a:off x="380345" y="526143"/>
            <a:ext cx="221411" cy="19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Histograma&#10;&#10;Descripción generada automáticamente">
            <a:extLst>
              <a:ext uri="{FF2B5EF4-FFF2-40B4-BE49-F238E27FC236}">
                <a16:creationId xmlns:a16="http://schemas.microsoft.com/office/drawing/2014/main" id="{45CC374A-BBB1-CA7E-E731-CE6F5393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367" y="859121"/>
            <a:ext cx="2911587" cy="23402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388828-E690-CFDF-5C59-9BEA5E052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33" y="3704452"/>
            <a:ext cx="3330457" cy="5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41"/>
          <p:cNvSpPr txBox="1">
            <a:spLocks noGrp="1"/>
          </p:cNvSpPr>
          <p:nvPr>
            <p:ph type="title"/>
          </p:nvPr>
        </p:nvSpPr>
        <p:spPr>
          <a:xfrm>
            <a:off x="1272019" y="255058"/>
            <a:ext cx="7116842" cy="55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SITUACIÓN ACTUAL</a:t>
            </a:r>
          </a:p>
        </p:txBody>
      </p:sp>
      <p:sp>
        <p:nvSpPr>
          <p:cNvPr id="5" name="Google Shape;1974;p38">
            <a:extLst>
              <a:ext uri="{FF2B5EF4-FFF2-40B4-BE49-F238E27FC236}">
                <a16:creationId xmlns:a16="http://schemas.microsoft.com/office/drawing/2014/main" id="{FD0C6946-EA2E-7DFA-200D-F406CDF0DD43}"/>
              </a:ext>
            </a:extLst>
          </p:cNvPr>
          <p:cNvSpPr txBox="1">
            <a:spLocks/>
          </p:cNvSpPr>
          <p:nvPr/>
        </p:nvSpPr>
        <p:spPr>
          <a:xfrm>
            <a:off x="419852" y="2260773"/>
            <a:ext cx="1752029" cy="276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/>
              <a:t>Malos </a:t>
            </a:r>
            <a:r>
              <a:rPr lang="en" err="1"/>
              <a:t>pagadores</a:t>
            </a:r>
            <a:endParaRPr lang="es-ES" err="1"/>
          </a:p>
        </p:txBody>
      </p:sp>
      <p:sp>
        <p:nvSpPr>
          <p:cNvPr id="7" name="Google Shape;1975;p38">
            <a:extLst>
              <a:ext uri="{FF2B5EF4-FFF2-40B4-BE49-F238E27FC236}">
                <a16:creationId xmlns:a16="http://schemas.microsoft.com/office/drawing/2014/main" id="{5A95E8CC-4F40-85E0-D85A-8385F5631443}"/>
              </a:ext>
            </a:extLst>
          </p:cNvPr>
          <p:cNvSpPr txBox="1">
            <a:spLocks/>
          </p:cNvSpPr>
          <p:nvPr/>
        </p:nvSpPr>
        <p:spPr>
          <a:xfrm>
            <a:off x="416197" y="1411157"/>
            <a:ext cx="2010379" cy="83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/>
              <a:t>12,48%</a:t>
            </a:r>
          </a:p>
        </p:txBody>
      </p:sp>
      <p:sp>
        <p:nvSpPr>
          <p:cNvPr id="8" name="Google Shape;1974;p38">
            <a:extLst>
              <a:ext uri="{FF2B5EF4-FFF2-40B4-BE49-F238E27FC236}">
                <a16:creationId xmlns:a16="http://schemas.microsoft.com/office/drawing/2014/main" id="{90A8E17E-924F-E3CC-EEBF-4E628D212E28}"/>
              </a:ext>
            </a:extLst>
          </p:cNvPr>
          <p:cNvSpPr txBox="1">
            <a:spLocks/>
          </p:cNvSpPr>
          <p:nvPr/>
        </p:nvSpPr>
        <p:spPr>
          <a:xfrm>
            <a:off x="2619736" y="2934048"/>
            <a:ext cx="2018207" cy="550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/>
              <a:t>El banco no </a:t>
            </a:r>
            <a:r>
              <a:rPr lang="en" err="1"/>
              <a:t>pudo</a:t>
            </a:r>
            <a:r>
              <a:rPr lang="en"/>
              <a:t> cobrar</a:t>
            </a:r>
            <a:endParaRPr lang="en" dirty="0"/>
          </a:p>
        </p:txBody>
      </p:sp>
      <p:sp>
        <p:nvSpPr>
          <p:cNvPr id="9" name="Google Shape;1974;p38">
            <a:extLst>
              <a:ext uri="{FF2B5EF4-FFF2-40B4-BE49-F238E27FC236}">
                <a16:creationId xmlns:a16="http://schemas.microsoft.com/office/drawing/2014/main" id="{1E6EC100-DC92-6C78-CEAA-D4FDA1FEEB26}"/>
              </a:ext>
            </a:extLst>
          </p:cNvPr>
          <p:cNvSpPr txBox="1">
            <a:spLocks/>
          </p:cNvSpPr>
          <p:nvPr/>
        </p:nvSpPr>
        <p:spPr>
          <a:xfrm>
            <a:off x="419851" y="3638635"/>
            <a:ext cx="2018207" cy="550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/>
              <a:t>Charged off o Default</a:t>
            </a:r>
          </a:p>
        </p:txBody>
      </p:sp>
      <p:sp>
        <p:nvSpPr>
          <p:cNvPr id="10" name="Google Shape;1975;p38">
            <a:extLst>
              <a:ext uri="{FF2B5EF4-FFF2-40B4-BE49-F238E27FC236}">
                <a16:creationId xmlns:a16="http://schemas.microsoft.com/office/drawing/2014/main" id="{28934A7D-B297-BDB6-9848-3DB76798FFC8}"/>
              </a:ext>
            </a:extLst>
          </p:cNvPr>
          <p:cNvSpPr txBox="1">
            <a:spLocks/>
          </p:cNvSpPr>
          <p:nvPr/>
        </p:nvSpPr>
        <p:spPr>
          <a:xfrm>
            <a:off x="2616080" y="2233177"/>
            <a:ext cx="1869462" cy="581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61,59%</a:t>
            </a:r>
          </a:p>
        </p:txBody>
      </p:sp>
      <p:sp>
        <p:nvSpPr>
          <p:cNvPr id="2" name="Google Shape;1974;p38">
            <a:extLst>
              <a:ext uri="{FF2B5EF4-FFF2-40B4-BE49-F238E27FC236}">
                <a16:creationId xmlns:a16="http://schemas.microsoft.com/office/drawing/2014/main" id="{A339F40B-ABBA-B2F0-3427-4959A2E72C4D}"/>
              </a:ext>
            </a:extLst>
          </p:cNvPr>
          <p:cNvSpPr txBox="1">
            <a:spLocks/>
          </p:cNvSpPr>
          <p:nvPr/>
        </p:nvSpPr>
        <p:spPr>
          <a:xfrm>
            <a:off x="4834095" y="2214836"/>
            <a:ext cx="1869461" cy="566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/>
              <a:t>Recovery (con proceso de cobranza)</a:t>
            </a:r>
            <a:endParaRPr lang="es-ES" dirty="0"/>
          </a:p>
        </p:txBody>
      </p:sp>
      <p:sp>
        <p:nvSpPr>
          <p:cNvPr id="3" name="Google Shape;1975;p38">
            <a:extLst>
              <a:ext uri="{FF2B5EF4-FFF2-40B4-BE49-F238E27FC236}">
                <a16:creationId xmlns:a16="http://schemas.microsoft.com/office/drawing/2014/main" id="{8FB4D671-A757-2B9A-C499-BE4ABD6D246F}"/>
              </a:ext>
            </a:extLst>
          </p:cNvPr>
          <p:cNvSpPr txBox="1">
            <a:spLocks/>
          </p:cNvSpPr>
          <p:nvPr/>
        </p:nvSpPr>
        <p:spPr>
          <a:xfrm>
            <a:off x="4830440" y="1412190"/>
            <a:ext cx="2010379" cy="83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5,43%</a:t>
            </a:r>
          </a:p>
        </p:txBody>
      </p:sp>
      <p:sp>
        <p:nvSpPr>
          <p:cNvPr id="11" name="Google Shape;1974;p38">
            <a:extLst>
              <a:ext uri="{FF2B5EF4-FFF2-40B4-BE49-F238E27FC236}">
                <a16:creationId xmlns:a16="http://schemas.microsoft.com/office/drawing/2014/main" id="{137B3045-DBD9-FCAB-5D58-2250E934C54A}"/>
              </a:ext>
            </a:extLst>
          </p:cNvPr>
          <p:cNvSpPr txBox="1">
            <a:spLocks/>
          </p:cNvSpPr>
          <p:nvPr/>
        </p:nvSpPr>
        <p:spPr>
          <a:xfrm>
            <a:off x="4836310" y="4025347"/>
            <a:ext cx="1777436" cy="408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/>
              <a:t>Recovery fee del valor recuperado</a:t>
            </a:r>
            <a:endParaRPr lang="es-ES" dirty="0" err="1"/>
          </a:p>
        </p:txBody>
      </p:sp>
      <p:sp>
        <p:nvSpPr>
          <p:cNvPr id="12" name="Google Shape;1975;p38">
            <a:extLst>
              <a:ext uri="{FF2B5EF4-FFF2-40B4-BE49-F238E27FC236}">
                <a16:creationId xmlns:a16="http://schemas.microsoft.com/office/drawing/2014/main" id="{CE5E91DF-5400-8A20-F51D-0C92ED5E4E85}"/>
              </a:ext>
            </a:extLst>
          </p:cNvPr>
          <p:cNvSpPr txBox="1">
            <a:spLocks/>
          </p:cNvSpPr>
          <p:nvPr/>
        </p:nvSpPr>
        <p:spPr>
          <a:xfrm>
            <a:off x="4856141" y="3424477"/>
            <a:ext cx="1753950" cy="5344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11,35%</a:t>
            </a:r>
          </a:p>
        </p:txBody>
      </p:sp>
      <p:sp>
        <p:nvSpPr>
          <p:cNvPr id="13" name="Google Shape;1974;p38">
            <a:extLst>
              <a:ext uri="{FF2B5EF4-FFF2-40B4-BE49-F238E27FC236}">
                <a16:creationId xmlns:a16="http://schemas.microsoft.com/office/drawing/2014/main" id="{96331070-FF12-124F-6582-D3768C327B9B}"/>
              </a:ext>
            </a:extLst>
          </p:cNvPr>
          <p:cNvSpPr txBox="1">
            <a:spLocks/>
          </p:cNvSpPr>
          <p:nvPr/>
        </p:nvSpPr>
        <p:spPr>
          <a:xfrm>
            <a:off x="6919058" y="2974372"/>
            <a:ext cx="2018207" cy="550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 dirty="0"/>
              <a:t>Pérdida (por recuperar)</a:t>
            </a:r>
          </a:p>
        </p:txBody>
      </p:sp>
      <p:sp>
        <p:nvSpPr>
          <p:cNvPr id="14" name="Google Shape;1975;p38">
            <a:extLst>
              <a:ext uri="{FF2B5EF4-FFF2-40B4-BE49-F238E27FC236}">
                <a16:creationId xmlns:a16="http://schemas.microsoft.com/office/drawing/2014/main" id="{87A014AE-9AD3-53B8-425E-00F1EA7AB0C1}"/>
              </a:ext>
            </a:extLst>
          </p:cNvPr>
          <p:cNvSpPr txBox="1">
            <a:spLocks/>
          </p:cNvSpPr>
          <p:nvPr/>
        </p:nvSpPr>
        <p:spPr>
          <a:xfrm>
            <a:off x="6923231" y="2077782"/>
            <a:ext cx="2010379" cy="8393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56,17%</a:t>
            </a:r>
          </a:p>
        </p:txBody>
      </p:sp>
      <p:sp>
        <p:nvSpPr>
          <p:cNvPr id="16" name="Google Shape;1975;p38">
            <a:extLst>
              <a:ext uri="{FF2B5EF4-FFF2-40B4-BE49-F238E27FC236}">
                <a16:creationId xmlns:a16="http://schemas.microsoft.com/office/drawing/2014/main" id="{40CD8E0C-EA1F-8B36-BDAB-103DA4A47B17}"/>
              </a:ext>
            </a:extLst>
          </p:cNvPr>
          <p:cNvSpPr txBox="1">
            <a:spLocks/>
          </p:cNvSpPr>
          <p:nvPr/>
        </p:nvSpPr>
        <p:spPr>
          <a:xfrm>
            <a:off x="416197" y="2856081"/>
            <a:ext cx="2010379" cy="83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92,29%</a:t>
            </a:r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5E809D0F-E234-79EF-D60C-DBD8FCACF82C}"/>
              </a:ext>
            </a:extLst>
          </p:cNvPr>
          <p:cNvSpPr/>
          <p:nvPr/>
        </p:nvSpPr>
        <p:spPr>
          <a:xfrm>
            <a:off x="5509895" y="2819562"/>
            <a:ext cx="422934" cy="48167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90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42;p47">
            <a:extLst>
              <a:ext uri="{FF2B5EF4-FFF2-40B4-BE49-F238E27FC236}">
                <a16:creationId xmlns:a16="http://schemas.microsoft.com/office/drawing/2014/main" id="{74C06B92-9733-A22A-2DD9-4D3BFB78C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243" y="-513050"/>
            <a:ext cx="7571513" cy="1691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 lang="en" dirty="0"/>
          </a:p>
        </p:txBody>
      </p:sp>
      <p:grpSp>
        <p:nvGrpSpPr>
          <p:cNvPr id="1743" name="Google Shape;2245;p47">
            <a:extLst>
              <a:ext uri="{FF2B5EF4-FFF2-40B4-BE49-F238E27FC236}">
                <a16:creationId xmlns:a16="http://schemas.microsoft.com/office/drawing/2014/main" id="{59E55A1E-9EC2-8C4A-5D4F-568D9A91D79A}"/>
              </a:ext>
            </a:extLst>
          </p:cNvPr>
          <p:cNvGrpSpPr/>
          <p:nvPr/>
        </p:nvGrpSpPr>
        <p:grpSpPr>
          <a:xfrm>
            <a:off x="6545083" y="1384283"/>
            <a:ext cx="2601021" cy="3401913"/>
            <a:chOff x="5511686" y="972812"/>
            <a:chExt cx="2601021" cy="3401913"/>
          </a:xfrm>
        </p:grpSpPr>
        <p:grpSp>
          <p:nvGrpSpPr>
            <p:cNvPr id="5" name="Google Shape;2246;p47">
              <a:extLst>
                <a:ext uri="{FF2B5EF4-FFF2-40B4-BE49-F238E27FC236}">
                  <a16:creationId xmlns:a16="http://schemas.microsoft.com/office/drawing/2014/main" id="{48C42A38-37AB-AC77-812C-E6ADBEF723C8}"/>
                </a:ext>
              </a:extLst>
            </p:cNvPr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33" name="Google Shape;2247;p47">
                <a:extLst>
                  <a:ext uri="{FF2B5EF4-FFF2-40B4-BE49-F238E27FC236}">
                    <a16:creationId xmlns:a16="http://schemas.microsoft.com/office/drawing/2014/main" id="{FA7FD962-86FF-9589-1399-5E8215D79159}"/>
                  </a:ext>
                </a:extLst>
              </p:cNvPr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34" name="Google Shape;2248;p47">
                <a:extLst>
                  <a:ext uri="{FF2B5EF4-FFF2-40B4-BE49-F238E27FC236}">
                    <a16:creationId xmlns:a16="http://schemas.microsoft.com/office/drawing/2014/main" id="{353BCA9F-6D8B-9013-457C-D4D85AF69E27}"/>
                  </a:ext>
                </a:extLst>
              </p:cNvPr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1730" name="Google Shape;2249;p47">
                  <a:extLst>
                    <a:ext uri="{FF2B5EF4-FFF2-40B4-BE49-F238E27FC236}">
                      <a16:creationId xmlns:a16="http://schemas.microsoft.com/office/drawing/2014/main" id="{ED1C49AA-D0CA-2035-AAB1-DA45249B5E6B}"/>
                    </a:ext>
                  </a:extLst>
                </p:cNvPr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1735" name="Google Shape;2250;p47">
                    <a:extLst>
                      <a:ext uri="{FF2B5EF4-FFF2-40B4-BE49-F238E27FC236}">
                        <a16:creationId xmlns:a16="http://schemas.microsoft.com/office/drawing/2014/main" id="{2F8BA71D-FFBF-9565-6D7C-B80E6767E10C}"/>
                      </a:ext>
                    </a:extLst>
                  </p:cNvPr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1736" name="Google Shape;2251;p47">
                    <a:extLst>
                      <a:ext uri="{FF2B5EF4-FFF2-40B4-BE49-F238E27FC236}">
                        <a16:creationId xmlns:a16="http://schemas.microsoft.com/office/drawing/2014/main" id="{9AC5BBB8-8C35-8EB2-9943-C9E85AF11223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7" name="Google Shape;2252;p47">
                    <a:extLst>
                      <a:ext uri="{FF2B5EF4-FFF2-40B4-BE49-F238E27FC236}">
                        <a16:creationId xmlns:a16="http://schemas.microsoft.com/office/drawing/2014/main" id="{EE802190-C20C-2177-6BD6-EE893EA180B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8" name="Google Shape;2253;p47">
                    <a:extLst>
                      <a:ext uri="{FF2B5EF4-FFF2-40B4-BE49-F238E27FC236}">
                        <a16:creationId xmlns:a16="http://schemas.microsoft.com/office/drawing/2014/main" id="{EF07565E-21A6-C4A8-95BF-E96E71E63282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9" name="Google Shape;2254;p47">
                    <a:extLst>
                      <a:ext uri="{FF2B5EF4-FFF2-40B4-BE49-F238E27FC236}">
                        <a16:creationId xmlns:a16="http://schemas.microsoft.com/office/drawing/2014/main" id="{A7228E6D-ABD2-1122-E6CD-E66EBD93853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0" name="Google Shape;2255;p47">
                    <a:extLst>
                      <a:ext uri="{FF2B5EF4-FFF2-40B4-BE49-F238E27FC236}">
                        <a16:creationId xmlns:a16="http://schemas.microsoft.com/office/drawing/2014/main" id="{73394802-078D-6BFF-5A49-8D685F9D3B7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1" name="Google Shape;2256;p47">
                    <a:extLst>
                      <a:ext uri="{FF2B5EF4-FFF2-40B4-BE49-F238E27FC236}">
                        <a16:creationId xmlns:a16="http://schemas.microsoft.com/office/drawing/2014/main" id="{7B6E8071-0277-5AB3-AF29-D96C19F3BD5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2" name="Google Shape;2257;p47">
                    <a:extLst>
                      <a:ext uri="{FF2B5EF4-FFF2-40B4-BE49-F238E27FC236}">
                        <a16:creationId xmlns:a16="http://schemas.microsoft.com/office/drawing/2014/main" id="{D2D6FD8D-AD0B-A0D2-870B-E3E1FCBCEA6F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733" name="Google Shape;2258;p47">
                  <a:extLst>
                    <a:ext uri="{FF2B5EF4-FFF2-40B4-BE49-F238E27FC236}">
                      <a16:creationId xmlns:a16="http://schemas.microsoft.com/office/drawing/2014/main" id="{8F920532-7A04-4739-0546-9D05AD939CFA}"/>
                    </a:ext>
                  </a:extLst>
                </p:cNvPr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4" name="Google Shape;2259;p47">
                  <a:extLst>
                    <a:ext uri="{FF2B5EF4-FFF2-40B4-BE49-F238E27FC236}">
                      <a16:creationId xmlns:a16="http://schemas.microsoft.com/office/drawing/2014/main" id="{1F25360E-5A3E-CF75-91BF-EEA671B50E71}"/>
                    </a:ext>
                  </a:extLst>
                </p:cNvPr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" name="Google Shape;2260;p47">
                <a:extLst>
                  <a:ext uri="{FF2B5EF4-FFF2-40B4-BE49-F238E27FC236}">
                    <a16:creationId xmlns:a16="http://schemas.microsoft.com/office/drawing/2014/main" id="{32C02FD2-C44D-3B24-F76C-DC10E9365840}"/>
                  </a:ext>
                </a:extLst>
              </p:cNvPr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2261;p47">
                <a:extLst>
                  <a:ext uri="{FF2B5EF4-FFF2-40B4-BE49-F238E27FC236}">
                    <a16:creationId xmlns:a16="http://schemas.microsoft.com/office/drawing/2014/main" id="{693F5C36-0D6B-2C9C-A3FE-64DE0131A2B1}"/>
                  </a:ext>
                </a:extLst>
              </p:cNvPr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59" name="Google Shape;2262;p47">
                  <a:extLst>
                    <a:ext uri="{FF2B5EF4-FFF2-40B4-BE49-F238E27FC236}">
                      <a16:creationId xmlns:a16="http://schemas.microsoft.com/office/drawing/2014/main" id="{77F2D72F-9672-C211-DB6C-5D8F4D2172A9}"/>
                    </a:ext>
                  </a:extLst>
                </p:cNvPr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2263;p47">
                  <a:extLst>
                    <a:ext uri="{FF2B5EF4-FFF2-40B4-BE49-F238E27FC236}">
                      <a16:creationId xmlns:a16="http://schemas.microsoft.com/office/drawing/2014/main" id="{B765EBEA-4A2A-552B-892F-F054303671E6}"/>
                    </a:ext>
                  </a:extLst>
                </p:cNvPr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2264;p47">
                  <a:extLst>
                    <a:ext uri="{FF2B5EF4-FFF2-40B4-BE49-F238E27FC236}">
                      <a16:creationId xmlns:a16="http://schemas.microsoft.com/office/drawing/2014/main" id="{0B9CA0B1-66A6-1DBB-C7C5-4333CE99CFF1}"/>
                    </a:ext>
                  </a:extLst>
                </p:cNvPr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2265;p47">
                  <a:extLst>
                    <a:ext uri="{FF2B5EF4-FFF2-40B4-BE49-F238E27FC236}">
                      <a16:creationId xmlns:a16="http://schemas.microsoft.com/office/drawing/2014/main" id="{55341A38-D6B5-C22B-25B6-B1A5D4712A26}"/>
                    </a:ext>
                  </a:extLst>
                </p:cNvPr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2266;p47">
                  <a:extLst>
                    <a:ext uri="{FF2B5EF4-FFF2-40B4-BE49-F238E27FC236}">
                      <a16:creationId xmlns:a16="http://schemas.microsoft.com/office/drawing/2014/main" id="{073FAEF6-6461-B132-DD4F-15355A28A6EC}"/>
                    </a:ext>
                  </a:extLst>
                </p:cNvPr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8" name="Google Shape;2267;p47">
                  <a:extLst>
                    <a:ext uri="{FF2B5EF4-FFF2-40B4-BE49-F238E27FC236}">
                      <a16:creationId xmlns:a16="http://schemas.microsoft.com/office/drawing/2014/main" id="{0876EAA2-4FA3-6465-C373-CB09273D33D4}"/>
                    </a:ext>
                  </a:extLst>
                </p:cNvPr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9" name="Google Shape;2268;p47">
                  <a:extLst>
                    <a:ext uri="{FF2B5EF4-FFF2-40B4-BE49-F238E27FC236}">
                      <a16:creationId xmlns:a16="http://schemas.microsoft.com/office/drawing/2014/main" id="{892938CA-A41F-68D5-3508-46CD405DA8C4}"/>
                    </a:ext>
                  </a:extLst>
                </p:cNvPr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2269;p47">
                <a:extLst>
                  <a:ext uri="{FF2B5EF4-FFF2-40B4-BE49-F238E27FC236}">
                    <a16:creationId xmlns:a16="http://schemas.microsoft.com/office/drawing/2014/main" id="{83D7F447-497E-A241-EF2C-B4EC9B54D6C9}"/>
                  </a:ext>
                </a:extLst>
              </p:cNvPr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49" name="Google Shape;2270;p47">
                  <a:extLst>
                    <a:ext uri="{FF2B5EF4-FFF2-40B4-BE49-F238E27FC236}">
                      <a16:creationId xmlns:a16="http://schemas.microsoft.com/office/drawing/2014/main" id="{1450A014-1183-1C07-F117-A954B35D233D}"/>
                    </a:ext>
                  </a:extLst>
                </p:cNvPr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2271;p47">
                  <a:extLst>
                    <a:ext uri="{FF2B5EF4-FFF2-40B4-BE49-F238E27FC236}">
                      <a16:creationId xmlns:a16="http://schemas.microsoft.com/office/drawing/2014/main" id="{080614EB-2CF0-C12C-F277-2E4AC0D2865D}"/>
                    </a:ext>
                  </a:extLst>
                </p:cNvPr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2272;p47">
                  <a:extLst>
                    <a:ext uri="{FF2B5EF4-FFF2-40B4-BE49-F238E27FC236}">
                      <a16:creationId xmlns:a16="http://schemas.microsoft.com/office/drawing/2014/main" id="{DF078864-6FCB-4AF0-97E5-07EFA455E9B6}"/>
                    </a:ext>
                  </a:extLst>
                </p:cNvPr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2273;p47">
                  <a:extLst>
                    <a:ext uri="{FF2B5EF4-FFF2-40B4-BE49-F238E27FC236}">
                      <a16:creationId xmlns:a16="http://schemas.microsoft.com/office/drawing/2014/main" id="{2F79498A-62F6-5DDD-A097-FCA4465CE71D}"/>
                    </a:ext>
                  </a:extLst>
                </p:cNvPr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2274;p47">
                  <a:extLst>
                    <a:ext uri="{FF2B5EF4-FFF2-40B4-BE49-F238E27FC236}">
                      <a16:creationId xmlns:a16="http://schemas.microsoft.com/office/drawing/2014/main" id="{5CC6338A-5D52-A2BD-A740-5C9FE83F3AC5}"/>
                    </a:ext>
                  </a:extLst>
                </p:cNvPr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2275;p47">
                  <a:extLst>
                    <a:ext uri="{FF2B5EF4-FFF2-40B4-BE49-F238E27FC236}">
                      <a16:creationId xmlns:a16="http://schemas.microsoft.com/office/drawing/2014/main" id="{EF0DF4F8-C970-BEF8-0B8E-C05436FD2D19}"/>
                    </a:ext>
                  </a:extLst>
                </p:cNvPr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2276;p47">
                  <a:extLst>
                    <a:ext uri="{FF2B5EF4-FFF2-40B4-BE49-F238E27FC236}">
                      <a16:creationId xmlns:a16="http://schemas.microsoft.com/office/drawing/2014/main" id="{0DA6A06F-B5A2-5AB1-7E89-865F36673A2D}"/>
                    </a:ext>
                  </a:extLst>
                </p:cNvPr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2277;p47">
                  <a:extLst>
                    <a:ext uri="{FF2B5EF4-FFF2-40B4-BE49-F238E27FC236}">
                      <a16:creationId xmlns:a16="http://schemas.microsoft.com/office/drawing/2014/main" id="{A5E20C97-EAC9-D134-2D64-E8ADC83AEB13}"/>
                    </a:ext>
                  </a:extLst>
                </p:cNvPr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2278;p47">
                  <a:extLst>
                    <a:ext uri="{FF2B5EF4-FFF2-40B4-BE49-F238E27FC236}">
                      <a16:creationId xmlns:a16="http://schemas.microsoft.com/office/drawing/2014/main" id="{7CD47E7E-795C-7C49-19A5-CC956ECD2E03}"/>
                    </a:ext>
                  </a:extLst>
                </p:cNvPr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2279;p47">
                  <a:extLst>
                    <a:ext uri="{FF2B5EF4-FFF2-40B4-BE49-F238E27FC236}">
                      <a16:creationId xmlns:a16="http://schemas.microsoft.com/office/drawing/2014/main" id="{E39EEC60-DD81-C7D6-B29B-B2EE5823E48F}"/>
                    </a:ext>
                  </a:extLst>
                </p:cNvPr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2280;p47">
                <a:extLst>
                  <a:ext uri="{FF2B5EF4-FFF2-40B4-BE49-F238E27FC236}">
                    <a16:creationId xmlns:a16="http://schemas.microsoft.com/office/drawing/2014/main" id="{E3C59168-2CDD-9C23-FA17-5FE709C67D22}"/>
                  </a:ext>
                </a:extLst>
              </p:cNvPr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41" name="Google Shape;2281;p47">
                  <a:extLst>
                    <a:ext uri="{FF2B5EF4-FFF2-40B4-BE49-F238E27FC236}">
                      <a16:creationId xmlns:a16="http://schemas.microsoft.com/office/drawing/2014/main" id="{414C3F0D-75DA-0B4E-9282-01BE9566150B}"/>
                    </a:ext>
                  </a:extLst>
                </p:cNvPr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2282;p47">
                  <a:extLst>
                    <a:ext uri="{FF2B5EF4-FFF2-40B4-BE49-F238E27FC236}">
                      <a16:creationId xmlns:a16="http://schemas.microsoft.com/office/drawing/2014/main" id="{66BF7F6C-E7F7-DE2D-29DD-419123A4CB65}"/>
                    </a:ext>
                  </a:extLst>
                </p:cNvPr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2283;p47">
                  <a:extLst>
                    <a:ext uri="{FF2B5EF4-FFF2-40B4-BE49-F238E27FC236}">
                      <a16:creationId xmlns:a16="http://schemas.microsoft.com/office/drawing/2014/main" id="{E0F540BF-A830-D175-5519-16BCF2647A64}"/>
                    </a:ext>
                  </a:extLst>
                </p:cNvPr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2284;p47">
                  <a:extLst>
                    <a:ext uri="{FF2B5EF4-FFF2-40B4-BE49-F238E27FC236}">
                      <a16:creationId xmlns:a16="http://schemas.microsoft.com/office/drawing/2014/main" id="{B7C01ADB-457A-F88D-AB24-180819B60797}"/>
                    </a:ext>
                  </a:extLst>
                </p:cNvPr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2285;p47">
                  <a:extLst>
                    <a:ext uri="{FF2B5EF4-FFF2-40B4-BE49-F238E27FC236}">
                      <a16:creationId xmlns:a16="http://schemas.microsoft.com/office/drawing/2014/main" id="{E5091702-7926-85B5-22E8-FE8359C70BBB}"/>
                    </a:ext>
                  </a:extLst>
                </p:cNvPr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2286;p47">
                  <a:extLst>
                    <a:ext uri="{FF2B5EF4-FFF2-40B4-BE49-F238E27FC236}">
                      <a16:creationId xmlns:a16="http://schemas.microsoft.com/office/drawing/2014/main" id="{CA453264-E36C-4146-095F-FF984F7D0EA8}"/>
                    </a:ext>
                  </a:extLst>
                </p:cNvPr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2287;p47">
                  <a:extLst>
                    <a:ext uri="{FF2B5EF4-FFF2-40B4-BE49-F238E27FC236}">
                      <a16:creationId xmlns:a16="http://schemas.microsoft.com/office/drawing/2014/main" id="{18525DCE-A0B4-D630-5412-1C8368B223B5}"/>
                    </a:ext>
                  </a:extLst>
                </p:cNvPr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2288;p47">
                  <a:extLst>
                    <a:ext uri="{FF2B5EF4-FFF2-40B4-BE49-F238E27FC236}">
                      <a16:creationId xmlns:a16="http://schemas.microsoft.com/office/drawing/2014/main" id="{3DF25767-6368-32E8-182B-D260091D3C61}"/>
                    </a:ext>
                  </a:extLst>
                </p:cNvPr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" name="Google Shape;2289;p47">
                <a:extLst>
                  <a:ext uri="{FF2B5EF4-FFF2-40B4-BE49-F238E27FC236}">
                    <a16:creationId xmlns:a16="http://schemas.microsoft.com/office/drawing/2014/main" id="{50867F04-2FED-C652-6D49-F6FAC727C9FD}"/>
                  </a:ext>
                </a:extLst>
              </p:cNvPr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290;p47">
                <a:extLst>
                  <a:ext uri="{FF2B5EF4-FFF2-40B4-BE49-F238E27FC236}">
                    <a16:creationId xmlns:a16="http://schemas.microsoft.com/office/drawing/2014/main" id="{0F16ACF2-3224-51D9-9887-B6A0D70F03CA}"/>
                  </a:ext>
                </a:extLst>
              </p:cNvPr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291;p47">
              <a:extLst>
                <a:ext uri="{FF2B5EF4-FFF2-40B4-BE49-F238E27FC236}">
                  <a16:creationId xmlns:a16="http://schemas.microsoft.com/office/drawing/2014/main" id="{6BBD3033-C128-8D2A-48CE-A2EC301634D0}"/>
                </a:ext>
              </a:extLst>
            </p:cNvPr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2292;p47">
              <a:extLst>
                <a:ext uri="{FF2B5EF4-FFF2-40B4-BE49-F238E27FC236}">
                  <a16:creationId xmlns:a16="http://schemas.microsoft.com/office/drawing/2014/main" id="{98B46845-0942-5D92-7596-F7C11884BEB7}"/>
                </a:ext>
              </a:extLst>
            </p:cNvPr>
            <p:cNvGrpSpPr/>
            <p:nvPr/>
          </p:nvGrpSpPr>
          <p:grpSpPr>
            <a:xfrm>
              <a:off x="5916905" y="1976699"/>
              <a:ext cx="1790570" cy="2384906"/>
              <a:chOff x="6375280" y="2219090"/>
              <a:chExt cx="1790570" cy="2384906"/>
            </a:xfrm>
          </p:grpSpPr>
          <p:grpSp>
            <p:nvGrpSpPr>
              <p:cNvPr id="16" name="Google Shape;2293;p47">
                <a:extLst>
                  <a:ext uri="{FF2B5EF4-FFF2-40B4-BE49-F238E27FC236}">
                    <a16:creationId xmlns:a16="http://schemas.microsoft.com/office/drawing/2014/main" id="{E3EF875F-364D-0F77-1DD6-CC35A377E5F2}"/>
                  </a:ext>
                </a:extLst>
              </p:cNvPr>
              <p:cNvGrpSpPr/>
              <p:nvPr/>
            </p:nvGrpSpPr>
            <p:grpSpPr>
              <a:xfrm>
                <a:off x="6375280" y="2219090"/>
                <a:ext cx="1790570" cy="2384906"/>
                <a:chOff x="6375280" y="2219090"/>
                <a:chExt cx="1790570" cy="2384906"/>
              </a:xfrm>
            </p:grpSpPr>
            <p:sp>
              <p:nvSpPr>
                <p:cNvPr id="18" name="Google Shape;2294;p47">
                  <a:extLst>
                    <a:ext uri="{FF2B5EF4-FFF2-40B4-BE49-F238E27FC236}">
                      <a16:creationId xmlns:a16="http://schemas.microsoft.com/office/drawing/2014/main" id="{9BC43A2A-211A-E95C-510B-512591239A57}"/>
                    </a:ext>
                  </a:extLst>
                </p:cNvPr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295;p47">
                  <a:extLst>
                    <a:ext uri="{FF2B5EF4-FFF2-40B4-BE49-F238E27FC236}">
                      <a16:creationId xmlns:a16="http://schemas.microsoft.com/office/drawing/2014/main" id="{C7DE1DFB-37F7-EEB0-C905-04BCC1C15219}"/>
                    </a:ext>
                  </a:extLst>
                </p:cNvPr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296;p47">
                  <a:extLst>
                    <a:ext uri="{FF2B5EF4-FFF2-40B4-BE49-F238E27FC236}">
                      <a16:creationId xmlns:a16="http://schemas.microsoft.com/office/drawing/2014/main" id="{0C5B9B8D-76A0-F58A-A1DC-5C8B2C697DD1}"/>
                    </a:ext>
                  </a:extLst>
                </p:cNvPr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297;p47">
                  <a:extLst>
                    <a:ext uri="{FF2B5EF4-FFF2-40B4-BE49-F238E27FC236}">
                      <a16:creationId xmlns:a16="http://schemas.microsoft.com/office/drawing/2014/main" id="{EC42D16B-400D-D5FA-6620-8F988355B01F}"/>
                    </a:ext>
                  </a:extLst>
                </p:cNvPr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98;p47">
                  <a:extLst>
                    <a:ext uri="{FF2B5EF4-FFF2-40B4-BE49-F238E27FC236}">
                      <a16:creationId xmlns:a16="http://schemas.microsoft.com/office/drawing/2014/main" id="{1F80C6BD-3D24-5ED5-99D6-16049F80F03A}"/>
                    </a:ext>
                  </a:extLst>
                </p:cNvPr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299;p47">
                  <a:extLst>
                    <a:ext uri="{FF2B5EF4-FFF2-40B4-BE49-F238E27FC236}">
                      <a16:creationId xmlns:a16="http://schemas.microsoft.com/office/drawing/2014/main" id="{0218F787-235A-FD64-7242-F991F9D0D475}"/>
                    </a:ext>
                  </a:extLst>
                </p:cNvPr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300;p47">
                  <a:extLst>
                    <a:ext uri="{FF2B5EF4-FFF2-40B4-BE49-F238E27FC236}">
                      <a16:creationId xmlns:a16="http://schemas.microsoft.com/office/drawing/2014/main" id="{24FEDB38-FAF8-3D72-36FE-79994ED5AE10}"/>
                    </a:ext>
                  </a:extLst>
                </p:cNvPr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301;p47">
                  <a:extLst>
                    <a:ext uri="{FF2B5EF4-FFF2-40B4-BE49-F238E27FC236}">
                      <a16:creationId xmlns:a16="http://schemas.microsoft.com/office/drawing/2014/main" id="{1116AB3C-981D-8D1D-5EF4-5CD2FD206588}"/>
                    </a:ext>
                  </a:extLst>
                </p:cNvPr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302;p47">
                  <a:extLst>
                    <a:ext uri="{FF2B5EF4-FFF2-40B4-BE49-F238E27FC236}">
                      <a16:creationId xmlns:a16="http://schemas.microsoft.com/office/drawing/2014/main" id="{14565524-3F71-324B-1F9F-8F7D4FBB5D06}"/>
                    </a:ext>
                  </a:extLst>
                </p:cNvPr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303;p47">
                  <a:extLst>
                    <a:ext uri="{FF2B5EF4-FFF2-40B4-BE49-F238E27FC236}">
                      <a16:creationId xmlns:a16="http://schemas.microsoft.com/office/drawing/2014/main" id="{FA428B6C-3BB6-3C7A-1EA0-3ED3C59FA5BB}"/>
                    </a:ext>
                  </a:extLst>
                </p:cNvPr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304;p47">
                  <a:extLst>
                    <a:ext uri="{FF2B5EF4-FFF2-40B4-BE49-F238E27FC236}">
                      <a16:creationId xmlns:a16="http://schemas.microsoft.com/office/drawing/2014/main" id="{8C1D1BA7-3685-2C63-00F2-BE1CC41B6D1D}"/>
                    </a:ext>
                  </a:extLst>
                </p:cNvPr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305;p47">
                  <a:extLst>
                    <a:ext uri="{FF2B5EF4-FFF2-40B4-BE49-F238E27FC236}">
                      <a16:creationId xmlns:a16="http://schemas.microsoft.com/office/drawing/2014/main" id="{3A77C97E-D6F8-FAF4-8D82-C43720C1AE09}"/>
                    </a:ext>
                  </a:extLst>
                </p:cNvPr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306;p47">
                  <a:extLst>
                    <a:ext uri="{FF2B5EF4-FFF2-40B4-BE49-F238E27FC236}">
                      <a16:creationId xmlns:a16="http://schemas.microsoft.com/office/drawing/2014/main" id="{D0186170-0A68-FD1B-A53F-B8F1BCE96F4C}"/>
                    </a:ext>
                  </a:extLst>
                </p:cNvPr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307;p47">
                  <a:extLst>
                    <a:ext uri="{FF2B5EF4-FFF2-40B4-BE49-F238E27FC236}">
                      <a16:creationId xmlns:a16="http://schemas.microsoft.com/office/drawing/2014/main" id="{1495EBD6-603A-03A1-AA28-5EF50C099BA0}"/>
                    </a:ext>
                  </a:extLst>
                </p:cNvPr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308;p47">
                  <a:extLst>
                    <a:ext uri="{FF2B5EF4-FFF2-40B4-BE49-F238E27FC236}">
                      <a16:creationId xmlns:a16="http://schemas.microsoft.com/office/drawing/2014/main" id="{E5B8E190-42E9-D014-6A0E-865293B8B3D9}"/>
                    </a:ext>
                  </a:extLst>
                </p:cNvPr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" name="Google Shape;2309;p47">
                <a:extLst>
                  <a:ext uri="{FF2B5EF4-FFF2-40B4-BE49-F238E27FC236}">
                    <a16:creationId xmlns:a16="http://schemas.microsoft.com/office/drawing/2014/main" id="{B1098C20-7CDD-AEF5-43A3-F114770D1E44}"/>
                  </a:ext>
                </a:extLst>
              </p:cNvPr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310;p47">
              <a:extLst>
                <a:ext uri="{FF2B5EF4-FFF2-40B4-BE49-F238E27FC236}">
                  <a16:creationId xmlns:a16="http://schemas.microsoft.com/office/drawing/2014/main" id="{949E5FFD-235B-CD04-11A0-E2E70FEF0C62}"/>
                </a:ext>
              </a:extLst>
            </p:cNvPr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13" name="Google Shape;2311;p47">
                <a:extLst>
                  <a:ext uri="{FF2B5EF4-FFF2-40B4-BE49-F238E27FC236}">
                    <a16:creationId xmlns:a16="http://schemas.microsoft.com/office/drawing/2014/main" id="{2CB436AD-7BAF-DB6C-4373-02C3744E91A4}"/>
                  </a:ext>
                </a:extLst>
              </p:cNvPr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312;p47">
                <a:extLst>
                  <a:ext uri="{FF2B5EF4-FFF2-40B4-BE49-F238E27FC236}">
                    <a16:creationId xmlns:a16="http://schemas.microsoft.com/office/drawing/2014/main" id="{E01FC7BF-14D6-559A-A73B-D7CDD3B03189}"/>
                  </a:ext>
                </a:extLst>
              </p:cNvPr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2313;p47">
                <a:extLst>
                  <a:ext uri="{FF2B5EF4-FFF2-40B4-BE49-F238E27FC236}">
                    <a16:creationId xmlns:a16="http://schemas.microsoft.com/office/drawing/2014/main" id="{0636C28F-FA89-AB08-B4B9-1ED65960300C}"/>
                  </a:ext>
                </a:extLst>
              </p:cNvPr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 dirty="0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 dirty="0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9" name="Google Shape;2314;p47">
              <a:extLst>
                <a:ext uri="{FF2B5EF4-FFF2-40B4-BE49-F238E27FC236}">
                  <a16:creationId xmlns:a16="http://schemas.microsoft.com/office/drawing/2014/main" id="{92FBCCB1-DB98-B5B5-7DFB-FA69BA143A4C}"/>
                </a:ext>
              </a:extLst>
            </p:cNvPr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10" name="Google Shape;2315;p47">
                <a:extLst>
                  <a:ext uri="{FF2B5EF4-FFF2-40B4-BE49-F238E27FC236}">
                    <a16:creationId xmlns:a16="http://schemas.microsoft.com/office/drawing/2014/main" id="{31FBFEDC-00F4-D7FD-A396-2F5D1624F8DF}"/>
                  </a:ext>
                </a:extLst>
              </p:cNvPr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316;p47">
                <a:extLst>
                  <a:ext uri="{FF2B5EF4-FFF2-40B4-BE49-F238E27FC236}">
                    <a16:creationId xmlns:a16="http://schemas.microsoft.com/office/drawing/2014/main" id="{33189ED1-4AD6-9C5A-B598-F79C10AB6EC7}"/>
                  </a:ext>
                </a:extLst>
              </p:cNvPr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317;p47">
                <a:extLst>
                  <a:ext uri="{FF2B5EF4-FFF2-40B4-BE49-F238E27FC236}">
                    <a16:creationId xmlns:a16="http://schemas.microsoft.com/office/drawing/2014/main" id="{73BFD694-C9FC-4A99-9A50-A44AF77A3356}"/>
                  </a:ext>
                </a:extLst>
              </p:cNvPr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 dirty="0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 dirty="0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EE2476-DC40-8F80-C5E4-409985EECA63}"/>
              </a:ext>
            </a:extLst>
          </p:cNvPr>
          <p:cNvSpPr txBox="1"/>
          <p:nvPr/>
        </p:nvSpPr>
        <p:spPr>
          <a:xfrm>
            <a:off x="859762" y="1928941"/>
            <a:ext cx="45756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</a:t>
            </a:r>
            <a:r>
              <a:rPr lang="es-ES" sz="1400" dirty="0"/>
              <a:t>rucial implementar estrategias de cobranza temprana y proactiva para estos clientes, así como programas de </a:t>
            </a:r>
            <a:r>
              <a:rPr lang="es-ES" sz="1400" b="1" dirty="0"/>
              <a:t>educación financiera</a:t>
            </a:r>
            <a:r>
              <a:rPr lang="es-ES" sz="1400" dirty="0"/>
              <a:t> que los ayuden a mejorar sus hábitos de pago</a:t>
            </a:r>
            <a:br>
              <a:rPr lang="en" sz="1400" dirty="0"/>
            </a:br>
            <a:endParaRPr lang="e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dirty="0"/>
              <a:t>Si el cliente tiene ingresos menores a USD 46,000 y la solicitud del préstamo es individual, hay que tener </a:t>
            </a:r>
            <a:r>
              <a:rPr lang="en" b="1" dirty="0"/>
              <a:t>más cuidado </a:t>
            </a:r>
            <a:r>
              <a:rPr lang="en" dirty="0"/>
              <a:t>con estos clientes.</a:t>
            </a:r>
            <a:endParaRPr lang="en" sz="1400" dirty="0"/>
          </a:p>
          <a:p>
            <a:pPr marL="0" indent="0"/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369892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42;p47">
            <a:extLst>
              <a:ext uri="{FF2B5EF4-FFF2-40B4-BE49-F238E27FC236}">
                <a16:creationId xmlns:a16="http://schemas.microsoft.com/office/drawing/2014/main" id="{74C06B92-9733-A22A-2DD9-4D3BFB78C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2739" y="1169972"/>
            <a:ext cx="4486980" cy="1691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 lang="es-ES"/>
          </a:p>
        </p:txBody>
      </p:sp>
      <p:grpSp>
        <p:nvGrpSpPr>
          <p:cNvPr id="1743" name="Google Shape;2245;p47">
            <a:extLst>
              <a:ext uri="{FF2B5EF4-FFF2-40B4-BE49-F238E27FC236}">
                <a16:creationId xmlns:a16="http://schemas.microsoft.com/office/drawing/2014/main" id="{59E55A1E-9EC2-8C4A-5D4F-568D9A91D79A}"/>
              </a:ext>
            </a:extLst>
          </p:cNvPr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5" name="Google Shape;2246;p47">
              <a:extLst>
                <a:ext uri="{FF2B5EF4-FFF2-40B4-BE49-F238E27FC236}">
                  <a16:creationId xmlns:a16="http://schemas.microsoft.com/office/drawing/2014/main" id="{48C42A38-37AB-AC77-812C-E6ADBEF723C8}"/>
                </a:ext>
              </a:extLst>
            </p:cNvPr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33" name="Google Shape;2247;p47">
                <a:extLst>
                  <a:ext uri="{FF2B5EF4-FFF2-40B4-BE49-F238E27FC236}">
                    <a16:creationId xmlns:a16="http://schemas.microsoft.com/office/drawing/2014/main" id="{FA7FD962-86FF-9589-1399-5E8215D79159}"/>
                  </a:ext>
                </a:extLst>
              </p:cNvPr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34" name="Google Shape;2248;p47">
                <a:extLst>
                  <a:ext uri="{FF2B5EF4-FFF2-40B4-BE49-F238E27FC236}">
                    <a16:creationId xmlns:a16="http://schemas.microsoft.com/office/drawing/2014/main" id="{353BCA9F-6D8B-9013-457C-D4D85AF69E27}"/>
                  </a:ext>
                </a:extLst>
              </p:cNvPr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1730" name="Google Shape;2249;p47">
                  <a:extLst>
                    <a:ext uri="{FF2B5EF4-FFF2-40B4-BE49-F238E27FC236}">
                      <a16:creationId xmlns:a16="http://schemas.microsoft.com/office/drawing/2014/main" id="{ED1C49AA-D0CA-2035-AAB1-DA45249B5E6B}"/>
                    </a:ext>
                  </a:extLst>
                </p:cNvPr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1735" name="Google Shape;2250;p47">
                    <a:extLst>
                      <a:ext uri="{FF2B5EF4-FFF2-40B4-BE49-F238E27FC236}">
                        <a16:creationId xmlns:a16="http://schemas.microsoft.com/office/drawing/2014/main" id="{2F8BA71D-FFBF-9565-6D7C-B80E6767E10C}"/>
                      </a:ext>
                    </a:extLst>
                  </p:cNvPr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1736" name="Google Shape;2251;p47">
                    <a:extLst>
                      <a:ext uri="{FF2B5EF4-FFF2-40B4-BE49-F238E27FC236}">
                        <a16:creationId xmlns:a16="http://schemas.microsoft.com/office/drawing/2014/main" id="{9AC5BBB8-8C35-8EB2-9943-C9E85AF11223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7" name="Google Shape;2252;p47">
                    <a:extLst>
                      <a:ext uri="{FF2B5EF4-FFF2-40B4-BE49-F238E27FC236}">
                        <a16:creationId xmlns:a16="http://schemas.microsoft.com/office/drawing/2014/main" id="{EE802190-C20C-2177-6BD6-EE893EA180B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8" name="Google Shape;2253;p47">
                    <a:extLst>
                      <a:ext uri="{FF2B5EF4-FFF2-40B4-BE49-F238E27FC236}">
                        <a16:creationId xmlns:a16="http://schemas.microsoft.com/office/drawing/2014/main" id="{EF07565E-21A6-C4A8-95BF-E96E71E63282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39" name="Google Shape;2254;p47">
                    <a:extLst>
                      <a:ext uri="{FF2B5EF4-FFF2-40B4-BE49-F238E27FC236}">
                        <a16:creationId xmlns:a16="http://schemas.microsoft.com/office/drawing/2014/main" id="{A7228E6D-ABD2-1122-E6CD-E66EBD93853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0" name="Google Shape;2255;p47">
                    <a:extLst>
                      <a:ext uri="{FF2B5EF4-FFF2-40B4-BE49-F238E27FC236}">
                        <a16:creationId xmlns:a16="http://schemas.microsoft.com/office/drawing/2014/main" id="{73394802-078D-6BFF-5A49-8D685F9D3B7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1" name="Google Shape;2256;p47">
                    <a:extLst>
                      <a:ext uri="{FF2B5EF4-FFF2-40B4-BE49-F238E27FC236}">
                        <a16:creationId xmlns:a16="http://schemas.microsoft.com/office/drawing/2014/main" id="{7B6E8071-0277-5AB3-AF29-D96C19F3BD5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42" name="Google Shape;2257;p47">
                    <a:extLst>
                      <a:ext uri="{FF2B5EF4-FFF2-40B4-BE49-F238E27FC236}">
                        <a16:creationId xmlns:a16="http://schemas.microsoft.com/office/drawing/2014/main" id="{D2D6FD8D-AD0B-A0D2-870B-E3E1FCBCEA6F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733" name="Google Shape;2258;p47">
                  <a:extLst>
                    <a:ext uri="{FF2B5EF4-FFF2-40B4-BE49-F238E27FC236}">
                      <a16:creationId xmlns:a16="http://schemas.microsoft.com/office/drawing/2014/main" id="{8F920532-7A04-4739-0546-9D05AD939CFA}"/>
                    </a:ext>
                  </a:extLst>
                </p:cNvPr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4" name="Google Shape;2259;p47">
                  <a:extLst>
                    <a:ext uri="{FF2B5EF4-FFF2-40B4-BE49-F238E27FC236}">
                      <a16:creationId xmlns:a16="http://schemas.microsoft.com/office/drawing/2014/main" id="{1F25360E-5A3E-CF75-91BF-EEA671B50E71}"/>
                    </a:ext>
                  </a:extLst>
                </p:cNvPr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" name="Google Shape;2260;p47">
                <a:extLst>
                  <a:ext uri="{FF2B5EF4-FFF2-40B4-BE49-F238E27FC236}">
                    <a16:creationId xmlns:a16="http://schemas.microsoft.com/office/drawing/2014/main" id="{32C02FD2-C44D-3B24-F76C-DC10E9365840}"/>
                  </a:ext>
                </a:extLst>
              </p:cNvPr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2261;p47">
                <a:extLst>
                  <a:ext uri="{FF2B5EF4-FFF2-40B4-BE49-F238E27FC236}">
                    <a16:creationId xmlns:a16="http://schemas.microsoft.com/office/drawing/2014/main" id="{693F5C36-0D6B-2C9C-A3FE-64DE0131A2B1}"/>
                  </a:ext>
                </a:extLst>
              </p:cNvPr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59" name="Google Shape;2262;p47">
                  <a:extLst>
                    <a:ext uri="{FF2B5EF4-FFF2-40B4-BE49-F238E27FC236}">
                      <a16:creationId xmlns:a16="http://schemas.microsoft.com/office/drawing/2014/main" id="{77F2D72F-9672-C211-DB6C-5D8F4D2172A9}"/>
                    </a:ext>
                  </a:extLst>
                </p:cNvPr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2263;p47">
                  <a:extLst>
                    <a:ext uri="{FF2B5EF4-FFF2-40B4-BE49-F238E27FC236}">
                      <a16:creationId xmlns:a16="http://schemas.microsoft.com/office/drawing/2014/main" id="{B765EBEA-4A2A-552B-892F-F054303671E6}"/>
                    </a:ext>
                  </a:extLst>
                </p:cNvPr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2264;p47">
                  <a:extLst>
                    <a:ext uri="{FF2B5EF4-FFF2-40B4-BE49-F238E27FC236}">
                      <a16:creationId xmlns:a16="http://schemas.microsoft.com/office/drawing/2014/main" id="{0B9CA0B1-66A6-1DBB-C7C5-4333CE99CFF1}"/>
                    </a:ext>
                  </a:extLst>
                </p:cNvPr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2265;p47">
                  <a:extLst>
                    <a:ext uri="{FF2B5EF4-FFF2-40B4-BE49-F238E27FC236}">
                      <a16:creationId xmlns:a16="http://schemas.microsoft.com/office/drawing/2014/main" id="{55341A38-D6B5-C22B-25B6-B1A5D4712A26}"/>
                    </a:ext>
                  </a:extLst>
                </p:cNvPr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2266;p47">
                  <a:extLst>
                    <a:ext uri="{FF2B5EF4-FFF2-40B4-BE49-F238E27FC236}">
                      <a16:creationId xmlns:a16="http://schemas.microsoft.com/office/drawing/2014/main" id="{073FAEF6-6461-B132-DD4F-15355A28A6EC}"/>
                    </a:ext>
                  </a:extLst>
                </p:cNvPr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8" name="Google Shape;2267;p47">
                  <a:extLst>
                    <a:ext uri="{FF2B5EF4-FFF2-40B4-BE49-F238E27FC236}">
                      <a16:creationId xmlns:a16="http://schemas.microsoft.com/office/drawing/2014/main" id="{0876EAA2-4FA3-6465-C373-CB09273D33D4}"/>
                    </a:ext>
                  </a:extLst>
                </p:cNvPr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9" name="Google Shape;2268;p47">
                  <a:extLst>
                    <a:ext uri="{FF2B5EF4-FFF2-40B4-BE49-F238E27FC236}">
                      <a16:creationId xmlns:a16="http://schemas.microsoft.com/office/drawing/2014/main" id="{892938CA-A41F-68D5-3508-46CD405DA8C4}"/>
                    </a:ext>
                  </a:extLst>
                </p:cNvPr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2269;p47">
                <a:extLst>
                  <a:ext uri="{FF2B5EF4-FFF2-40B4-BE49-F238E27FC236}">
                    <a16:creationId xmlns:a16="http://schemas.microsoft.com/office/drawing/2014/main" id="{83D7F447-497E-A241-EF2C-B4EC9B54D6C9}"/>
                  </a:ext>
                </a:extLst>
              </p:cNvPr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49" name="Google Shape;2270;p47">
                  <a:extLst>
                    <a:ext uri="{FF2B5EF4-FFF2-40B4-BE49-F238E27FC236}">
                      <a16:creationId xmlns:a16="http://schemas.microsoft.com/office/drawing/2014/main" id="{1450A014-1183-1C07-F117-A954B35D233D}"/>
                    </a:ext>
                  </a:extLst>
                </p:cNvPr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2271;p47">
                  <a:extLst>
                    <a:ext uri="{FF2B5EF4-FFF2-40B4-BE49-F238E27FC236}">
                      <a16:creationId xmlns:a16="http://schemas.microsoft.com/office/drawing/2014/main" id="{080614EB-2CF0-C12C-F277-2E4AC0D2865D}"/>
                    </a:ext>
                  </a:extLst>
                </p:cNvPr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2272;p47">
                  <a:extLst>
                    <a:ext uri="{FF2B5EF4-FFF2-40B4-BE49-F238E27FC236}">
                      <a16:creationId xmlns:a16="http://schemas.microsoft.com/office/drawing/2014/main" id="{DF078864-6FCB-4AF0-97E5-07EFA455E9B6}"/>
                    </a:ext>
                  </a:extLst>
                </p:cNvPr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2273;p47">
                  <a:extLst>
                    <a:ext uri="{FF2B5EF4-FFF2-40B4-BE49-F238E27FC236}">
                      <a16:creationId xmlns:a16="http://schemas.microsoft.com/office/drawing/2014/main" id="{2F79498A-62F6-5DDD-A097-FCA4465CE71D}"/>
                    </a:ext>
                  </a:extLst>
                </p:cNvPr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2274;p47">
                  <a:extLst>
                    <a:ext uri="{FF2B5EF4-FFF2-40B4-BE49-F238E27FC236}">
                      <a16:creationId xmlns:a16="http://schemas.microsoft.com/office/drawing/2014/main" id="{5CC6338A-5D52-A2BD-A740-5C9FE83F3AC5}"/>
                    </a:ext>
                  </a:extLst>
                </p:cNvPr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2275;p47">
                  <a:extLst>
                    <a:ext uri="{FF2B5EF4-FFF2-40B4-BE49-F238E27FC236}">
                      <a16:creationId xmlns:a16="http://schemas.microsoft.com/office/drawing/2014/main" id="{EF0DF4F8-C970-BEF8-0B8E-C05436FD2D19}"/>
                    </a:ext>
                  </a:extLst>
                </p:cNvPr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2276;p47">
                  <a:extLst>
                    <a:ext uri="{FF2B5EF4-FFF2-40B4-BE49-F238E27FC236}">
                      <a16:creationId xmlns:a16="http://schemas.microsoft.com/office/drawing/2014/main" id="{0DA6A06F-B5A2-5AB1-7E89-865F36673A2D}"/>
                    </a:ext>
                  </a:extLst>
                </p:cNvPr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2277;p47">
                  <a:extLst>
                    <a:ext uri="{FF2B5EF4-FFF2-40B4-BE49-F238E27FC236}">
                      <a16:creationId xmlns:a16="http://schemas.microsoft.com/office/drawing/2014/main" id="{A5E20C97-EAC9-D134-2D64-E8ADC83AEB13}"/>
                    </a:ext>
                  </a:extLst>
                </p:cNvPr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2278;p47">
                  <a:extLst>
                    <a:ext uri="{FF2B5EF4-FFF2-40B4-BE49-F238E27FC236}">
                      <a16:creationId xmlns:a16="http://schemas.microsoft.com/office/drawing/2014/main" id="{7CD47E7E-795C-7C49-19A5-CC956ECD2E03}"/>
                    </a:ext>
                  </a:extLst>
                </p:cNvPr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2279;p47">
                  <a:extLst>
                    <a:ext uri="{FF2B5EF4-FFF2-40B4-BE49-F238E27FC236}">
                      <a16:creationId xmlns:a16="http://schemas.microsoft.com/office/drawing/2014/main" id="{E39EEC60-DD81-C7D6-B29B-B2EE5823E48F}"/>
                    </a:ext>
                  </a:extLst>
                </p:cNvPr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2280;p47">
                <a:extLst>
                  <a:ext uri="{FF2B5EF4-FFF2-40B4-BE49-F238E27FC236}">
                    <a16:creationId xmlns:a16="http://schemas.microsoft.com/office/drawing/2014/main" id="{E3C59168-2CDD-9C23-FA17-5FE709C67D22}"/>
                  </a:ext>
                </a:extLst>
              </p:cNvPr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41" name="Google Shape;2281;p47">
                  <a:extLst>
                    <a:ext uri="{FF2B5EF4-FFF2-40B4-BE49-F238E27FC236}">
                      <a16:creationId xmlns:a16="http://schemas.microsoft.com/office/drawing/2014/main" id="{414C3F0D-75DA-0B4E-9282-01BE9566150B}"/>
                    </a:ext>
                  </a:extLst>
                </p:cNvPr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2282;p47">
                  <a:extLst>
                    <a:ext uri="{FF2B5EF4-FFF2-40B4-BE49-F238E27FC236}">
                      <a16:creationId xmlns:a16="http://schemas.microsoft.com/office/drawing/2014/main" id="{66BF7F6C-E7F7-DE2D-29DD-419123A4CB65}"/>
                    </a:ext>
                  </a:extLst>
                </p:cNvPr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2283;p47">
                  <a:extLst>
                    <a:ext uri="{FF2B5EF4-FFF2-40B4-BE49-F238E27FC236}">
                      <a16:creationId xmlns:a16="http://schemas.microsoft.com/office/drawing/2014/main" id="{E0F540BF-A830-D175-5519-16BCF2647A64}"/>
                    </a:ext>
                  </a:extLst>
                </p:cNvPr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2284;p47">
                  <a:extLst>
                    <a:ext uri="{FF2B5EF4-FFF2-40B4-BE49-F238E27FC236}">
                      <a16:creationId xmlns:a16="http://schemas.microsoft.com/office/drawing/2014/main" id="{B7C01ADB-457A-F88D-AB24-180819B60797}"/>
                    </a:ext>
                  </a:extLst>
                </p:cNvPr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2285;p47">
                  <a:extLst>
                    <a:ext uri="{FF2B5EF4-FFF2-40B4-BE49-F238E27FC236}">
                      <a16:creationId xmlns:a16="http://schemas.microsoft.com/office/drawing/2014/main" id="{E5091702-7926-85B5-22E8-FE8359C70BBB}"/>
                    </a:ext>
                  </a:extLst>
                </p:cNvPr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2286;p47">
                  <a:extLst>
                    <a:ext uri="{FF2B5EF4-FFF2-40B4-BE49-F238E27FC236}">
                      <a16:creationId xmlns:a16="http://schemas.microsoft.com/office/drawing/2014/main" id="{CA453264-E36C-4146-095F-FF984F7D0EA8}"/>
                    </a:ext>
                  </a:extLst>
                </p:cNvPr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2287;p47">
                  <a:extLst>
                    <a:ext uri="{FF2B5EF4-FFF2-40B4-BE49-F238E27FC236}">
                      <a16:creationId xmlns:a16="http://schemas.microsoft.com/office/drawing/2014/main" id="{18525DCE-A0B4-D630-5412-1C8368B223B5}"/>
                    </a:ext>
                  </a:extLst>
                </p:cNvPr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2288;p47">
                  <a:extLst>
                    <a:ext uri="{FF2B5EF4-FFF2-40B4-BE49-F238E27FC236}">
                      <a16:creationId xmlns:a16="http://schemas.microsoft.com/office/drawing/2014/main" id="{3DF25767-6368-32E8-182B-D260091D3C61}"/>
                    </a:ext>
                  </a:extLst>
                </p:cNvPr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" name="Google Shape;2289;p47">
                <a:extLst>
                  <a:ext uri="{FF2B5EF4-FFF2-40B4-BE49-F238E27FC236}">
                    <a16:creationId xmlns:a16="http://schemas.microsoft.com/office/drawing/2014/main" id="{50867F04-2FED-C652-6D49-F6FAC727C9FD}"/>
                  </a:ext>
                </a:extLst>
              </p:cNvPr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290;p47">
                <a:extLst>
                  <a:ext uri="{FF2B5EF4-FFF2-40B4-BE49-F238E27FC236}">
                    <a16:creationId xmlns:a16="http://schemas.microsoft.com/office/drawing/2014/main" id="{0F16ACF2-3224-51D9-9887-B6A0D70F03CA}"/>
                  </a:ext>
                </a:extLst>
              </p:cNvPr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291;p47">
              <a:extLst>
                <a:ext uri="{FF2B5EF4-FFF2-40B4-BE49-F238E27FC236}">
                  <a16:creationId xmlns:a16="http://schemas.microsoft.com/office/drawing/2014/main" id="{6BBD3033-C128-8D2A-48CE-A2EC301634D0}"/>
                </a:ext>
              </a:extLst>
            </p:cNvPr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2292;p47">
              <a:extLst>
                <a:ext uri="{FF2B5EF4-FFF2-40B4-BE49-F238E27FC236}">
                  <a16:creationId xmlns:a16="http://schemas.microsoft.com/office/drawing/2014/main" id="{98B46845-0942-5D92-7596-F7C11884BEB7}"/>
                </a:ext>
              </a:extLst>
            </p:cNvPr>
            <p:cNvGrpSpPr/>
            <p:nvPr/>
          </p:nvGrpSpPr>
          <p:grpSpPr>
            <a:xfrm>
              <a:off x="5916905" y="1976699"/>
              <a:ext cx="1790570" cy="2384906"/>
              <a:chOff x="6375280" y="2219090"/>
              <a:chExt cx="1790570" cy="2384906"/>
            </a:xfrm>
          </p:grpSpPr>
          <p:grpSp>
            <p:nvGrpSpPr>
              <p:cNvPr id="16" name="Google Shape;2293;p47">
                <a:extLst>
                  <a:ext uri="{FF2B5EF4-FFF2-40B4-BE49-F238E27FC236}">
                    <a16:creationId xmlns:a16="http://schemas.microsoft.com/office/drawing/2014/main" id="{E3EF875F-364D-0F77-1DD6-CC35A377E5F2}"/>
                  </a:ext>
                </a:extLst>
              </p:cNvPr>
              <p:cNvGrpSpPr/>
              <p:nvPr/>
            </p:nvGrpSpPr>
            <p:grpSpPr>
              <a:xfrm>
                <a:off x="6375280" y="2219090"/>
                <a:ext cx="1790570" cy="2384906"/>
                <a:chOff x="6375280" y="2219090"/>
                <a:chExt cx="1790570" cy="2384906"/>
              </a:xfrm>
            </p:grpSpPr>
            <p:sp>
              <p:nvSpPr>
                <p:cNvPr id="18" name="Google Shape;2294;p47">
                  <a:extLst>
                    <a:ext uri="{FF2B5EF4-FFF2-40B4-BE49-F238E27FC236}">
                      <a16:creationId xmlns:a16="http://schemas.microsoft.com/office/drawing/2014/main" id="{9BC43A2A-211A-E95C-510B-512591239A57}"/>
                    </a:ext>
                  </a:extLst>
                </p:cNvPr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295;p47">
                  <a:extLst>
                    <a:ext uri="{FF2B5EF4-FFF2-40B4-BE49-F238E27FC236}">
                      <a16:creationId xmlns:a16="http://schemas.microsoft.com/office/drawing/2014/main" id="{C7DE1DFB-37F7-EEB0-C905-04BCC1C15219}"/>
                    </a:ext>
                  </a:extLst>
                </p:cNvPr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296;p47">
                  <a:extLst>
                    <a:ext uri="{FF2B5EF4-FFF2-40B4-BE49-F238E27FC236}">
                      <a16:creationId xmlns:a16="http://schemas.microsoft.com/office/drawing/2014/main" id="{0C5B9B8D-76A0-F58A-A1DC-5C8B2C697DD1}"/>
                    </a:ext>
                  </a:extLst>
                </p:cNvPr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297;p47">
                  <a:extLst>
                    <a:ext uri="{FF2B5EF4-FFF2-40B4-BE49-F238E27FC236}">
                      <a16:creationId xmlns:a16="http://schemas.microsoft.com/office/drawing/2014/main" id="{EC42D16B-400D-D5FA-6620-8F988355B01F}"/>
                    </a:ext>
                  </a:extLst>
                </p:cNvPr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98;p47">
                  <a:extLst>
                    <a:ext uri="{FF2B5EF4-FFF2-40B4-BE49-F238E27FC236}">
                      <a16:creationId xmlns:a16="http://schemas.microsoft.com/office/drawing/2014/main" id="{1F80C6BD-3D24-5ED5-99D6-16049F80F03A}"/>
                    </a:ext>
                  </a:extLst>
                </p:cNvPr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299;p47">
                  <a:extLst>
                    <a:ext uri="{FF2B5EF4-FFF2-40B4-BE49-F238E27FC236}">
                      <a16:creationId xmlns:a16="http://schemas.microsoft.com/office/drawing/2014/main" id="{0218F787-235A-FD64-7242-F991F9D0D475}"/>
                    </a:ext>
                  </a:extLst>
                </p:cNvPr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300;p47">
                  <a:extLst>
                    <a:ext uri="{FF2B5EF4-FFF2-40B4-BE49-F238E27FC236}">
                      <a16:creationId xmlns:a16="http://schemas.microsoft.com/office/drawing/2014/main" id="{24FEDB38-FAF8-3D72-36FE-79994ED5AE10}"/>
                    </a:ext>
                  </a:extLst>
                </p:cNvPr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301;p47">
                  <a:extLst>
                    <a:ext uri="{FF2B5EF4-FFF2-40B4-BE49-F238E27FC236}">
                      <a16:creationId xmlns:a16="http://schemas.microsoft.com/office/drawing/2014/main" id="{1116AB3C-981D-8D1D-5EF4-5CD2FD206588}"/>
                    </a:ext>
                  </a:extLst>
                </p:cNvPr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302;p47">
                  <a:extLst>
                    <a:ext uri="{FF2B5EF4-FFF2-40B4-BE49-F238E27FC236}">
                      <a16:creationId xmlns:a16="http://schemas.microsoft.com/office/drawing/2014/main" id="{14565524-3F71-324B-1F9F-8F7D4FBB5D06}"/>
                    </a:ext>
                  </a:extLst>
                </p:cNvPr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303;p47">
                  <a:extLst>
                    <a:ext uri="{FF2B5EF4-FFF2-40B4-BE49-F238E27FC236}">
                      <a16:creationId xmlns:a16="http://schemas.microsoft.com/office/drawing/2014/main" id="{FA428B6C-3BB6-3C7A-1EA0-3ED3C59FA5BB}"/>
                    </a:ext>
                  </a:extLst>
                </p:cNvPr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304;p47">
                  <a:extLst>
                    <a:ext uri="{FF2B5EF4-FFF2-40B4-BE49-F238E27FC236}">
                      <a16:creationId xmlns:a16="http://schemas.microsoft.com/office/drawing/2014/main" id="{8C1D1BA7-3685-2C63-00F2-BE1CC41B6D1D}"/>
                    </a:ext>
                  </a:extLst>
                </p:cNvPr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305;p47">
                  <a:extLst>
                    <a:ext uri="{FF2B5EF4-FFF2-40B4-BE49-F238E27FC236}">
                      <a16:creationId xmlns:a16="http://schemas.microsoft.com/office/drawing/2014/main" id="{3A77C97E-D6F8-FAF4-8D82-C43720C1AE09}"/>
                    </a:ext>
                  </a:extLst>
                </p:cNvPr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306;p47">
                  <a:extLst>
                    <a:ext uri="{FF2B5EF4-FFF2-40B4-BE49-F238E27FC236}">
                      <a16:creationId xmlns:a16="http://schemas.microsoft.com/office/drawing/2014/main" id="{D0186170-0A68-FD1B-A53F-B8F1BCE96F4C}"/>
                    </a:ext>
                  </a:extLst>
                </p:cNvPr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307;p47">
                  <a:extLst>
                    <a:ext uri="{FF2B5EF4-FFF2-40B4-BE49-F238E27FC236}">
                      <a16:creationId xmlns:a16="http://schemas.microsoft.com/office/drawing/2014/main" id="{1495EBD6-603A-03A1-AA28-5EF50C099BA0}"/>
                    </a:ext>
                  </a:extLst>
                </p:cNvPr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308;p47">
                  <a:extLst>
                    <a:ext uri="{FF2B5EF4-FFF2-40B4-BE49-F238E27FC236}">
                      <a16:creationId xmlns:a16="http://schemas.microsoft.com/office/drawing/2014/main" id="{E5B8E190-42E9-D014-6A0E-865293B8B3D9}"/>
                    </a:ext>
                  </a:extLst>
                </p:cNvPr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" name="Google Shape;2309;p47">
                <a:extLst>
                  <a:ext uri="{FF2B5EF4-FFF2-40B4-BE49-F238E27FC236}">
                    <a16:creationId xmlns:a16="http://schemas.microsoft.com/office/drawing/2014/main" id="{B1098C20-7CDD-AEF5-43A3-F114770D1E44}"/>
                  </a:ext>
                </a:extLst>
              </p:cNvPr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310;p47">
              <a:extLst>
                <a:ext uri="{FF2B5EF4-FFF2-40B4-BE49-F238E27FC236}">
                  <a16:creationId xmlns:a16="http://schemas.microsoft.com/office/drawing/2014/main" id="{949E5FFD-235B-CD04-11A0-E2E70FEF0C62}"/>
                </a:ext>
              </a:extLst>
            </p:cNvPr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13" name="Google Shape;2311;p47">
                <a:extLst>
                  <a:ext uri="{FF2B5EF4-FFF2-40B4-BE49-F238E27FC236}">
                    <a16:creationId xmlns:a16="http://schemas.microsoft.com/office/drawing/2014/main" id="{2CB436AD-7BAF-DB6C-4373-02C3744E91A4}"/>
                  </a:ext>
                </a:extLst>
              </p:cNvPr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312;p47">
                <a:extLst>
                  <a:ext uri="{FF2B5EF4-FFF2-40B4-BE49-F238E27FC236}">
                    <a16:creationId xmlns:a16="http://schemas.microsoft.com/office/drawing/2014/main" id="{E01FC7BF-14D6-559A-A73B-D7CDD3B03189}"/>
                  </a:ext>
                </a:extLst>
              </p:cNvPr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2313;p47">
                <a:extLst>
                  <a:ext uri="{FF2B5EF4-FFF2-40B4-BE49-F238E27FC236}">
                    <a16:creationId xmlns:a16="http://schemas.microsoft.com/office/drawing/2014/main" id="{0636C28F-FA89-AB08-B4B9-1ED65960300C}"/>
                  </a:ext>
                </a:extLst>
              </p:cNvPr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 dirty="0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 dirty="0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9" name="Google Shape;2314;p47">
              <a:extLst>
                <a:ext uri="{FF2B5EF4-FFF2-40B4-BE49-F238E27FC236}">
                  <a16:creationId xmlns:a16="http://schemas.microsoft.com/office/drawing/2014/main" id="{92FBCCB1-DB98-B5B5-7DFB-FA69BA143A4C}"/>
                </a:ext>
              </a:extLst>
            </p:cNvPr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10" name="Google Shape;2315;p47">
                <a:extLst>
                  <a:ext uri="{FF2B5EF4-FFF2-40B4-BE49-F238E27FC236}">
                    <a16:creationId xmlns:a16="http://schemas.microsoft.com/office/drawing/2014/main" id="{31FBFEDC-00F4-D7FD-A396-2F5D1624F8DF}"/>
                  </a:ext>
                </a:extLst>
              </p:cNvPr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316;p47">
                <a:extLst>
                  <a:ext uri="{FF2B5EF4-FFF2-40B4-BE49-F238E27FC236}">
                    <a16:creationId xmlns:a16="http://schemas.microsoft.com/office/drawing/2014/main" id="{33189ED1-4AD6-9C5A-B598-F79C10AB6EC7}"/>
                  </a:ext>
                </a:extLst>
              </p:cNvPr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317;p47">
                <a:extLst>
                  <a:ext uri="{FF2B5EF4-FFF2-40B4-BE49-F238E27FC236}">
                    <a16:creationId xmlns:a16="http://schemas.microsoft.com/office/drawing/2014/main" id="{73BFD694-C9FC-4A99-9A50-A44AF77A3356}"/>
                  </a:ext>
                </a:extLst>
              </p:cNvPr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 dirty="0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 dirty="0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1731" name="Google Shape;2136;p41">
            <a:extLst>
              <a:ext uri="{FF2B5EF4-FFF2-40B4-BE49-F238E27FC236}">
                <a16:creationId xmlns:a16="http://schemas.microsoft.com/office/drawing/2014/main" id="{78A38869-7BCA-5278-977A-F1CD935F4D0A}"/>
              </a:ext>
            </a:extLst>
          </p:cNvPr>
          <p:cNvSpPr/>
          <p:nvPr/>
        </p:nvSpPr>
        <p:spPr>
          <a:xfrm flipH="1" flipV="1">
            <a:off x="860637" y="3498898"/>
            <a:ext cx="75421" cy="838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CuadroTexto 1743">
            <a:extLst>
              <a:ext uri="{FF2B5EF4-FFF2-40B4-BE49-F238E27FC236}">
                <a16:creationId xmlns:a16="http://schemas.microsoft.com/office/drawing/2014/main" id="{47328771-8D6D-7B0C-D044-002DC9EADF37}"/>
              </a:ext>
            </a:extLst>
          </p:cNvPr>
          <p:cNvSpPr txBox="1"/>
          <p:nvPr/>
        </p:nvSpPr>
        <p:spPr>
          <a:xfrm>
            <a:off x="928947" y="3386956"/>
            <a:ext cx="404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https://github.com/juanseblacio/malpagadorbda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0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4"/>
          <p:cNvSpPr txBox="1">
            <a:spLocks noGrp="1"/>
          </p:cNvSpPr>
          <p:nvPr>
            <p:ph type="subTitle" idx="4"/>
          </p:nvPr>
        </p:nvSpPr>
        <p:spPr>
          <a:xfrm>
            <a:off x="900818" y="2913267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 err="1"/>
              <a:t>Definir</a:t>
            </a:r>
            <a:r>
              <a:rPr lang="en" sz="1600"/>
              <a:t> </a:t>
            </a:r>
            <a:r>
              <a:rPr lang="en" sz="1600" err="1"/>
              <a:t>perfiles</a:t>
            </a:r>
            <a:r>
              <a:rPr lang="en" sz="1600"/>
              <a:t> de </a:t>
            </a:r>
            <a:r>
              <a:rPr lang="en" sz="1600" err="1"/>
              <a:t>riesgo</a:t>
            </a:r>
            <a:endParaRPr lang="en" sz="1600"/>
          </a:p>
        </p:txBody>
      </p:sp>
      <p:sp>
        <p:nvSpPr>
          <p:cNvPr id="1815" name="Google Shape;1815;p34"/>
          <p:cNvSpPr txBox="1">
            <a:spLocks noGrp="1"/>
          </p:cNvSpPr>
          <p:nvPr>
            <p:ph type="subTitle" idx="5"/>
          </p:nvPr>
        </p:nvSpPr>
        <p:spPr>
          <a:xfrm>
            <a:off x="3486986" y="291181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 dirty="0"/>
              <a:t>Optimizar la gestión de riesgos</a:t>
            </a:r>
          </a:p>
        </p:txBody>
      </p:sp>
      <p:sp>
        <p:nvSpPr>
          <p:cNvPr id="1816" name="Google Shape;1816;p34"/>
          <p:cNvSpPr txBox="1">
            <a:spLocks noGrp="1"/>
          </p:cNvSpPr>
          <p:nvPr>
            <p:ph type="subTitle" idx="1"/>
          </p:nvPr>
        </p:nvSpPr>
        <p:spPr>
          <a:xfrm>
            <a:off x="740798" y="1036050"/>
            <a:ext cx="7657142" cy="857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/>
              <a:t>Este proyecto analiza el desempeño histórico de los créditos otorgados por Produbanco (2007-2015) para identificar factores que influyen en el incumplimiento de pago y categorizar clientes según su nivel de riesgo crediticio.</a:t>
            </a:r>
            <a:endParaRPr/>
          </a:p>
        </p:txBody>
      </p:sp>
      <p:sp>
        <p:nvSpPr>
          <p:cNvPr id="1817" name="Google Shape;1817;p34"/>
          <p:cNvSpPr txBox="1">
            <a:spLocks noGrp="1"/>
          </p:cNvSpPr>
          <p:nvPr>
            <p:ph type="subTitle" idx="2"/>
          </p:nvPr>
        </p:nvSpPr>
        <p:spPr>
          <a:xfrm>
            <a:off x="3486986" y="364136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Mejorar</a:t>
            </a:r>
            <a:r>
              <a:rPr lang="en"/>
              <a:t>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criterios</a:t>
            </a:r>
            <a:r>
              <a:rPr lang="en"/>
              <a:t> para la </a:t>
            </a:r>
            <a:r>
              <a:rPr lang="en" err="1"/>
              <a:t>concesión</a:t>
            </a:r>
            <a:r>
              <a:rPr lang="en"/>
              <a:t> de </a:t>
            </a:r>
            <a:r>
              <a:rPr lang="en" err="1"/>
              <a:t>créditos</a:t>
            </a:r>
            <a:r>
              <a:rPr lang="en"/>
              <a:t> y las </a:t>
            </a:r>
            <a:r>
              <a:rPr lang="en" err="1"/>
              <a:t>políticas</a:t>
            </a:r>
            <a:r>
              <a:rPr lang="en"/>
              <a:t> de </a:t>
            </a:r>
            <a:r>
              <a:rPr lang="en" err="1"/>
              <a:t>cobranza</a:t>
            </a:r>
            <a:r>
              <a:rPr lang="en"/>
              <a:t>.</a:t>
            </a:r>
            <a:endParaRPr lang="es-ES"/>
          </a:p>
        </p:txBody>
      </p:sp>
      <p:sp>
        <p:nvSpPr>
          <p:cNvPr id="1818" name="Google Shape;1818;p34"/>
          <p:cNvSpPr txBox="1">
            <a:spLocks noGrp="1"/>
          </p:cNvSpPr>
          <p:nvPr>
            <p:ph type="subTitle" idx="3"/>
          </p:nvPr>
        </p:nvSpPr>
        <p:spPr>
          <a:xfrm>
            <a:off x="6008930" y="3641726"/>
            <a:ext cx="2223357" cy="1547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Generar</a:t>
            </a:r>
            <a:r>
              <a:rPr lang="en"/>
              <a:t> </a:t>
            </a:r>
            <a:r>
              <a:rPr lang="en" err="1"/>
              <a:t>recomendaciones</a:t>
            </a:r>
            <a:r>
              <a:rPr lang="en"/>
              <a:t> </a:t>
            </a:r>
            <a:r>
              <a:rPr lang="en" err="1"/>
              <a:t>estratégicas</a:t>
            </a:r>
            <a:r>
              <a:rPr lang="en"/>
              <a:t> para </a:t>
            </a:r>
            <a:r>
              <a:rPr lang="en" err="1"/>
              <a:t>minimizar</a:t>
            </a:r>
            <a:r>
              <a:rPr lang="en"/>
              <a:t> </a:t>
            </a:r>
            <a:r>
              <a:rPr lang="en" err="1"/>
              <a:t>pérdidas</a:t>
            </a:r>
            <a:r>
              <a:rPr lang="en"/>
              <a:t> y </a:t>
            </a:r>
            <a:r>
              <a:rPr lang="en" err="1"/>
              <a:t>gestionar</a:t>
            </a:r>
            <a:r>
              <a:rPr lang="en"/>
              <a:t> </a:t>
            </a:r>
            <a:r>
              <a:rPr lang="en" err="1"/>
              <a:t>eficientemente</a:t>
            </a:r>
            <a:r>
              <a:rPr lang="en"/>
              <a:t> la </a:t>
            </a:r>
            <a:r>
              <a:rPr lang="en" err="1"/>
              <a:t>morosidad</a:t>
            </a:r>
            <a:r>
              <a:rPr lang="en"/>
              <a:t>.</a:t>
            </a:r>
            <a:endParaRPr lang="es-ES"/>
          </a:p>
        </p:txBody>
      </p:sp>
      <p:sp>
        <p:nvSpPr>
          <p:cNvPr id="1819" name="Google Shape;1819;p34"/>
          <p:cNvSpPr txBox="1">
            <a:spLocks noGrp="1"/>
          </p:cNvSpPr>
          <p:nvPr>
            <p:ph type="subTitle" idx="6"/>
          </p:nvPr>
        </p:nvSpPr>
        <p:spPr>
          <a:xfrm>
            <a:off x="6054287" y="2943507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 dirty="0"/>
              <a:t>Tomar decisiones basadas en datos</a:t>
            </a:r>
            <a:endParaRPr lang="es-ES" sz="1600" dirty="0"/>
          </a:p>
        </p:txBody>
      </p:sp>
      <p:sp>
        <p:nvSpPr>
          <p:cNvPr id="1820" name="Google Shape;1820;p34"/>
          <p:cNvSpPr/>
          <p:nvPr/>
        </p:nvSpPr>
        <p:spPr>
          <a:xfrm>
            <a:off x="1468464" y="1972479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4"/>
          <p:cNvSpPr/>
          <p:nvPr/>
        </p:nvSpPr>
        <p:spPr>
          <a:xfrm>
            <a:off x="4196444" y="1972479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34"/>
          <p:cNvSpPr/>
          <p:nvPr/>
        </p:nvSpPr>
        <p:spPr>
          <a:xfrm>
            <a:off x="6751169" y="1972479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3" name="Google Shape;1823;p34"/>
          <p:cNvGrpSpPr/>
          <p:nvPr/>
        </p:nvGrpSpPr>
        <p:grpSpPr>
          <a:xfrm>
            <a:off x="4342600" y="2056464"/>
            <a:ext cx="234042" cy="364113"/>
            <a:chOff x="5441125" y="1898625"/>
            <a:chExt cx="286500" cy="445725"/>
          </a:xfrm>
        </p:grpSpPr>
        <p:sp>
          <p:nvSpPr>
            <p:cNvPr id="1824" name="Google Shape;1824;p34"/>
            <p:cNvSpPr/>
            <p:nvPr/>
          </p:nvSpPr>
          <p:spPr>
            <a:xfrm>
              <a:off x="5441125" y="1898625"/>
              <a:ext cx="286500" cy="374975"/>
            </a:xfrm>
            <a:custGeom>
              <a:avLst/>
              <a:gdLst/>
              <a:ahLst/>
              <a:cxnLst/>
              <a:rect l="l" t="t" r="r" b="b"/>
              <a:pathLst>
                <a:path w="11460" h="14999" extrusionOk="0">
                  <a:moveTo>
                    <a:pt x="6271" y="2076"/>
                  </a:moveTo>
                  <a:lnTo>
                    <a:pt x="6271" y="3208"/>
                  </a:lnTo>
                  <a:cubicBezTo>
                    <a:pt x="6886" y="3396"/>
                    <a:pt x="7309" y="4011"/>
                    <a:pt x="7309" y="4671"/>
                  </a:cubicBezTo>
                  <a:lnTo>
                    <a:pt x="6271" y="4671"/>
                  </a:lnTo>
                  <a:cubicBezTo>
                    <a:pt x="6271" y="4389"/>
                    <a:pt x="6037" y="4151"/>
                    <a:pt x="5754" y="4151"/>
                  </a:cubicBezTo>
                  <a:cubicBezTo>
                    <a:pt x="5422" y="4151"/>
                    <a:pt x="5234" y="4389"/>
                    <a:pt x="5234" y="4671"/>
                  </a:cubicBezTo>
                  <a:cubicBezTo>
                    <a:pt x="5234" y="4954"/>
                    <a:pt x="5422" y="5188"/>
                    <a:pt x="5754" y="5188"/>
                  </a:cubicBezTo>
                  <a:cubicBezTo>
                    <a:pt x="6603" y="5188"/>
                    <a:pt x="7309" y="5898"/>
                    <a:pt x="7309" y="6747"/>
                  </a:cubicBezTo>
                  <a:cubicBezTo>
                    <a:pt x="7309" y="7452"/>
                    <a:pt x="6886" y="8018"/>
                    <a:pt x="6271" y="8256"/>
                  </a:cubicBezTo>
                  <a:lnTo>
                    <a:pt x="6271" y="9388"/>
                  </a:lnTo>
                  <a:lnTo>
                    <a:pt x="5234" y="9388"/>
                  </a:lnTo>
                  <a:lnTo>
                    <a:pt x="5234" y="8256"/>
                  </a:lnTo>
                  <a:cubicBezTo>
                    <a:pt x="4622" y="8018"/>
                    <a:pt x="4151" y="7452"/>
                    <a:pt x="4151" y="6747"/>
                  </a:cubicBezTo>
                  <a:lnTo>
                    <a:pt x="5234" y="6747"/>
                  </a:lnTo>
                  <a:cubicBezTo>
                    <a:pt x="5234" y="7075"/>
                    <a:pt x="5422" y="7313"/>
                    <a:pt x="5754" y="7313"/>
                  </a:cubicBezTo>
                  <a:cubicBezTo>
                    <a:pt x="6037" y="7313"/>
                    <a:pt x="6271" y="7075"/>
                    <a:pt x="6271" y="6747"/>
                  </a:cubicBezTo>
                  <a:cubicBezTo>
                    <a:pt x="6271" y="6464"/>
                    <a:pt x="6037" y="6226"/>
                    <a:pt x="5754" y="6226"/>
                  </a:cubicBezTo>
                  <a:cubicBezTo>
                    <a:pt x="4856" y="6226"/>
                    <a:pt x="4151" y="5566"/>
                    <a:pt x="4151" y="4671"/>
                  </a:cubicBezTo>
                  <a:cubicBezTo>
                    <a:pt x="4151" y="4011"/>
                    <a:pt x="4622" y="3396"/>
                    <a:pt x="5234" y="3208"/>
                  </a:cubicBezTo>
                  <a:lnTo>
                    <a:pt x="5234" y="2076"/>
                  </a:lnTo>
                  <a:close/>
                  <a:moveTo>
                    <a:pt x="5754" y="0"/>
                  </a:moveTo>
                  <a:cubicBezTo>
                    <a:pt x="2547" y="0"/>
                    <a:pt x="0" y="2547"/>
                    <a:pt x="0" y="5709"/>
                  </a:cubicBezTo>
                  <a:cubicBezTo>
                    <a:pt x="0" y="7030"/>
                    <a:pt x="423" y="8301"/>
                    <a:pt x="1227" y="9294"/>
                  </a:cubicBezTo>
                  <a:lnTo>
                    <a:pt x="5754" y="14998"/>
                  </a:lnTo>
                  <a:lnTo>
                    <a:pt x="10233" y="9294"/>
                  </a:lnTo>
                  <a:cubicBezTo>
                    <a:pt x="11037" y="8301"/>
                    <a:pt x="11459" y="7030"/>
                    <a:pt x="11459" y="5709"/>
                  </a:cubicBezTo>
                  <a:cubicBezTo>
                    <a:pt x="11459" y="2547"/>
                    <a:pt x="8912" y="0"/>
                    <a:pt x="5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5467050" y="2209900"/>
              <a:ext cx="234625" cy="134450"/>
            </a:xfrm>
            <a:custGeom>
              <a:avLst/>
              <a:gdLst/>
              <a:ahLst/>
              <a:cxnLst/>
              <a:rect l="l" t="t" r="r" b="b"/>
              <a:pathLst>
                <a:path w="9385" h="5378" extrusionOk="0">
                  <a:moveTo>
                    <a:pt x="1367" y="1"/>
                  </a:moveTo>
                  <a:cubicBezTo>
                    <a:pt x="518" y="567"/>
                    <a:pt x="1" y="1370"/>
                    <a:pt x="1" y="2219"/>
                  </a:cubicBezTo>
                  <a:cubicBezTo>
                    <a:pt x="1" y="4294"/>
                    <a:pt x="2593" y="5377"/>
                    <a:pt x="4717" y="5377"/>
                  </a:cubicBezTo>
                  <a:cubicBezTo>
                    <a:pt x="6838" y="5377"/>
                    <a:pt x="9385" y="4294"/>
                    <a:pt x="9385" y="2219"/>
                  </a:cubicBezTo>
                  <a:cubicBezTo>
                    <a:pt x="9385" y="1370"/>
                    <a:pt x="8913" y="567"/>
                    <a:pt x="8019" y="1"/>
                  </a:cubicBezTo>
                  <a:lnTo>
                    <a:pt x="4717" y="4245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4"/>
          <p:cNvGrpSpPr/>
          <p:nvPr/>
        </p:nvGrpSpPr>
        <p:grpSpPr>
          <a:xfrm>
            <a:off x="6835171" y="2056621"/>
            <a:ext cx="364202" cy="364246"/>
            <a:chOff x="6846600" y="3226275"/>
            <a:chExt cx="445725" cy="445725"/>
          </a:xfrm>
        </p:grpSpPr>
        <p:sp>
          <p:nvSpPr>
            <p:cNvPr id="1827" name="Google Shape;1827;p34"/>
            <p:cNvSpPr/>
            <p:nvPr/>
          </p:nvSpPr>
          <p:spPr>
            <a:xfrm>
              <a:off x="7004600" y="3306450"/>
              <a:ext cx="130875" cy="129725"/>
            </a:xfrm>
            <a:custGeom>
              <a:avLst/>
              <a:gdLst/>
              <a:ahLst/>
              <a:cxnLst/>
              <a:rect l="l" t="t" r="r" b="b"/>
              <a:pathLst>
                <a:path w="5235" h="5189" extrusionOk="0">
                  <a:moveTo>
                    <a:pt x="2593" y="1"/>
                  </a:moveTo>
                  <a:cubicBezTo>
                    <a:pt x="1178" y="1"/>
                    <a:pt x="1" y="1133"/>
                    <a:pt x="1" y="2597"/>
                  </a:cubicBezTo>
                  <a:cubicBezTo>
                    <a:pt x="1" y="4012"/>
                    <a:pt x="1178" y="5189"/>
                    <a:pt x="2593" y="5189"/>
                  </a:cubicBezTo>
                  <a:cubicBezTo>
                    <a:pt x="4057" y="5189"/>
                    <a:pt x="5234" y="4012"/>
                    <a:pt x="5234" y="2597"/>
                  </a:cubicBezTo>
                  <a:cubicBezTo>
                    <a:pt x="5234" y="1133"/>
                    <a:pt x="4057" y="1"/>
                    <a:pt x="2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7030550" y="3226275"/>
              <a:ext cx="25950" cy="53150"/>
            </a:xfrm>
            <a:custGeom>
              <a:avLst/>
              <a:gdLst/>
              <a:ahLst/>
              <a:cxnLst/>
              <a:rect l="l" t="t" r="r" b="b"/>
              <a:pathLst>
                <a:path w="1038" h="2126" extrusionOk="0">
                  <a:moveTo>
                    <a:pt x="0" y="1"/>
                  </a:moveTo>
                  <a:lnTo>
                    <a:pt x="0" y="2125"/>
                  </a:lnTo>
                  <a:lnTo>
                    <a:pt x="1038" y="2125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7083550" y="3226275"/>
              <a:ext cx="25975" cy="53150"/>
            </a:xfrm>
            <a:custGeom>
              <a:avLst/>
              <a:gdLst/>
              <a:ahLst/>
              <a:cxnLst/>
              <a:rect l="l" t="t" r="r" b="b"/>
              <a:pathLst>
                <a:path w="1039" h="2126" extrusionOk="0">
                  <a:moveTo>
                    <a:pt x="1" y="1"/>
                  </a:moveTo>
                  <a:lnTo>
                    <a:pt x="1" y="2125"/>
                  </a:lnTo>
                  <a:lnTo>
                    <a:pt x="1039" y="2125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6846600" y="3259300"/>
              <a:ext cx="169825" cy="412700"/>
            </a:xfrm>
            <a:custGeom>
              <a:avLst/>
              <a:gdLst/>
              <a:ahLst/>
              <a:cxnLst/>
              <a:rect l="l" t="t" r="r" b="b"/>
              <a:pathLst>
                <a:path w="6793" h="16508" extrusionOk="0">
                  <a:moveTo>
                    <a:pt x="4057" y="0"/>
                  </a:moveTo>
                  <a:lnTo>
                    <a:pt x="1178" y="3445"/>
                  </a:lnTo>
                  <a:cubicBezTo>
                    <a:pt x="423" y="4294"/>
                    <a:pt x="1" y="5377"/>
                    <a:pt x="1" y="6509"/>
                  </a:cubicBezTo>
                  <a:cubicBezTo>
                    <a:pt x="1" y="6792"/>
                    <a:pt x="46" y="7784"/>
                    <a:pt x="95" y="8018"/>
                  </a:cubicBezTo>
                  <a:lnTo>
                    <a:pt x="1084" y="13916"/>
                  </a:lnTo>
                  <a:lnTo>
                    <a:pt x="1084" y="16508"/>
                  </a:lnTo>
                  <a:lnTo>
                    <a:pt x="5234" y="16508"/>
                  </a:lnTo>
                  <a:lnTo>
                    <a:pt x="5234" y="13916"/>
                  </a:lnTo>
                  <a:cubicBezTo>
                    <a:pt x="5234" y="13916"/>
                    <a:pt x="6792" y="12972"/>
                    <a:pt x="6792" y="11840"/>
                  </a:cubicBezTo>
                  <a:cubicBezTo>
                    <a:pt x="6792" y="11557"/>
                    <a:pt x="6792" y="11320"/>
                    <a:pt x="6743" y="11086"/>
                  </a:cubicBezTo>
                  <a:cubicBezTo>
                    <a:pt x="6509" y="9671"/>
                    <a:pt x="6272" y="8207"/>
                    <a:pt x="6272" y="6792"/>
                  </a:cubicBezTo>
                  <a:cubicBezTo>
                    <a:pt x="6272" y="6086"/>
                    <a:pt x="5755" y="5566"/>
                    <a:pt x="5095" y="5566"/>
                  </a:cubicBezTo>
                  <a:lnTo>
                    <a:pt x="4291" y="5566"/>
                  </a:lnTo>
                  <a:cubicBezTo>
                    <a:pt x="4246" y="5803"/>
                    <a:pt x="4197" y="5992"/>
                    <a:pt x="4197" y="6226"/>
                  </a:cubicBezTo>
                  <a:lnTo>
                    <a:pt x="4197" y="9199"/>
                  </a:lnTo>
                  <a:lnTo>
                    <a:pt x="3159" y="9199"/>
                  </a:lnTo>
                  <a:lnTo>
                    <a:pt x="3159" y="5520"/>
                  </a:lnTo>
                  <a:cubicBezTo>
                    <a:pt x="3159" y="4766"/>
                    <a:pt x="3397" y="4057"/>
                    <a:pt x="3868" y="3491"/>
                  </a:cubicBezTo>
                  <a:lnTo>
                    <a:pt x="4340" y="2925"/>
                  </a:lnTo>
                  <a:cubicBezTo>
                    <a:pt x="5095" y="2076"/>
                    <a:pt x="4951" y="755"/>
                    <a:pt x="4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7123650" y="3259300"/>
              <a:ext cx="168675" cy="412700"/>
            </a:xfrm>
            <a:custGeom>
              <a:avLst/>
              <a:gdLst/>
              <a:ahLst/>
              <a:cxnLst/>
              <a:rect l="l" t="t" r="r" b="b"/>
              <a:pathLst>
                <a:path w="6747" h="16508" extrusionOk="0">
                  <a:moveTo>
                    <a:pt x="2736" y="0"/>
                  </a:moveTo>
                  <a:cubicBezTo>
                    <a:pt x="1842" y="755"/>
                    <a:pt x="1698" y="2076"/>
                    <a:pt x="2453" y="2925"/>
                  </a:cubicBezTo>
                  <a:lnTo>
                    <a:pt x="2925" y="3491"/>
                  </a:lnTo>
                  <a:cubicBezTo>
                    <a:pt x="3396" y="4057"/>
                    <a:pt x="3634" y="4766"/>
                    <a:pt x="3634" y="5520"/>
                  </a:cubicBezTo>
                  <a:lnTo>
                    <a:pt x="3634" y="9199"/>
                  </a:lnTo>
                  <a:lnTo>
                    <a:pt x="2596" y="9199"/>
                  </a:lnTo>
                  <a:lnTo>
                    <a:pt x="2596" y="6226"/>
                  </a:lnTo>
                  <a:cubicBezTo>
                    <a:pt x="2596" y="5992"/>
                    <a:pt x="2547" y="5803"/>
                    <a:pt x="2502" y="5566"/>
                  </a:cubicBezTo>
                  <a:lnTo>
                    <a:pt x="1698" y="5566"/>
                  </a:lnTo>
                  <a:cubicBezTo>
                    <a:pt x="1038" y="5566"/>
                    <a:pt x="521" y="6086"/>
                    <a:pt x="521" y="6792"/>
                  </a:cubicBezTo>
                  <a:cubicBezTo>
                    <a:pt x="521" y="8207"/>
                    <a:pt x="283" y="9671"/>
                    <a:pt x="50" y="11086"/>
                  </a:cubicBezTo>
                  <a:cubicBezTo>
                    <a:pt x="0" y="11320"/>
                    <a:pt x="0" y="11557"/>
                    <a:pt x="0" y="11840"/>
                  </a:cubicBezTo>
                  <a:cubicBezTo>
                    <a:pt x="0" y="12972"/>
                    <a:pt x="1559" y="13916"/>
                    <a:pt x="1559" y="13916"/>
                  </a:cubicBezTo>
                  <a:lnTo>
                    <a:pt x="1559" y="16508"/>
                  </a:lnTo>
                  <a:lnTo>
                    <a:pt x="5709" y="16508"/>
                  </a:lnTo>
                  <a:lnTo>
                    <a:pt x="5709" y="13916"/>
                  </a:lnTo>
                  <a:lnTo>
                    <a:pt x="6698" y="8018"/>
                  </a:lnTo>
                  <a:cubicBezTo>
                    <a:pt x="6747" y="7784"/>
                    <a:pt x="6747" y="6792"/>
                    <a:pt x="6747" y="6509"/>
                  </a:cubicBezTo>
                  <a:cubicBezTo>
                    <a:pt x="6747" y="5377"/>
                    <a:pt x="6370" y="4294"/>
                    <a:pt x="5615" y="3445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34"/>
          <p:cNvGrpSpPr/>
          <p:nvPr/>
        </p:nvGrpSpPr>
        <p:grpSpPr>
          <a:xfrm>
            <a:off x="1552392" y="2018521"/>
            <a:ext cx="364068" cy="440313"/>
            <a:chOff x="5362075" y="3226275"/>
            <a:chExt cx="445725" cy="445725"/>
          </a:xfrm>
        </p:grpSpPr>
        <p:sp>
          <p:nvSpPr>
            <p:cNvPr id="1833" name="Google Shape;1833;p34"/>
            <p:cNvSpPr/>
            <p:nvPr/>
          </p:nvSpPr>
          <p:spPr>
            <a:xfrm>
              <a:off x="5462350" y="3279400"/>
              <a:ext cx="61325" cy="53025"/>
            </a:xfrm>
            <a:custGeom>
              <a:avLst/>
              <a:gdLst/>
              <a:ahLst/>
              <a:cxnLst/>
              <a:rect l="l" t="t" r="r" b="b"/>
              <a:pathLst>
                <a:path w="2453" h="2121" extrusionOk="0">
                  <a:moveTo>
                    <a:pt x="0" y="0"/>
                  </a:moveTo>
                  <a:lnTo>
                    <a:pt x="1038" y="2121"/>
                  </a:lnTo>
                  <a:lnTo>
                    <a:pt x="2453" y="2121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5527150" y="3279400"/>
              <a:ext cx="92000" cy="53025"/>
            </a:xfrm>
            <a:custGeom>
              <a:avLst/>
              <a:gdLst/>
              <a:ahLst/>
              <a:cxnLst/>
              <a:rect l="l" t="t" r="r" b="b"/>
              <a:pathLst>
                <a:path w="3680" h="2121" extrusionOk="0">
                  <a:moveTo>
                    <a:pt x="0" y="0"/>
                  </a:moveTo>
                  <a:lnTo>
                    <a:pt x="1038" y="2121"/>
                  </a:lnTo>
                  <a:lnTo>
                    <a:pt x="3679" y="212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5362075" y="3279400"/>
              <a:ext cx="445725" cy="392600"/>
            </a:xfrm>
            <a:custGeom>
              <a:avLst/>
              <a:gdLst/>
              <a:ahLst/>
              <a:cxnLst/>
              <a:rect l="l" t="t" r="r" b="b"/>
              <a:pathLst>
                <a:path w="17829" h="15704" extrusionOk="0">
                  <a:moveTo>
                    <a:pt x="0" y="0"/>
                  </a:moveTo>
                  <a:lnTo>
                    <a:pt x="0" y="4196"/>
                  </a:lnTo>
                  <a:lnTo>
                    <a:pt x="17828" y="4196"/>
                  </a:lnTo>
                  <a:lnTo>
                    <a:pt x="17828" y="3158"/>
                  </a:lnTo>
                  <a:lnTo>
                    <a:pt x="4389" y="3158"/>
                  </a:lnTo>
                  <a:lnTo>
                    <a:pt x="2830" y="0"/>
                  </a:lnTo>
                  <a:close/>
                  <a:moveTo>
                    <a:pt x="9433" y="6792"/>
                  </a:moveTo>
                  <a:lnTo>
                    <a:pt x="9433" y="7924"/>
                  </a:lnTo>
                  <a:cubicBezTo>
                    <a:pt x="10048" y="8158"/>
                    <a:pt x="10471" y="8724"/>
                    <a:pt x="10471" y="9433"/>
                  </a:cubicBezTo>
                  <a:lnTo>
                    <a:pt x="9433" y="9433"/>
                  </a:lnTo>
                  <a:cubicBezTo>
                    <a:pt x="9433" y="9150"/>
                    <a:pt x="9199" y="8912"/>
                    <a:pt x="8916" y="8912"/>
                  </a:cubicBezTo>
                  <a:cubicBezTo>
                    <a:pt x="8584" y="8912"/>
                    <a:pt x="8396" y="9150"/>
                    <a:pt x="8396" y="9433"/>
                  </a:cubicBezTo>
                  <a:cubicBezTo>
                    <a:pt x="8396" y="9716"/>
                    <a:pt x="8584" y="9950"/>
                    <a:pt x="8916" y="9950"/>
                  </a:cubicBezTo>
                  <a:cubicBezTo>
                    <a:pt x="9765" y="9950"/>
                    <a:pt x="10471" y="10659"/>
                    <a:pt x="10471" y="11508"/>
                  </a:cubicBezTo>
                  <a:cubicBezTo>
                    <a:pt x="10471" y="12214"/>
                    <a:pt x="10048" y="12780"/>
                    <a:pt x="9433" y="12968"/>
                  </a:cubicBezTo>
                  <a:lnTo>
                    <a:pt x="9433" y="14100"/>
                  </a:lnTo>
                  <a:lnTo>
                    <a:pt x="8396" y="14100"/>
                  </a:lnTo>
                  <a:lnTo>
                    <a:pt x="8396" y="12968"/>
                  </a:lnTo>
                  <a:cubicBezTo>
                    <a:pt x="7784" y="12780"/>
                    <a:pt x="7313" y="12214"/>
                    <a:pt x="7313" y="11508"/>
                  </a:cubicBezTo>
                  <a:lnTo>
                    <a:pt x="8396" y="11508"/>
                  </a:lnTo>
                  <a:cubicBezTo>
                    <a:pt x="8396" y="11791"/>
                    <a:pt x="8584" y="12025"/>
                    <a:pt x="8916" y="12025"/>
                  </a:cubicBezTo>
                  <a:cubicBezTo>
                    <a:pt x="9199" y="12025"/>
                    <a:pt x="9433" y="11791"/>
                    <a:pt x="9433" y="11508"/>
                  </a:cubicBezTo>
                  <a:cubicBezTo>
                    <a:pt x="9433" y="11225"/>
                    <a:pt x="9199" y="10987"/>
                    <a:pt x="8916" y="10987"/>
                  </a:cubicBezTo>
                  <a:cubicBezTo>
                    <a:pt x="8018" y="10987"/>
                    <a:pt x="7313" y="10282"/>
                    <a:pt x="7313" y="9433"/>
                  </a:cubicBezTo>
                  <a:cubicBezTo>
                    <a:pt x="7313" y="8724"/>
                    <a:pt x="7784" y="8158"/>
                    <a:pt x="8396" y="7924"/>
                  </a:cubicBezTo>
                  <a:lnTo>
                    <a:pt x="8396" y="6792"/>
                  </a:lnTo>
                  <a:close/>
                  <a:moveTo>
                    <a:pt x="0" y="5233"/>
                  </a:moveTo>
                  <a:lnTo>
                    <a:pt x="0" y="15704"/>
                  </a:lnTo>
                  <a:lnTo>
                    <a:pt x="17828" y="15704"/>
                  </a:lnTo>
                  <a:lnTo>
                    <a:pt x="17828" y="52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5493000" y="3226275"/>
              <a:ext cx="287725" cy="106150"/>
            </a:xfrm>
            <a:custGeom>
              <a:avLst/>
              <a:gdLst/>
              <a:ahLst/>
              <a:cxnLst/>
              <a:rect l="l" t="t" r="r" b="b"/>
              <a:pathLst>
                <a:path w="11509" h="4246" extrusionOk="0">
                  <a:moveTo>
                    <a:pt x="0" y="1"/>
                  </a:moveTo>
                  <a:lnTo>
                    <a:pt x="0" y="1087"/>
                  </a:lnTo>
                  <a:lnTo>
                    <a:pt x="4623" y="1087"/>
                  </a:lnTo>
                  <a:lnTo>
                    <a:pt x="6177" y="4246"/>
                  </a:lnTo>
                  <a:lnTo>
                    <a:pt x="11509" y="4246"/>
                  </a:lnTo>
                  <a:lnTo>
                    <a:pt x="11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818;p34">
            <a:extLst>
              <a:ext uri="{FF2B5EF4-FFF2-40B4-BE49-F238E27FC236}">
                <a16:creationId xmlns:a16="http://schemas.microsoft.com/office/drawing/2014/main" id="{32ED7AF1-2AE8-7E1A-28C1-BD47F3AA0DE1}"/>
              </a:ext>
            </a:extLst>
          </p:cNvPr>
          <p:cNvSpPr txBox="1">
            <a:spLocks/>
          </p:cNvSpPr>
          <p:nvPr/>
        </p:nvSpPr>
        <p:spPr>
          <a:xfrm>
            <a:off x="899901" y="3641727"/>
            <a:ext cx="2178000" cy="1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" err="1"/>
              <a:t>Identificar</a:t>
            </a:r>
            <a:r>
              <a:rPr lang="en"/>
              <a:t> </a:t>
            </a:r>
            <a:r>
              <a:rPr lang="en" err="1"/>
              <a:t>características</a:t>
            </a:r>
            <a:r>
              <a:rPr lang="en"/>
              <a:t> que </a:t>
            </a:r>
            <a:r>
              <a:rPr lang="en" err="1"/>
              <a:t>diferencian</a:t>
            </a:r>
            <a:r>
              <a:rPr lang="en"/>
              <a:t> a </a:t>
            </a:r>
            <a:r>
              <a:rPr lang="en" err="1"/>
              <a:t>los</a:t>
            </a:r>
            <a:r>
              <a:rPr lang="en"/>
              <a:t> buenos </a:t>
            </a:r>
            <a:r>
              <a:rPr lang="en" err="1"/>
              <a:t>pagadores</a:t>
            </a:r>
            <a:r>
              <a:rPr lang="en"/>
              <a:t> de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malos</a:t>
            </a:r>
            <a:r>
              <a:rPr lang="en"/>
              <a:t> </a:t>
            </a:r>
            <a:r>
              <a:rPr lang="en" err="1"/>
              <a:t>pagadores</a:t>
            </a:r>
            <a:r>
              <a:rPr lang="en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7C05DF-B740-C53C-2B12-68AA7A7D515F}"/>
              </a:ext>
            </a:extLst>
          </p:cNvPr>
          <p:cNvSpPr txBox="1"/>
          <p:nvPr/>
        </p:nvSpPr>
        <p:spPr>
          <a:xfrm>
            <a:off x="99060" y="72390"/>
            <a:ext cx="36423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 err="1">
                <a:solidFill>
                  <a:srgbClr val="243B50"/>
                </a:solidFill>
                <a:latin typeface="Be Vietnam Pro"/>
              </a:rPr>
              <a:t>Objetivos</a:t>
            </a:r>
            <a:r>
              <a:rPr lang="en-US" sz="5000" b="1" dirty="0">
                <a:solidFill>
                  <a:srgbClr val="243B50"/>
                </a:solidFill>
                <a:latin typeface="Be Vietnam Pro"/>
              </a:rPr>
              <a:t> </a:t>
            </a:r>
            <a:r>
              <a:rPr lang="en-US" sz="5000" dirty="0">
                <a:solidFill>
                  <a:srgbClr val="243B50"/>
                </a:solidFill>
                <a:latin typeface="Be Vietnam Pro"/>
              </a:rPr>
              <a:t>​</a:t>
            </a:r>
            <a:endParaRPr lang="en-US" dirty="0"/>
          </a:p>
        </p:txBody>
      </p:sp>
      <p:sp>
        <p:nvSpPr>
          <p:cNvPr id="2" name="Google Shape;2136;p41">
            <a:extLst>
              <a:ext uri="{FF2B5EF4-FFF2-40B4-BE49-F238E27FC236}">
                <a16:creationId xmlns:a16="http://schemas.microsoft.com/office/drawing/2014/main" id="{67A86A76-9B0D-B410-6264-86EE70FF86F2}"/>
              </a:ext>
            </a:extLst>
          </p:cNvPr>
          <p:cNvSpPr/>
          <p:nvPr/>
        </p:nvSpPr>
        <p:spPr>
          <a:xfrm>
            <a:off x="805543" y="2862287"/>
            <a:ext cx="94358" cy="1131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36;p41">
            <a:extLst>
              <a:ext uri="{FF2B5EF4-FFF2-40B4-BE49-F238E27FC236}">
                <a16:creationId xmlns:a16="http://schemas.microsoft.com/office/drawing/2014/main" id="{3A084C0B-6C9A-6F26-B4A5-95AD3B52380C}"/>
              </a:ext>
            </a:extLst>
          </p:cNvPr>
          <p:cNvSpPr/>
          <p:nvPr/>
        </p:nvSpPr>
        <p:spPr>
          <a:xfrm>
            <a:off x="3392265" y="2855245"/>
            <a:ext cx="94358" cy="1131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36;p41">
            <a:extLst>
              <a:ext uri="{FF2B5EF4-FFF2-40B4-BE49-F238E27FC236}">
                <a16:creationId xmlns:a16="http://schemas.microsoft.com/office/drawing/2014/main" id="{0354FEC9-90FC-B04C-98AA-EDD938D20697}"/>
              </a:ext>
            </a:extLst>
          </p:cNvPr>
          <p:cNvSpPr/>
          <p:nvPr/>
        </p:nvSpPr>
        <p:spPr>
          <a:xfrm>
            <a:off x="5961751" y="2862287"/>
            <a:ext cx="94358" cy="1131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1784609" y="219262"/>
            <a:ext cx="5567939" cy="1269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Conozcamos a nuestros clientes…</a:t>
            </a:r>
          </a:p>
        </p:txBody>
      </p:sp>
      <p:sp>
        <p:nvSpPr>
          <p:cNvPr id="1726" name="Google Shape;1726;p31"/>
          <p:cNvSpPr/>
          <p:nvPr/>
        </p:nvSpPr>
        <p:spPr>
          <a:xfrm>
            <a:off x="8300414" y="39709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B81445-2EE0-39CB-78BF-E635B2AF4996}"/>
              </a:ext>
            </a:extLst>
          </p:cNvPr>
          <p:cNvSpPr txBox="1"/>
          <p:nvPr/>
        </p:nvSpPr>
        <p:spPr>
          <a:xfrm>
            <a:off x="606273" y="2789757"/>
            <a:ext cx="38850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C" dirty="0"/>
              <a:t>Totalmente pagado</a:t>
            </a:r>
            <a:endParaRPr lang="es-E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Cliente</a:t>
            </a:r>
            <a:r>
              <a:rPr lang="en-US" dirty="0"/>
              <a:t> al </a:t>
            </a:r>
            <a:r>
              <a:rPr lang="es-EC" dirty="0"/>
              <a:t>día</a:t>
            </a:r>
            <a:r>
              <a:rPr lang="en-US" dirty="0"/>
              <a:t> </a:t>
            </a:r>
            <a:endParaRPr lang="es-EC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En </a:t>
            </a:r>
            <a:r>
              <a:rPr lang="es-419" dirty="0"/>
              <a:t>período</a:t>
            </a:r>
            <a:r>
              <a:rPr lang="en-US" dirty="0"/>
              <a:t> de </a:t>
            </a:r>
            <a:r>
              <a:rPr lang="en-US" dirty="0" err="1"/>
              <a:t>gracia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C" dirty="0"/>
              <a:t>Atrasado</a:t>
            </a:r>
            <a:r>
              <a:rPr lang="en-US" dirty="0"/>
              <a:t> (16 a 30 </a:t>
            </a:r>
            <a:r>
              <a:rPr lang="es-EC" dirty="0"/>
              <a:t>días</a:t>
            </a:r>
            <a:r>
              <a:rPr lang="en-US" dirty="0"/>
              <a:t>)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S" dirty="0"/>
              <a:t>No cumple con la política de crédito. Estado: Totalmente pagado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676EFD-0B9A-4496-2019-6696EEF30781}"/>
              </a:ext>
            </a:extLst>
          </p:cNvPr>
          <p:cNvSpPr txBox="1"/>
          <p:nvPr/>
        </p:nvSpPr>
        <p:spPr>
          <a:xfrm>
            <a:off x="4849463" y="2897478"/>
            <a:ext cx="418775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C" dirty="0"/>
              <a:t>Incobrable</a:t>
            </a:r>
            <a:endParaRPr lang="es-E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C" dirty="0"/>
              <a:t>Atrasado</a:t>
            </a:r>
            <a:r>
              <a:rPr lang="en-US" dirty="0"/>
              <a:t> (31 a 120 </a:t>
            </a:r>
            <a:r>
              <a:rPr lang="es-EC" dirty="0"/>
              <a:t>días</a:t>
            </a:r>
            <a:r>
              <a:rPr lang="en-US" dirty="0"/>
              <a:t>)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S" dirty="0"/>
              <a:t>No cumple con la política de crédito. Estado: Incobrable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s-EC" dirty="0"/>
              <a:t>Incumplimiento de pago</a:t>
            </a:r>
            <a:endParaRPr lang="en-US" dirty="0"/>
          </a:p>
        </p:txBody>
      </p:sp>
      <p:sp>
        <p:nvSpPr>
          <p:cNvPr id="13" name="Google Shape;1723;p31">
            <a:extLst>
              <a:ext uri="{FF2B5EF4-FFF2-40B4-BE49-F238E27FC236}">
                <a16:creationId xmlns:a16="http://schemas.microsoft.com/office/drawing/2014/main" id="{F68BF894-E409-C9E2-4AB9-397001A68D67}"/>
              </a:ext>
            </a:extLst>
          </p:cNvPr>
          <p:cNvSpPr txBox="1">
            <a:spLocks/>
          </p:cNvSpPr>
          <p:nvPr/>
        </p:nvSpPr>
        <p:spPr>
          <a:xfrm>
            <a:off x="4481062" y="1772180"/>
            <a:ext cx="4187753" cy="8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algn="ctr"/>
            <a:r>
              <a:rPr lang="es-EC" sz="1800" dirty="0"/>
              <a:t>Malos Pagadores </a:t>
            </a:r>
          </a:p>
          <a:p>
            <a:pPr algn="ctr"/>
            <a:r>
              <a:rPr lang="es-EC" sz="1800" dirty="0"/>
              <a:t>(Categoría 2)</a:t>
            </a:r>
          </a:p>
        </p:txBody>
      </p: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536A5BEC-1A98-056F-6A9F-BBFA9DB679BF}"/>
              </a:ext>
            </a:extLst>
          </p:cNvPr>
          <p:cNvSpPr txBox="1">
            <a:spLocks/>
          </p:cNvSpPr>
          <p:nvPr/>
        </p:nvSpPr>
        <p:spPr>
          <a:xfrm>
            <a:off x="606273" y="1893802"/>
            <a:ext cx="2848044" cy="73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algn="ctr"/>
            <a:r>
              <a:rPr lang="es-EC" sz="1800" dirty="0"/>
              <a:t>Buenos Pagadores</a:t>
            </a:r>
          </a:p>
          <a:p>
            <a:pPr algn="ctr"/>
            <a:r>
              <a:rPr lang="es-EC" sz="1800" dirty="0"/>
              <a:t>(Categoría 1)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16E5E0-7FBC-7042-EEA1-E9BE2E0F896E}"/>
              </a:ext>
            </a:extLst>
          </p:cNvPr>
          <p:cNvSpPr/>
          <p:nvPr/>
        </p:nvSpPr>
        <p:spPr>
          <a:xfrm>
            <a:off x="3400022" y="4570619"/>
            <a:ext cx="1953295" cy="266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Variable: loan</a:t>
            </a:r>
            <a:r>
              <a:rPr lang="en-US" dirty="0"/>
              <a:t>_status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1"/>
          <p:cNvSpPr/>
          <p:nvPr/>
        </p:nvSpPr>
        <p:spPr>
          <a:xfrm>
            <a:off x="8300414" y="39709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C88A0-EF14-8FD4-3004-43977C7A5EF1}"/>
              </a:ext>
            </a:extLst>
          </p:cNvPr>
          <p:cNvSpPr txBox="1"/>
          <p:nvPr/>
        </p:nvSpPr>
        <p:spPr>
          <a:xfrm>
            <a:off x="2284434" y="1709019"/>
            <a:ext cx="50840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Hemos</a:t>
            </a:r>
            <a:r>
              <a:rPr lang="en-US"/>
              <a:t> </a:t>
            </a:r>
            <a:r>
              <a:rPr lang="en-US" err="1"/>
              <a:t>trabajado</a:t>
            </a:r>
            <a:r>
              <a:rPr lang="en-US"/>
              <a:t> con </a:t>
            </a:r>
            <a:r>
              <a:rPr lang="en-US" err="1"/>
              <a:t>datos</a:t>
            </a:r>
            <a:r>
              <a:rPr lang="en-US"/>
              <a:t> de 2.258.196 </a:t>
            </a:r>
            <a:r>
              <a:rPr lang="en-US" err="1"/>
              <a:t>clientes</a:t>
            </a:r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971987A-F81D-4264-87D5-CD47250A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45" y="2597325"/>
            <a:ext cx="2481197" cy="1585064"/>
          </a:xfrm>
          <a:prstGeom prst="rect">
            <a:avLst/>
          </a:prstGeom>
        </p:spPr>
      </p:pic>
      <p:sp>
        <p:nvSpPr>
          <p:cNvPr id="8" name="Google Shape;1974;p38">
            <a:extLst>
              <a:ext uri="{FF2B5EF4-FFF2-40B4-BE49-F238E27FC236}">
                <a16:creationId xmlns:a16="http://schemas.microsoft.com/office/drawing/2014/main" id="{9289821E-DEFC-418A-53F1-AE5AA9365D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55943" y="2962752"/>
            <a:ext cx="1720714" cy="300329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/>
              <a:t>Buenos </a:t>
            </a:r>
            <a:r>
              <a:rPr lang="en" err="1"/>
              <a:t>pagadores</a:t>
            </a:r>
            <a:endParaRPr lang="es-ES" err="1"/>
          </a:p>
        </p:txBody>
      </p:sp>
      <p:sp>
        <p:nvSpPr>
          <p:cNvPr id="10" name="Google Shape;1975;p38">
            <a:extLst>
              <a:ext uri="{FF2B5EF4-FFF2-40B4-BE49-F238E27FC236}">
                <a16:creationId xmlns:a16="http://schemas.microsoft.com/office/drawing/2014/main" id="{1DB541A1-A586-90F9-EA51-37D0153339CF}"/>
              </a:ext>
            </a:extLst>
          </p:cNvPr>
          <p:cNvSpPr txBox="1">
            <a:spLocks/>
          </p:cNvSpPr>
          <p:nvPr/>
        </p:nvSpPr>
        <p:spPr>
          <a:xfrm>
            <a:off x="5347383" y="2179211"/>
            <a:ext cx="1728543" cy="78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/>
              <a:t>87,5%</a:t>
            </a:r>
          </a:p>
        </p:txBody>
      </p:sp>
      <p:sp>
        <p:nvSpPr>
          <p:cNvPr id="19" name="Google Shape;1974;p38">
            <a:extLst>
              <a:ext uri="{FF2B5EF4-FFF2-40B4-BE49-F238E27FC236}">
                <a16:creationId xmlns:a16="http://schemas.microsoft.com/office/drawing/2014/main" id="{CEBD27AA-3C77-1A7E-FD49-7906C1F9F63F}"/>
              </a:ext>
            </a:extLst>
          </p:cNvPr>
          <p:cNvSpPr txBox="1">
            <a:spLocks/>
          </p:cNvSpPr>
          <p:nvPr/>
        </p:nvSpPr>
        <p:spPr>
          <a:xfrm>
            <a:off x="5259596" y="4339258"/>
            <a:ext cx="1752029" cy="276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"/>
              <a:t>Malos </a:t>
            </a:r>
            <a:r>
              <a:rPr lang="en" err="1"/>
              <a:t>pagadores</a:t>
            </a:r>
            <a:endParaRPr lang="es-ES" err="1"/>
          </a:p>
        </p:txBody>
      </p:sp>
      <p:sp>
        <p:nvSpPr>
          <p:cNvPr id="20" name="Google Shape;1975;p38">
            <a:extLst>
              <a:ext uri="{FF2B5EF4-FFF2-40B4-BE49-F238E27FC236}">
                <a16:creationId xmlns:a16="http://schemas.microsoft.com/office/drawing/2014/main" id="{0615C7E5-0763-DC94-D2C1-834924AABF63}"/>
              </a:ext>
            </a:extLst>
          </p:cNvPr>
          <p:cNvSpPr txBox="1">
            <a:spLocks/>
          </p:cNvSpPr>
          <p:nvPr/>
        </p:nvSpPr>
        <p:spPr>
          <a:xfrm>
            <a:off x="5347383" y="3490045"/>
            <a:ext cx="2010379" cy="83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S" dirty="0"/>
              <a:t>12,48%</a:t>
            </a:r>
          </a:p>
        </p:txBody>
      </p: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7E0BD41F-4686-3CF9-A0B6-A50EA48D6AE4}"/>
              </a:ext>
            </a:extLst>
          </p:cNvPr>
          <p:cNvSpPr txBox="1">
            <a:spLocks/>
          </p:cNvSpPr>
          <p:nvPr/>
        </p:nvSpPr>
        <p:spPr>
          <a:xfrm>
            <a:off x="1411229" y="21142"/>
            <a:ext cx="5567939" cy="126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C"/>
              <a:t>Conozcamos a nuestros clientes…</a:t>
            </a:r>
          </a:p>
        </p:txBody>
      </p:sp>
    </p:spTree>
    <p:extLst>
      <p:ext uri="{BB962C8B-B14F-4D97-AF65-F5344CB8AC3E}">
        <p14:creationId xmlns:p14="http://schemas.microsoft.com/office/powerpoint/2010/main" val="333594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CBDD9223-0566-A5CF-BE2C-1DB77638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4" y="1838611"/>
            <a:ext cx="4126689" cy="26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C7CF138-006D-4E75-2083-BC86CC93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8610"/>
            <a:ext cx="4083421" cy="26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DBE39D-E74E-B19B-9F46-954CB4D2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2" y="1141925"/>
            <a:ext cx="3736090" cy="572700"/>
          </a:xfrm>
        </p:spPr>
        <p:txBody>
          <a:bodyPr/>
          <a:lstStyle/>
          <a:p>
            <a:r>
              <a:rPr lang="es-EC" sz="2000" dirty="0"/>
              <a:t>Categoría: Buenos y Malos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42DA32-678E-82F3-7B68-E4485D01D4FA}"/>
              </a:ext>
            </a:extLst>
          </p:cNvPr>
          <p:cNvSpPr txBox="1">
            <a:spLocks/>
          </p:cNvSpPr>
          <p:nvPr/>
        </p:nvSpPr>
        <p:spPr>
          <a:xfrm>
            <a:off x="5088118" y="1141925"/>
            <a:ext cx="3736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5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C" sz="2000" dirty="0"/>
              <a:t>Categoría de Ingresos: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FB2B2E-5BD0-E997-61AC-6FB438C82CA2}"/>
              </a:ext>
            </a:extLst>
          </p:cNvPr>
          <p:cNvSpPr txBox="1">
            <a:spLocks/>
          </p:cNvSpPr>
          <p:nvPr/>
        </p:nvSpPr>
        <p:spPr>
          <a:xfrm>
            <a:off x="124494" y="293711"/>
            <a:ext cx="49636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5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s-EC" sz="2400" dirty="0"/>
              <a:t>FEATURE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575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E9C50-6B47-D3B9-70CE-7EEDE2DD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" y="0"/>
            <a:ext cx="8514152" cy="572700"/>
          </a:xfrm>
        </p:spPr>
        <p:txBody>
          <a:bodyPr/>
          <a:lstStyle/>
          <a:p>
            <a:pPr algn="ctr"/>
            <a:r>
              <a:rPr lang="en" sz="2400" dirty="0"/>
              <a:t>Análisis Correlacional: </a:t>
            </a:r>
            <a:r>
              <a:rPr lang="es-EC" sz="2400" dirty="0"/>
              <a:t>Correlación entre cuotas y monto del préstamo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A5D87A-CD56-F085-F4E6-A0B0C4F8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8" y="874537"/>
            <a:ext cx="6462695" cy="385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C82338-0430-8E75-ED1B-8CDB1765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38" y="2331725"/>
            <a:ext cx="2109191" cy="4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6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14CA-4D9F-34E8-8D41-BC825D54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3" y="0"/>
            <a:ext cx="8013251" cy="572700"/>
          </a:xfrm>
        </p:spPr>
        <p:txBody>
          <a:bodyPr/>
          <a:lstStyle/>
          <a:p>
            <a:pPr algn="ctr"/>
            <a:r>
              <a:rPr lang="en" sz="2400" dirty="0"/>
              <a:t>Análisis Correlacional: </a:t>
            </a:r>
            <a:r>
              <a:rPr lang="es-EC" sz="2400" dirty="0"/>
              <a:t>Correlación entre monto prestado y total pagado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6A1786A-61AE-14F0-834C-AE27111E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4" y="1143562"/>
            <a:ext cx="5793202" cy="365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F8D3A9-09DE-4668-5C5E-B85C722A0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05" y="2125096"/>
            <a:ext cx="2998331" cy="7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9C55-D70A-6E47-8E7A-7685F65F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48" y="0"/>
            <a:ext cx="7344092" cy="572700"/>
          </a:xfrm>
        </p:spPr>
        <p:txBody>
          <a:bodyPr/>
          <a:lstStyle/>
          <a:p>
            <a:pPr algn="ctr"/>
            <a:r>
              <a:rPr lang="es-EC" sz="2800" dirty="0"/>
              <a:t>Correlación entre monto recuperado y costo de recuperación </a:t>
            </a:r>
            <a:endParaRPr lang="en-US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996419-5D20-CA78-B506-33C0AFC9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7" y="1277822"/>
            <a:ext cx="5366991" cy="33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2F95E7-5EAF-96CB-D3F5-3AFD369C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94" y="2357719"/>
            <a:ext cx="3322749" cy="4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9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49AE5410-96E0-DE68-D085-7C04916F5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AB24BC97-CB35-0E81-6AF8-CE5FA882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101" y="274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¿Qué pasa con los préstamos de nuestros clientes</a:t>
            </a:r>
            <a:r>
              <a:rPr lang="en-US" dirty="0"/>
              <a:t>? </a:t>
            </a:r>
            <a:endParaRPr lang="es-EC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EC76FA4-2F88-CBAD-96F0-6F61F660ADBD}"/>
              </a:ext>
            </a:extLst>
          </p:cNvPr>
          <p:cNvGrpSpPr/>
          <p:nvPr/>
        </p:nvGrpSpPr>
        <p:grpSpPr>
          <a:xfrm>
            <a:off x="8612885" y="291043"/>
            <a:ext cx="330683" cy="330728"/>
            <a:chOff x="4978825" y="1722526"/>
            <a:chExt cx="330683" cy="330728"/>
          </a:xfrm>
        </p:grpSpPr>
        <p:sp>
          <p:nvSpPr>
            <p:cNvPr id="1807" name="Google Shape;1807;p33">
              <a:extLst>
                <a:ext uri="{FF2B5EF4-FFF2-40B4-BE49-F238E27FC236}">
                  <a16:creationId xmlns:a16="http://schemas.microsoft.com/office/drawing/2014/main" id="{3284A0CA-5EFC-2F3F-928A-603AE41B1733}"/>
                </a:ext>
              </a:extLst>
            </p:cNvPr>
            <p:cNvSpPr/>
            <p:nvPr/>
          </p:nvSpPr>
          <p:spPr>
            <a:xfrm>
              <a:off x="5043556" y="1722526"/>
              <a:ext cx="201222" cy="116346"/>
            </a:xfrm>
            <a:custGeom>
              <a:avLst/>
              <a:gdLst/>
              <a:ahLst/>
              <a:cxnLst/>
              <a:rect l="l" t="t" r="r" b="b"/>
              <a:pathLst>
                <a:path w="10849" h="6272" extrusionOk="0">
                  <a:moveTo>
                    <a:pt x="3302" y="1"/>
                  </a:moveTo>
                  <a:cubicBezTo>
                    <a:pt x="2453" y="1"/>
                    <a:pt x="1744" y="706"/>
                    <a:pt x="1744" y="1555"/>
                  </a:cubicBezTo>
                  <a:cubicBezTo>
                    <a:pt x="1744" y="2453"/>
                    <a:pt x="2453" y="3114"/>
                    <a:pt x="3302" y="3114"/>
                  </a:cubicBezTo>
                  <a:cubicBezTo>
                    <a:pt x="3442" y="3114"/>
                    <a:pt x="3585" y="3114"/>
                    <a:pt x="3725" y="3065"/>
                  </a:cubicBezTo>
                  <a:lnTo>
                    <a:pt x="4434" y="4197"/>
                  </a:lnTo>
                  <a:lnTo>
                    <a:pt x="2076" y="4197"/>
                  </a:lnTo>
                  <a:lnTo>
                    <a:pt x="1" y="6272"/>
                  </a:lnTo>
                  <a:lnTo>
                    <a:pt x="10849" y="6272"/>
                  </a:lnTo>
                  <a:lnTo>
                    <a:pt x="8773" y="4197"/>
                  </a:lnTo>
                  <a:lnTo>
                    <a:pt x="6366" y="4197"/>
                  </a:lnTo>
                  <a:lnTo>
                    <a:pt x="7121" y="3065"/>
                  </a:lnTo>
                  <a:cubicBezTo>
                    <a:pt x="7215" y="3114"/>
                    <a:pt x="7359" y="3114"/>
                    <a:pt x="7498" y="3114"/>
                  </a:cubicBezTo>
                  <a:cubicBezTo>
                    <a:pt x="8347" y="3114"/>
                    <a:pt x="9056" y="2453"/>
                    <a:pt x="9056" y="1555"/>
                  </a:cubicBezTo>
                  <a:cubicBezTo>
                    <a:pt x="9056" y="706"/>
                    <a:pt x="8347" y="1"/>
                    <a:pt x="7498" y="1"/>
                  </a:cubicBezTo>
                  <a:cubicBezTo>
                    <a:pt x="6649" y="1"/>
                    <a:pt x="5944" y="706"/>
                    <a:pt x="5944" y="1555"/>
                  </a:cubicBezTo>
                  <a:cubicBezTo>
                    <a:pt x="5944" y="1933"/>
                    <a:pt x="6038" y="2265"/>
                    <a:pt x="6227" y="2499"/>
                  </a:cubicBezTo>
                  <a:lnTo>
                    <a:pt x="5423" y="3774"/>
                  </a:lnTo>
                  <a:lnTo>
                    <a:pt x="4574" y="2499"/>
                  </a:lnTo>
                  <a:cubicBezTo>
                    <a:pt x="4763" y="2265"/>
                    <a:pt x="4906" y="1933"/>
                    <a:pt x="4906" y="1555"/>
                  </a:cubicBezTo>
                  <a:cubicBezTo>
                    <a:pt x="4906" y="706"/>
                    <a:pt x="4197" y="1"/>
                    <a:pt x="3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>
              <a:extLst>
                <a:ext uri="{FF2B5EF4-FFF2-40B4-BE49-F238E27FC236}">
                  <a16:creationId xmlns:a16="http://schemas.microsoft.com/office/drawing/2014/main" id="{017834AB-C2F5-61BB-0792-041B1603E720}"/>
                </a:ext>
              </a:extLst>
            </p:cNvPr>
            <p:cNvSpPr/>
            <p:nvPr/>
          </p:nvSpPr>
          <p:spPr>
            <a:xfrm>
              <a:off x="4978825" y="1858108"/>
              <a:ext cx="330683" cy="195146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9434" y="1132"/>
                  </a:moveTo>
                  <a:lnTo>
                    <a:pt x="9434" y="2264"/>
                  </a:lnTo>
                  <a:cubicBezTo>
                    <a:pt x="10045" y="2453"/>
                    <a:pt x="10471" y="3068"/>
                    <a:pt x="10471" y="3728"/>
                  </a:cubicBezTo>
                  <a:lnTo>
                    <a:pt x="9434" y="3728"/>
                  </a:lnTo>
                  <a:cubicBezTo>
                    <a:pt x="9434" y="3445"/>
                    <a:pt x="9196" y="3207"/>
                    <a:pt x="8913" y="3207"/>
                  </a:cubicBezTo>
                  <a:cubicBezTo>
                    <a:pt x="8630" y="3207"/>
                    <a:pt x="8396" y="3445"/>
                    <a:pt x="8396" y="3728"/>
                  </a:cubicBezTo>
                  <a:cubicBezTo>
                    <a:pt x="8396" y="4011"/>
                    <a:pt x="8630" y="4245"/>
                    <a:pt x="8913" y="4245"/>
                  </a:cubicBezTo>
                  <a:cubicBezTo>
                    <a:pt x="9762" y="4245"/>
                    <a:pt x="10471" y="4954"/>
                    <a:pt x="10471" y="5803"/>
                  </a:cubicBezTo>
                  <a:cubicBezTo>
                    <a:pt x="10471" y="6509"/>
                    <a:pt x="10045" y="7075"/>
                    <a:pt x="9434" y="7313"/>
                  </a:cubicBezTo>
                  <a:lnTo>
                    <a:pt x="9434" y="8445"/>
                  </a:lnTo>
                  <a:lnTo>
                    <a:pt x="8396" y="8445"/>
                  </a:lnTo>
                  <a:lnTo>
                    <a:pt x="8396" y="7313"/>
                  </a:lnTo>
                  <a:cubicBezTo>
                    <a:pt x="7781" y="7075"/>
                    <a:pt x="7309" y="6509"/>
                    <a:pt x="7309" y="5803"/>
                  </a:cubicBezTo>
                  <a:lnTo>
                    <a:pt x="8396" y="5803"/>
                  </a:lnTo>
                  <a:cubicBezTo>
                    <a:pt x="8396" y="6086"/>
                    <a:pt x="8630" y="6320"/>
                    <a:pt x="8913" y="6320"/>
                  </a:cubicBezTo>
                  <a:cubicBezTo>
                    <a:pt x="9196" y="6320"/>
                    <a:pt x="9434" y="6086"/>
                    <a:pt x="9434" y="5803"/>
                  </a:cubicBezTo>
                  <a:cubicBezTo>
                    <a:pt x="9434" y="5520"/>
                    <a:pt x="9196" y="5283"/>
                    <a:pt x="8913" y="5283"/>
                  </a:cubicBezTo>
                  <a:cubicBezTo>
                    <a:pt x="8019" y="5283"/>
                    <a:pt x="7309" y="4577"/>
                    <a:pt x="7309" y="3728"/>
                  </a:cubicBezTo>
                  <a:cubicBezTo>
                    <a:pt x="7309" y="3068"/>
                    <a:pt x="7781" y="2453"/>
                    <a:pt x="8396" y="2264"/>
                  </a:cubicBezTo>
                  <a:lnTo>
                    <a:pt x="8396" y="1132"/>
                  </a:lnTo>
                  <a:close/>
                  <a:moveTo>
                    <a:pt x="2453" y="0"/>
                  </a:moveTo>
                  <a:cubicBezTo>
                    <a:pt x="850" y="1936"/>
                    <a:pt x="1" y="3302"/>
                    <a:pt x="1" y="5803"/>
                  </a:cubicBezTo>
                  <a:cubicBezTo>
                    <a:pt x="1" y="8396"/>
                    <a:pt x="2076" y="10520"/>
                    <a:pt x="4668" y="10520"/>
                  </a:cubicBezTo>
                  <a:lnTo>
                    <a:pt x="13112" y="10520"/>
                  </a:lnTo>
                  <a:cubicBezTo>
                    <a:pt x="15705" y="10520"/>
                    <a:pt x="17829" y="8396"/>
                    <a:pt x="17829" y="5803"/>
                  </a:cubicBezTo>
                  <a:cubicBezTo>
                    <a:pt x="17829" y="3302"/>
                    <a:pt x="16931" y="1936"/>
                    <a:pt x="15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797;p33">
            <a:extLst>
              <a:ext uri="{FF2B5EF4-FFF2-40B4-BE49-F238E27FC236}">
                <a16:creationId xmlns:a16="http://schemas.microsoft.com/office/drawing/2014/main" id="{418AD928-ED91-B753-D54C-734F6A3C79B2}"/>
              </a:ext>
            </a:extLst>
          </p:cNvPr>
          <p:cNvSpPr txBox="1">
            <a:spLocks/>
          </p:cNvSpPr>
          <p:nvPr/>
        </p:nvSpPr>
        <p:spPr>
          <a:xfrm>
            <a:off x="5539666" y="967941"/>
            <a:ext cx="34800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s-ES" dirty="0"/>
              <a:t>El 50% de los préstamos abarca desde aproximadamente USD 8,000 hasta USD 20,000.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DB727A-6D33-BF27-564E-F2D6E9972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66" y="1886811"/>
            <a:ext cx="3604334" cy="292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9167C9-9E9A-3665-4680-09900C80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4833"/>
            <a:ext cx="5468645" cy="34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12839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E8257E18C1A04A906D7D47DDF95031" ma:contentTypeVersion="17" ma:contentTypeDescription="Crear nuevo documento." ma:contentTypeScope="" ma:versionID="d8b0aa86e030ee5c7bef59cc87b0d6a9">
  <xsd:schema xmlns:xsd="http://www.w3.org/2001/XMLSchema" xmlns:xs="http://www.w3.org/2001/XMLSchema" xmlns:p="http://schemas.microsoft.com/office/2006/metadata/properties" xmlns:ns3="b16eb667-e034-4765-a618-0644e3241221" xmlns:ns4="e1574813-d73b-4571-a1cd-c3132f18fded" targetNamespace="http://schemas.microsoft.com/office/2006/metadata/properties" ma:root="true" ma:fieldsID="0a283d924d251f3ecf76575fff70d863" ns3:_="" ns4:_="">
    <xsd:import namespace="b16eb667-e034-4765-a618-0644e3241221"/>
    <xsd:import namespace="e1574813-d73b-4571-a1cd-c3132f18fd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eb667-e034-4765-a618-0644e3241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74813-d73b-4571-a1cd-c3132f18fd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6eb667-e034-4765-a618-0644e3241221" xsi:nil="true"/>
  </documentManagement>
</p:properties>
</file>

<file path=customXml/itemProps1.xml><?xml version="1.0" encoding="utf-8"?>
<ds:datastoreItem xmlns:ds="http://schemas.openxmlformats.org/officeDocument/2006/customXml" ds:itemID="{353D177D-D89E-4D2B-9602-C51472F8F71C}">
  <ds:schemaRefs>
    <ds:schemaRef ds:uri="b16eb667-e034-4765-a618-0644e3241221"/>
    <ds:schemaRef ds:uri="e1574813-d73b-4571-a1cd-c3132f18fd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3F956A-3C77-455C-8E95-955DDE341F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63B662-02E8-42F5-AB9C-D2ED22C89830}">
  <ds:schemaRefs>
    <ds:schemaRef ds:uri="b16eb667-e034-4765-a618-0644e3241221"/>
    <ds:schemaRef ds:uri="e1574813-d73b-4571-a1cd-c3132f18fd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637</Words>
  <Application>Microsoft Office PowerPoint</Application>
  <PresentationFormat>Presentación en pantalla (16:9)</PresentationFormat>
  <Paragraphs>85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Consolas</vt:lpstr>
      <vt:lpstr>Arial</vt:lpstr>
      <vt:lpstr>Inter</vt:lpstr>
      <vt:lpstr>Be Vietnam Pro</vt:lpstr>
      <vt:lpstr>PT Sans</vt:lpstr>
      <vt:lpstr>Be Vietnam Pro SemiBold</vt:lpstr>
      <vt:lpstr>Nunito Light</vt:lpstr>
      <vt:lpstr>Wingdings</vt:lpstr>
      <vt:lpstr>Open Sans</vt:lpstr>
      <vt:lpstr>Jost</vt:lpstr>
      <vt:lpstr>Economic Activity Meeting by Slidesgo</vt:lpstr>
      <vt:lpstr>MEET OUR CLIENTS</vt:lpstr>
      <vt:lpstr>Presentación de PowerPoint</vt:lpstr>
      <vt:lpstr>Conozcamos a nuestros clientes…</vt:lpstr>
      <vt:lpstr>Presentación de PowerPoint</vt:lpstr>
      <vt:lpstr>Categoría: Buenos y Malos</vt:lpstr>
      <vt:lpstr>Análisis Correlacional: Correlación entre cuotas y monto del préstamo</vt:lpstr>
      <vt:lpstr>Análisis Correlacional: Correlación entre monto prestado y total pagado</vt:lpstr>
      <vt:lpstr>Correlación entre monto recuperado y costo de recuperación </vt:lpstr>
      <vt:lpstr>¿Qué pasa con los préstamos de nuestros clientes? </vt:lpstr>
      <vt:lpstr>Duración en el Empleo</vt:lpstr>
      <vt:lpstr>¿Qué pasa con los ingresos anuales? </vt:lpstr>
      <vt:lpstr>​</vt:lpstr>
      <vt:lpstr>¿Estado del cliente?</vt:lpstr>
      <vt:lpstr>Recuperación de  valores</vt:lpstr>
      <vt:lpstr>Costo por recuperación de deuda</vt:lpstr>
      <vt:lpstr>Pagos de clientes</vt:lpstr>
      <vt:lpstr>SITUACIÓN ACTUAL</vt:lpstr>
      <vt:lpstr>RECOMENDACIONES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Lina Alejandra Davila Balladares</dc:creator>
  <cp:lastModifiedBy>Juan Sebastian Blacio Santos</cp:lastModifiedBy>
  <cp:revision>228</cp:revision>
  <dcterms:modified xsi:type="dcterms:W3CDTF">2025-01-11T16:53:52Z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0x01010082E8257E18C1A04A906D7D47DDF95031</vt:lpwstr>
  </property>
</Properties>
</file>