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5FBB0710.xml" ContentType="application/vnd.ms-powerpoint.comments+xml"/>
  <Override PartName="/ppt/comments/modernComment_110_1849C085.xml" ContentType="application/vnd.ms-powerpoint.comments+xml"/>
  <Override PartName="/ppt/comments/modernComment_11D_9E29C257.xml" ContentType="application/vnd.ms-powerpoint.comments+xml"/>
  <Override PartName="/ppt/comments/modernComment_11E_98B464EC.xml" ContentType="application/vnd.ms-powerpoint.comments+xml"/>
  <Override PartName="/ppt/comments/modernComment_138_5105EB24.xml" ContentType="application/vnd.ms-powerpoint.comments+xml"/>
  <Override PartName="/ppt/comments/modernComment_13A_AB7D3E50.xml" ContentType="application/vnd.ms-powerpoint.comments+xml"/>
  <Override PartName="/ppt/comments/modernComment_140_336B15E.xml" ContentType="application/vnd.ms-powerpoint.comments+xml"/>
  <Override PartName="/ppt/comments/modernComment_105_515AE5E4.xml" ContentType="application/vnd.ms-powerpoint.comments+xml"/>
  <Override PartName="/ppt/comments/modernComment_133_CFF96E47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85" r:id="rId4"/>
    <p:sldId id="286" r:id="rId5"/>
    <p:sldId id="312" r:id="rId6"/>
    <p:sldId id="314" r:id="rId7"/>
    <p:sldId id="320" r:id="rId8"/>
    <p:sldId id="322" r:id="rId9"/>
    <p:sldId id="261" r:id="rId10"/>
    <p:sldId id="321" r:id="rId11"/>
    <p:sldId id="315" r:id="rId12"/>
    <p:sldId id="316" r:id="rId13"/>
    <p:sldId id="317" r:id="rId14"/>
    <p:sldId id="318" r:id="rId15"/>
    <p:sldId id="319" r:id="rId16"/>
    <p:sldId id="307" r:id="rId17"/>
    <p:sldId id="32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FE790A-B95A-B9E1-B0E3-456F40E51B76}" name="Miguel Fernández Rodríguez" initials="MFR" userId="S::UO253611@uniovi.es::bc9d058f-5394-4ff0-935a-28aa2527bfe6" providerId="AD"/>
  <p188:author id="{80A2EE3D-B44D-1631-EBE1-BCFF3E4BEBDA}" name="Juan Serrano Prieto" initials="JS" userId="S::UO257551@uniovi.es::0ce9029f-97e7-4c6f-b27b-56e4c6bf8fc2" providerId="AD"/>
  <p188:author id="{270A8274-2B27-D385-5647-B667EAC346C9}" name="FRANCISCO JOSE SUAREZ ALONSO" initials="FA" userId="S::fjsuarez@uniovi.es::41b30c56-e0fc-4f86-b960-4b017e5e074b" providerId="AD"/>
  <p188:author id="{2522F1E7-DA60-FBA5-77DF-DAF170670772}" name="LUIS MAGADAN COBO" initials="LM" userId="S::magadanluis@uniovi.es::bffb190f-98d9-4dbe-bba9-9a9cf6056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89907-2F9C-4B9F-9248-5C0B3765136F}" v="234" dt="2024-07-09T10:58:19.812"/>
    <p1510:client id="{787C0CDE-59F6-2B6F-E23F-42CF33661DC8}" v="59" dt="2024-07-09T17:42:02.281"/>
    <p1510:client id="{DA19EED7-1DA9-CCEE-CA03-9FD4F924F319}" v="61" dt="2024-07-10T11:41:38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0_5FBB07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DEB1A1-D2AD-43C2-8777-359D19550FCC}" authorId="{270A8274-2B27-D385-5647-B667EAC346C9}" created="2024-07-08T11:42:18.64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06092560" sldId="256"/>
      <ac:spMk id="3" creationId="{962A7E50-7F7D-4656-BDF2-581D249243C0}"/>
      <ac:txMk cp="20" len="66">
        <ac:context len="101" hash="2245161116"/>
      </ac:txMk>
    </ac:txMkLst>
    <p188:pos x="2834268" y="799170"/>
    <p188:txBody>
      <a:bodyPr/>
      <a:lstStyle/>
      <a:p>
        <a:r>
          <a:rPr lang="es-ES"/>
          <a:t>He cambiado la alineación</a:t>
        </a:r>
      </a:p>
    </p188:txBody>
  </p188:cm>
  <p188:cm id="{533CC33B-3893-4F3C-B516-8AA16184DCEC}" authorId="{270A8274-2B27-D385-5647-B667EAC346C9}" created="2024-07-08T11:50:23.615">
    <pc:sldMkLst xmlns:pc="http://schemas.microsoft.com/office/powerpoint/2013/main/command">
      <pc:docMk/>
      <pc:sldMk cId="1606092560" sldId="256"/>
    </pc:sldMkLst>
    <p188:txBody>
      <a:bodyPr/>
      <a:lstStyle/>
      <a:p>
        <a:r>
          <a:rPr lang="es-ES"/>
          <a:t>He trasladado aquí el log de la Universidad. En la parte central quizá quedaría mejor una imagen relativa a un motor.</a:t>
        </a:r>
      </a:p>
    </p188:txBody>
  </p188:cm>
</p188:cmLst>
</file>

<file path=ppt/comments/modernComment_105_515AE5E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3E3982-235E-443C-9BF9-C9F82A89F8DE}" authorId="{270A8274-2B27-D385-5647-B667EAC346C9}" created="2024-07-08T11:44:52.9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64911588" sldId="261"/>
      <ac:picMk id="16" creationId="{FB4DFDE4-CDE0-1A45-CCC5-82D5C90873E9}"/>
    </ac:deMkLst>
    <p188:txBody>
      <a:bodyPr/>
      <a:lstStyle/>
      <a:p>
        <a:r>
          <a:rPr lang="es-ES"/>
          <a:t>Gráficas poco nítidas nuevamente</a:t>
        </a:r>
      </a:p>
    </p188:txBody>
  </p188:cm>
  <p188:cm id="{504E34AE-D66B-4661-933A-7693316B3324}" authorId="{2522F1E7-DA60-FBA5-77DF-DAF170670772}" created="2024-07-08T13:34:15.40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364911588" sldId="261"/>
      <ac:spMk id="2" creationId="{574EA45F-F4C5-4A38-9A55-CAE80FAEA82B}"/>
      <ac:txMk cp="0" len="26">
        <ac:context len="29" hash="1455711626"/>
      </ac:txMk>
    </ac:txMkLst>
    <p188:pos x="6796833" y="400056"/>
    <p188:txBody>
      <a:bodyPr/>
      <a:lstStyle/>
      <a:p>
        <a:r>
          <a:rPr lang="es-ES"/>
          <a:t>Estaría bien otra diapositiva mas, quiza en esta poner el esquema de la izquierda y fotos de los modulos Sensortile.box y de las Raspberry Pi 4 y en la siguiente poner el equema en grande de la instalación</a:t>
        </a:r>
      </a:p>
    </p188:txBody>
  </p188:cm>
</p188:cmLst>
</file>

<file path=ppt/comments/modernComment_110_1849C0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3714C6-4702-4948-8516-19BAD320CB23}" authorId="{2522F1E7-DA60-FBA5-77DF-DAF170670772}" created="2024-07-08T13:32:48.3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486597" sldId="272"/>
      <ac:spMk id="4" creationId="{D535C803-35B3-CF76-AFD7-90D083A539CF}"/>
    </ac:deMkLst>
    <p188:txBody>
      <a:bodyPr/>
      <a:lstStyle/>
      <a:p>
        <a:r>
          <a:rPr lang="es-ES"/>
          <a:t>Que empice como Diap 1 si es posible, y estaría bien que apareciese tu nombre abajo también durante toda la presentacióin</a:t>
        </a:r>
      </a:p>
    </p188:txBody>
  </p188:cm>
  <p188:cm id="{CD671B28-3B4B-4BBB-ADD7-EA2EC50CC8D4}" authorId="{2522F1E7-DA60-FBA5-77DF-DAF170670772}" created="2024-07-08T13:33:19.11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7486597" sldId="272"/>
      <ac:spMk id="19" creationId="{0F4492E1-D420-4E06-B9CD-27C8E8E139BA}"/>
      <ac:txMk cp="0" len="12">
        <ac:context len="27" hash="4162209537"/>
      </ac:txMk>
    </ac:txMkLst>
    <p188:pos x="1625877" y="150441"/>
    <p188:txBody>
      <a:bodyPr/>
      <a:lstStyle/>
      <a:p>
        <a:r>
          <a:rPr lang="es-ES"/>
          <a:t>Lo llamas metodología de trabajo, pero luego hay una diapo que es metodología y herramientas</a:t>
        </a:r>
      </a:p>
    </p188:txBody>
  </p188:cm>
</p188:cmLst>
</file>

<file path=ppt/comments/modernComment_11D_9E29C2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408ED8-7520-47ED-85D1-AC012BB0BD82}" authorId="{2522F1E7-DA60-FBA5-77DF-DAF170670772}" created="2024-07-08T13:28:15.8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53536855" sldId="285"/>
      <ac:spMk id="4" creationId="{380738B7-CB52-E34F-4CD2-A2AD00513279}"/>
      <ac:txMk cp="18">
        <ac:context len="20" hash="2816313204"/>
      </ac:txMk>
    </ac:txMkLst>
    <p188:txBody>
      <a:bodyPr/>
      <a:lstStyle/>
      <a:p>
        <a:r>
          <a:rPr lang="es-ES"/>
          <a:t>Medio ambiente por? Se trata de una cementera y la verdad que contamina bastante</a:t>
        </a:r>
      </a:p>
    </p188:txBody>
  </p188:cm>
</p188:cmLst>
</file>

<file path=ppt/comments/modernComment_11E_98B464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23797E-346D-462A-B775-43224632AB81}" authorId="{270A8274-2B27-D385-5647-B667EAC346C9}" status="resolved" created="2024-07-08T11:48:16.56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1959148" sldId="286"/>
      <ac:spMk id="2" creationId="{CA1EA2CB-333B-DC59-C4E9-1DD73DC1F0BF}"/>
    </ac:deMkLst>
    <p188:txBody>
      <a:bodyPr/>
      <a:lstStyle/>
      <a:p>
        <a:r>
          <a:rPr lang="es-ES"/>
          <a:t>He adaptadp el cuadro de texto para que queden solo 4 líneas. He pasado también el primer objetivo al último.</a:t>
        </a:r>
      </a:p>
    </p188:txBody>
  </p188:cm>
</p188:cmLst>
</file>

<file path=ppt/comments/modernComment_133_CFF96E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C7DC24-B60C-4E7D-9D21-68965AF2BA21}" authorId="{2522F1E7-DA60-FBA5-77DF-DAF170670772}" created="2024-07-08T13:31:49.8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89230407" sldId="307"/>
      <ac:graphicFrameMk id="17" creationId="{5C500D71-C59E-6FBD-1F6B-C9B73D22DF02}"/>
    </ac:deMkLst>
    <p188:txBody>
      <a:bodyPr/>
      <a:lstStyle/>
      <a:p>
        <a:r>
          <a:rPr lang="es-ES"/>
          <a:t>Cambiaría para que tuviesen menos texto:
- Detección temprana de anomalias
- Analisis de vibraciones
- Diagnositico de anomalias</a:t>
        </a:r>
      </a:p>
    </p188:txBody>
  </p188:cm>
</p188:cmLst>
</file>

<file path=ppt/comments/modernComment_138_5105EB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64E99F-2704-4A36-BF72-2A1029AA1D6A}" authorId="{270A8274-2B27-D385-5647-B667EAC346C9}" created="2024-07-08T11:43:06.9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59342372" sldId="312"/>
      <ac:picMk id="16" creationId="{5118F596-2150-6DE9-417A-E344BE28F871}"/>
    </ac:deMkLst>
    <p188:replyLst>
      <p188:reply id="{B739C41B-F915-4FC3-A8F7-21A8BF66CA26}" authorId="{2522F1E7-DA60-FBA5-77DF-DAF170670772}" created="2024-07-08T13:29:20.456">
        <p188:txBody>
          <a:bodyPr/>
          <a:lstStyle/>
          <a:p>
            <a:r>
              <a:rPr lang="es-ES"/>
              <a:t>En vez de poner las graficas pon los logos de cada uno o directamente los metodos tradicionales listados, tipos linear regression, random forest, RNN, CNN etc</a:t>
            </a:r>
          </a:p>
        </p188:txBody>
      </p188:reply>
    </p188:replyLst>
    <p188:txBody>
      <a:bodyPr/>
      <a:lstStyle/>
      <a:p>
        <a:r>
          <a:rPr lang="es-ES"/>
          <a:t>Está gráficas están muy borrosas</a:t>
        </a:r>
      </a:p>
    </p188:txBody>
  </p188:cm>
  <p188:cm id="{343B42E3-00AA-489A-BDCB-71122B5F6583}" authorId="{2522F1E7-DA60-FBA5-77DF-DAF170670772}" created="2024-07-09T11:59:07.5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59342372" sldId="312"/>
      <ac:picMk id="17" creationId="{F15F6D7D-6CC2-8DE9-576C-1BF8B85D0E75}"/>
    </ac:deMkLst>
    <p188:txBody>
      <a:bodyPr/>
      <a:lstStyle/>
      <a:p>
        <a:r>
          <a:rPr lang="es-ES"/>
          <a:t>Muy floja esta grafica, usa esta mejor Haz algo como esto mejor:
https://www.prometheusgroup.com/hubfs/Imported_Blog_Media/5ef509816ad0da1d2f312d97_Reactive%20vs%20Preventive%20vs%20Predictive%20Maintenance-1-1.png</a:t>
        </a:r>
      </a:p>
    </p188:txBody>
  </p188:cm>
</p188:cmLst>
</file>

<file path=ppt/comments/modernComment_13A_AB7D3E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47111D-EE64-49E6-9114-FEA4467E9C67}" authorId="{270A8274-2B27-D385-5647-B667EAC346C9}" created="2024-07-08T11:44:12.4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77111888" sldId="314"/>
      <ac:graphicFrameMk id="22" creationId="{36BB610C-A887-0628-FFAD-D869AD4027E8}"/>
    </ac:deMkLst>
    <p188:txBody>
      <a:bodyPr/>
      <a:lstStyle/>
      <a:p>
        <a:r>
          <a:rPr lang="es-ES"/>
          <a:t>Las aspas no forman parte de los motores, solo de los ventiladores o bombas acoplados a ellos. He puesto en negrita los rodamientos, porque en ellos se ubican los fallos que vamos a abordar.</a:t>
        </a:r>
      </a:p>
    </p188:txBody>
  </p188:cm>
  <p188:cm id="{D9BBD7D5-A951-40D5-A26C-CA9A5EEB53D2}" authorId="{270A8274-2B27-D385-5647-B667EAC346C9}" created="2024-07-08T11:54:58.6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77111888" sldId="314"/>
      <ac:picMk id="2" creationId="{9F1878AB-C831-EE50-3747-7B7E780ADDEB}"/>
    </ac:deMkLst>
    <p188:txBody>
      <a:bodyPr/>
      <a:lstStyle/>
      <a:p>
        <a:r>
          <a:rPr lang="es-ES"/>
          <a:t>Añadida figura apara ilustrar los tipos de fallo en rodamientos.</a:t>
        </a:r>
      </a:p>
    </p188:txBody>
  </p188:cm>
  <p188:cm id="{3B77D536-4C20-4CDA-8A00-799740A6DD00}" authorId="{80A2EE3D-B44D-1631-EBE1-BCFF3E4BEBDA}" created="2024-07-09T08:56:10.528">
    <pc:sldMkLst xmlns:pc="http://schemas.microsoft.com/office/powerpoint/2013/main/command">
      <pc:docMk/>
      <pc:sldMk cId="2877111888" sldId="314"/>
    </pc:sldMkLst>
    <p188:txBody>
      <a:bodyPr/>
      <a:lstStyle/>
      <a:p>
        <a:r>
          <a:rPr lang="es-ES"/>
          <a:t>Definir motor electrico. Fallos rorot y estator añadir. </a:t>
        </a:r>
      </a:p>
    </p188:txBody>
  </p188:cm>
</p188:cmLst>
</file>

<file path=ppt/comments/modernComment_140_336B1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423A7A-33D7-4AA6-B277-A31AFD614195}" authorId="{270A8274-2B27-D385-5647-B667EAC346C9}" created="2024-07-08T11:57:36.16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3915998" sldId="320"/>
      <ac:spMk id="14" creationId="{767ED2F6-CAB7-4154-A9A3-FB54BE8BA9CB}"/>
      <ac:txMk cp="0" len="19">
        <ac:context len="20" hash="1425940329"/>
      </ac:txMk>
    </ac:txMkLst>
    <p188:pos x="5246076" y="420076"/>
    <p188:replyLst>
      <p188:reply id="{AC27FCE1-96D5-48CC-A2E9-56FEB92577F2}" authorId="{2522F1E7-DA60-FBA5-77DF-DAF170670772}" created="2024-07-08T13:30:19.565">
        <p188:txBody>
          <a:bodyPr/>
          <a:lstStyle/>
          <a:p>
            <a:r>
              <a:rPr lang="es-ES"/>
              <a:t>Me parece bien, quiza poner algo de texto debajo, pero leve, en plan:
Domino del tiempo -&gt; Dominio de la frecuencai
Objetivo facilitar el analisis de los datos</a:t>
            </a:r>
          </a:p>
        </p188:txBody>
      </p188:reply>
    </p188:replyLst>
    <p188:txBody>
      <a:bodyPr/>
      <a:lstStyle/>
      <a:p>
        <a:r>
          <a:rPr lang="es-ES"/>
          <a:t>Nueva dispositiva específica con la parte de FFT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772B0-A83D-499C-933A-5DA269D823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B919D-4D69-4D99-9ABF-03A90A34A54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Estudio del estado del arte</a:t>
          </a:r>
          <a:endParaRPr lang="en-US"/>
        </a:p>
      </dgm:t>
    </dgm:pt>
    <dgm:pt modelId="{F252178D-38F2-4873-AB14-661F3F62C456}" type="parTrans" cxnId="{FEEF581D-3AC5-4E40-977D-6ED1B7EE7BA4}">
      <dgm:prSet/>
      <dgm:spPr/>
      <dgm:t>
        <a:bodyPr/>
        <a:lstStyle/>
        <a:p>
          <a:endParaRPr lang="en-US"/>
        </a:p>
      </dgm:t>
    </dgm:pt>
    <dgm:pt modelId="{0B8325A6-7E51-4A7C-B129-48D58BC7DCCA}" type="sibTrans" cxnId="{FEEF581D-3AC5-4E40-977D-6ED1B7EE7B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6E962E-0834-4D86-BEA4-A184BF3D2EB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Análisis de vibraciones</a:t>
          </a:r>
          <a:endParaRPr lang="en-US"/>
        </a:p>
      </dgm:t>
    </dgm:pt>
    <dgm:pt modelId="{4EEE0A1A-439C-410B-A5B7-04CD8060227A}" type="parTrans" cxnId="{16FE1764-6A2C-48FF-A085-BDD6C79D6A70}">
      <dgm:prSet/>
      <dgm:spPr/>
      <dgm:t>
        <a:bodyPr/>
        <a:lstStyle/>
        <a:p>
          <a:endParaRPr lang="en-US"/>
        </a:p>
      </dgm:t>
    </dgm:pt>
    <dgm:pt modelId="{2F989DF7-E914-4963-9EDA-460C202B69A8}" type="sibTrans" cxnId="{16FE1764-6A2C-48FF-A085-BDD6C79D6A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0E8116-C9CD-4DE2-B625-2E48E08B3E8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Detección temprana de anomalías de funcionamiento</a:t>
          </a:r>
          <a:endParaRPr lang="en-US"/>
        </a:p>
      </dgm:t>
    </dgm:pt>
    <dgm:pt modelId="{67A4B681-85F8-476F-9982-3DD4395BEABF}" type="parTrans" cxnId="{DAD497A4-F105-46BB-9AB6-DB239E2BAA5D}">
      <dgm:prSet/>
      <dgm:spPr/>
      <dgm:t>
        <a:bodyPr/>
        <a:lstStyle/>
        <a:p>
          <a:endParaRPr lang="en-US"/>
        </a:p>
      </dgm:t>
    </dgm:pt>
    <dgm:pt modelId="{6B3945E1-967B-4D77-BEB6-00263D7D8B30}" type="sibTrans" cxnId="{DAD497A4-F105-46BB-9AB6-DB239E2BAA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6B35FE-56A0-40D7-9ADB-2D54EC0A65C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Diagnóstico de anomalías</a:t>
          </a:r>
          <a:endParaRPr lang="en-US"/>
        </a:p>
      </dgm:t>
    </dgm:pt>
    <dgm:pt modelId="{330DBB0B-4D83-4797-9E75-F07BD377AA12}" type="parTrans" cxnId="{31D0867E-F6FB-4564-BFA4-D674A70FE4D3}">
      <dgm:prSet/>
      <dgm:spPr/>
      <dgm:t>
        <a:bodyPr/>
        <a:lstStyle/>
        <a:p>
          <a:endParaRPr lang="en-US"/>
        </a:p>
      </dgm:t>
    </dgm:pt>
    <dgm:pt modelId="{02CFFC44-FBD3-44C2-8B9A-30E83B78C49F}" type="sibTrans" cxnId="{31D0867E-F6FB-4564-BFA4-D674A70FE4D3}">
      <dgm:prSet/>
      <dgm:spPr/>
      <dgm:t>
        <a:bodyPr/>
        <a:lstStyle/>
        <a:p>
          <a:endParaRPr lang="en-US"/>
        </a:p>
      </dgm:t>
    </dgm:pt>
    <dgm:pt modelId="{10885DB0-C6D7-4C8D-9B62-F64C2B5A3483}" type="pres">
      <dgm:prSet presAssocID="{825772B0-A83D-499C-933A-5DA269D823F5}" presName="root" presStyleCnt="0">
        <dgm:presLayoutVars>
          <dgm:dir/>
          <dgm:resizeHandles val="exact"/>
        </dgm:presLayoutVars>
      </dgm:prSet>
      <dgm:spPr/>
    </dgm:pt>
    <dgm:pt modelId="{0652CA53-A007-4CA0-B21D-9F1DF4990362}" type="pres">
      <dgm:prSet presAssocID="{2BBB919D-4D69-4D99-9ABF-03A90A34A54A}" presName="compNode" presStyleCnt="0"/>
      <dgm:spPr/>
    </dgm:pt>
    <dgm:pt modelId="{BFAE7677-AEC3-42B6-9B71-5C3769E56BFE}" type="pres">
      <dgm:prSet presAssocID="{2BBB919D-4D69-4D99-9ABF-03A90A34A54A}" presName="bgRect" presStyleLbl="bgShp" presStyleIdx="0" presStyleCnt="4"/>
      <dgm:spPr/>
    </dgm:pt>
    <dgm:pt modelId="{ACA72ED1-2D24-4657-A4B4-BF9F1B559424}" type="pres">
      <dgm:prSet presAssocID="{2BBB919D-4D69-4D99-9ABF-03A90A34A5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a"/>
        </a:ext>
      </dgm:extLst>
    </dgm:pt>
    <dgm:pt modelId="{F62B49DF-05FC-4872-ABD6-E9BB3E408B8B}" type="pres">
      <dgm:prSet presAssocID="{2BBB919D-4D69-4D99-9ABF-03A90A34A54A}" presName="spaceRect" presStyleCnt="0"/>
      <dgm:spPr/>
    </dgm:pt>
    <dgm:pt modelId="{2E0E778D-BD34-4ED7-84F2-8361B7953A26}" type="pres">
      <dgm:prSet presAssocID="{2BBB919D-4D69-4D99-9ABF-03A90A34A54A}" presName="parTx" presStyleLbl="revTx" presStyleIdx="0" presStyleCnt="4">
        <dgm:presLayoutVars>
          <dgm:chMax val="0"/>
          <dgm:chPref val="0"/>
        </dgm:presLayoutVars>
      </dgm:prSet>
      <dgm:spPr/>
    </dgm:pt>
    <dgm:pt modelId="{C859AF3C-3E26-4A11-A9ED-5D2F6CD54177}" type="pres">
      <dgm:prSet presAssocID="{0B8325A6-7E51-4A7C-B129-48D58BC7DCCA}" presName="sibTrans" presStyleCnt="0"/>
      <dgm:spPr/>
    </dgm:pt>
    <dgm:pt modelId="{C3E1AC84-E4A7-46CF-A5EB-654EFDA3DBBE}" type="pres">
      <dgm:prSet presAssocID="{A36E962E-0834-4D86-BEA4-A184BF3D2EB5}" presName="compNode" presStyleCnt="0"/>
      <dgm:spPr/>
    </dgm:pt>
    <dgm:pt modelId="{30DEECD3-5846-4B53-A242-38AC04EF4A19}" type="pres">
      <dgm:prSet presAssocID="{A36E962E-0834-4D86-BEA4-A184BF3D2EB5}" presName="bgRect" presStyleLbl="bgShp" presStyleIdx="1" presStyleCnt="4"/>
      <dgm:spPr/>
    </dgm:pt>
    <dgm:pt modelId="{271F7033-FCA0-4E34-9C98-73AC83AA77A7}" type="pres">
      <dgm:prSet presAssocID="{A36E962E-0834-4D86-BEA4-A184BF3D2E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94A860F-B4D8-4234-867B-5E1FD3D6EA7A}" type="pres">
      <dgm:prSet presAssocID="{A36E962E-0834-4D86-BEA4-A184BF3D2EB5}" presName="spaceRect" presStyleCnt="0"/>
      <dgm:spPr/>
    </dgm:pt>
    <dgm:pt modelId="{BACD6573-E5FB-40CE-A95D-92CB77551FDC}" type="pres">
      <dgm:prSet presAssocID="{A36E962E-0834-4D86-BEA4-A184BF3D2EB5}" presName="parTx" presStyleLbl="revTx" presStyleIdx="1" presStyleCnt="4">
        <dgm:presLayoutVars>
          <dgm:chMax val="0"/>
          <dgm:chPref val="0"/>
        </dgm:presLayoutVars>
      </dgm:prSet>
      <dgm:spPr/>
    </dgm:pt>
    <dgm:pt modelId="{55F3FBA0-3A83-422D-8591-55D6CB25B332}" type="pres">
      <dgm:prSet presAssocID="{2F989DF7-E914-4963-9EDA-460C202B69A8}" presName="sibTrans" presStyleCnt="0"/>
      <dgm:spPr/>
    </dgm:pt>
    <dgm:pt modelId="{D7077C8B-8FF3-409C-9262-6235D02A6358}" type="pres">
      <dgm:prSet presAssocID="{6F0E8116-C9CD-4DE2-B625-2E48E08B3E88}" presName="compNode" presStyleCnt="0"/>
      <dgm:spPr/>
    </dgm:pt>
    <dgm:pt modelId="{B22975E3-94B4-4176-B46C-AFB5E8E10C83}" type="pres">
      <dgm:prSet presAssocID="{6F0E8116-C9CD-4DE2-B625-2E48E08B3E88}" presName="bgRect" presStyleLbl="bgShp" presStyleIdx="2" presStyleCnt="4"/>
      <dgm:spPr/>
    </dgm:pt>
    <dgm:pt modelId="{232C8D12-BF39-4BD0-BF3C-18F3DD21F5A9}" type="pres">
      <dgm:prSet presAssocID="{6F0E8116-C9CD-4DE2-B625-2E48E08B3E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7E26862-9F5B-4683-BB08-F4758A4D7DEB}" type="pres">
      <dgm:prSet presAssocID="{6F0E8116-C9CD-4DE2-B625-2E48E08B3E88}" presName="spaceRect" presStyleCnt="0"/>
      <dgm:spPr/>
    </dgm:pt>
    <dgm:pt modelId="{A7C5EA88-B901-4B2F-94C4-A4F6997C25BA}" type="pres">
      <dgm:prSet presAssocID="{6F0E8116-C9CD-4DE2-B625-2E48E08B3E88}" presName="parTx" presStyleLbl="revTx" presStyleIdx="2" presStyleCnt="4">
        <dgm:presLayoutVars>
          <dgm:chMax val="0"/>
          <dgm:chPref val="0"/>
        </dgm:presLayoutVars>
      </dgm:prSet>
      <dgm:spPr/>
    </dgm:pt>
    <dgm:pt modelId="{F3A3375D-A12E-406B-B3CB-C1798E8AF360}" type="pres">
      <dgm:prSet presAssocID="{6B3945E1-967B-4D77-BEB6-00263D7D8B30}" presName="sibTrans" presStyleCnt="0"/>
      <dgm:spPr/>
    </dgm:pt>
    <dgm:pt modelId="{04BF330F-4549-415D-8AD6-A31546AF81D9}" type="pres">
      <dgm:prSet presAssocID="{B66B35FE-56A0-40D7-9ADB-2D54EC0A65C3}" presName="compNode" presStyleCnt="0"/>
      <dgm:spPr/>
    </dgm:pt>
    <dgm:pt modelId="{DC34E593-3791-47A8-AD3C-A734854814B9}" type="pres">
      <dgm:prSet presAssocID="{B66B35FE-56A0-40D7-9ADB-2D54EC0A65C3}" presName="bgRect" presStyleLbl="bgShp" presStyleIdx="3" presStyleCnt="4"/>
      <dgm:spPr/>
    </dgm:pt>
    <dgm:pt modelId="{0465B34E-60CF-4EB2-A12A-D532D7F8775F}" type="pres">
      <dgm:prSet presAssocID="{B66B35FE-56A0-40D7-9ADB-2D54EC0A65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9DCDB490-5323-4782-AC3F-31BC41A6FA01}" type="pres">
      <dgm:prSet presAssocID="{B66B35FE-56A0-40D7-9ADB-2D54EC0A65C3}" presName="spaceRect" presStyleCnt="0"/>
      <dgm:spPr/>
    </dgm:pt>
    <dgm:pt modelId="{3F1D4B12-FF63-414F-9545-C0CFBF6CDD17}" type="pres">
      <dgm:prSet presAssocID="{B66B35FE-56A0-40D7-9ADB-2D54EC0A65C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EF581D-3AC5-4E40-977D-6ED1B7EE7BA4}" srcId="{825772B0-A83D-499C-933A-5DA269D823F5}" destId="{2BBB919D-4D69-4D99-9ABF-03A90A34A54A}" srcOrd="0" destOrd="0" parTransId="{F252178D-38F2-4873-AB14-661F3F62C456}" sibTransId="{0B8325A6-7E51-4A7C-B129-48D58BC7DCCA}"/>
    <dgm:cxn modelId="{5FF70335-DD54-4210-9453-5672BDE4909D}" type="presOf" srcId="{6F0E8116-C9CD-4DE2-B625-2E48E08B3E88}" destId="{A7C5EA88-B901-4B2F-94C4-A4F6997C25BA}" srcOrd="0" destOrd="0" presId="urn:microsoft.com/office/officeart/2018/2/layout/IconVerticalSolidList"/>
    <dgm:cxn modelId="{16FE1764-6A2C-48FF-A085-BDD6C79D6A70}" srcId="{825772B0-A83D-499C-933A-5DA269D823F5}" destId="{A36E962E-0834-4D86-BEA4-A184BF3D2EB5}" srcOrd="1" destOrd="0" parTransId="{4EEE0A1A-439C-410B-A5B7-04CD8060227A}" sibTransId="{2F989DF7-E914-4963-9EDA-460C202B69A8}"/>
    <dgm:cxn modelId="{D398B35A-1455-4390-9402-BD496A58FD99}" type="presOf" srcId="{2BBB919D-4D69-4D99-9ABF-03A90A34A54A}" destId="{2E0E778D-BD34-4ED7-84F2-8361B7953A26}" srcOrd="0" destOrd="0" presId="urn:microsoft.com/office/officeart/2018/2/layout/IconVerticalSolidList"/>
    <dgm:cxn modelId="{31D0867E-F6FB-4564-BFA4-D674A70FE4D3}" srcId="{825772B0-A83D-499C-933A-5DA269D823F5}" destId="{B66B35FE-56A0-40D7-9ADB-2D54EC0A65C3}" srcOrd="3" destOrd="0" parTransId="{330DBB0B-4D83-4797-9E75-F07BD377AA12}" sibTransId="{02CFFC44-FBD3-44C2-8B9A-30E83B78C49F}"/>
    <dgm:cxn modelId="{DAD497A4-F105-46BB-9AB6-DB239E2BAA5D}" srcId="{825772B0-A83D-499C-933A-5DA269D823F5}" destId="{6F0E8116-C9CD-4DE2-B625-2E48E08B3E88}" srcOrd="2" destOrd="0" parTransId="{67A4B681-85F8-476F-9982-3DD4395BEABF}" sibTransId="{6B3945E1-967B-4D77-BEB6-00263D7D8B30}"/>
    <dgm:cxn modelId="{9F3014F9-C0B6-4AA0-BC68-CE6DCDEDC5D3}" type="presOf" srcId="{B66B35FE-56A0-40D7-9ADB-2D54EC0A65C3}" destId="{3F1D4B12-FF63-414F-9545-C0CFBF6CDD17}" srcOrd="0" destOrd="0" presId="urn:microsoft.com/office/officeart/2018/2/layout/IconVerticalSolidList"/>
    <dgm:cxn modelId="{3924A9FA-69D7-4742-BD19-16C10BE8305F}" type="presOf" srcId="{825772B0-A83D-499C-933A-5DA269D823F5}" destId="{10885DB0-C6D7-4C8D-9B62-F64C2B5A3483}" srcOrd="0" destOrd="0" presId="urn:microsoft.com/office/officeart/2018/2/layout/IconVerticalSolidList"/>
    <dgm:cxn modelId="{88A4F6FA-8619-4FAB-8C95-7B92C3FDF693}" type="presOf" srcId="{A36E962E-0834-4D86-BEA4-A184BF3D2EB5}" destId="{BACD6573-E5FB-40CE-A95D-92CB77551FDC}" srcOrd="0" destOrd="0" presId="urn:microsoft.com/office/officeart/2018/2/layout/IconVerticalSolidList"/>
    <dgm:cxn modelId="{CD28470B-343C-4C93-B539-E7774F78D59B}" type="presParOf" srcId="{10885DB0-C6D7-4C8D-9B62-F64C2B5A3483}" destId="{0652CA53-A007-4CA0-B21D-9F1DF4990362}" srcOrd="0" destOrd="0" presId="urn:microsoft.com/office/officeart/2018/2/layout/IconVerticalSolidList"/>
    <dgm:cxn modelId="{69EFC206-B4FD-4287-AE0B-99F340CB2A07}" type="presParOf" srcId="{0652CA53-A007-4CA0-B21D-9F1DF4990362}" destId="{BFAE7677-AEC3-42B6-9B71-5C3769E56BFE}" srcOrd="0" destOrd="0" presId="urn:microsoft.com/office/officeart/2018/2/layout/IconVerticalSolidList"/>
    <dgm:cxn modelId="{3FCFFD42-178B-4B74-ABAF-0CBCD3CB2C3D}" type="presParOf" srcId="{0652CA53-A007-4CA0-B21D-9F1DF4990362}" destId="{ACA72ED1-2D24-4657-A4B4-BF9F1B559424}" srcOrd="1" destOrd="0" presId="urn:microsoft.com/office/officeart/2018/2/layout/IconVerticalSolidList"/>
    <dgm:cxn modelId="{DA74FF10-DFB9-403A-BB5D-29D942EAABA1}" type="presParOf" srcId="{0652CA53-A007-4CA0-B21D-9F1DF4990362}" destId="{F62B49DF-05FC-4872-ABD6-E9BB3E408B8B}" srcOrd="2" destOrd="0" presId="urn:microsoft.com/office/officeart/2018/2/layout/IconVerticalSolidList"/>
    <dgm:cxn modelId="{CFFC2C07-BAA5-4CBA-9475-6D299E53AF4C}" type="presParOf" srcId="{0652CA53-A007-4CA0-B21D-9F1DF4990362}" destId="{2E0E778D-BD34-4ED7-84F2-8361B7953A26}" srcOrd="3" destOrd="0" presId="urn:microsoft.com/office/officeart/2018/2/layout/IconVerticalSolidList"/>
    <dgm:cxn modelId="{3329C8F5-1556-4EE9-9AFA-0EE2ED01EC02}" type="presParOf" srcId="{10885DB0-C6D7-4C8D-9B62-F64C2B5A3483}" destId="{C859AF3C-3E26-4A11-A9ED-5D2F6CD54177}" srcOrd="1" destOrd="0" presId="urn:microsoft.com/office/officeart/2018/2/layout/IconVerticalSolidList"/>
    <dgm:cxn modelId="{16CAFD40-3257-443F-9E35-62A9133D7FD3}" type="presParOf" srcId="{10885DB0-C6D7-4C8D-9B62-F64C2B5A3483}" destId="{C3E1AC84-E4A7-46CF-A5EB-654EFDA3DBBE}" srcOrd="2" destOrd="0" presId="urn:microsoft.com/office/officeart/2018/2/layout/IconVerticalSolidList"/>
    <dgm:cxn modelId="{42FDBBF8-2FAF-49FE-AFB3-F7E9792E8909}" type="presParOf" srcId="{C3E1AC84-E4A7-46CF-A5EB-654EFDA3DBBE}" destId="{30DEECD3-5846-4B53-A242-38AC04EF4A19}" srcOrd="0" destOrd="0" presId="urn:microsoft.com/office/officeart/2018/2/layout/IconVerticalSolidList"/>
    <dgm:cxn modelId="{AE7F685B-FC7E-4445-B8C1-95C5941F2FB4}" type="presParOf" srcId="{C3E1AC84-E4A7-46CF-A5EB-654EFDA3DBBE}" destId="{271F7033-FCA0-4E34-9C98-73AC83AA77A7}" srcOrd="1" destOrd="0" presId="urn:microsoft.com/office/officeart/2018/2/layout/IconVerticalSolidList"/>
    <dgm:cxn modelId="{C21FEF42-068F-4B22-B8EA-930BF5DD374E}" type="presParOf" srcId="{C3E1AC84-E4A7-46CF-A5EB-654EFDA3DBBE}" destId="{794A860F-B4D8-4234-867B-5E1FD3D6EA7A}" srcOrd="2" destOrd="0" presId="urn:microsoft.com/office/officeart/2018/2/layout/IconVerticalSolidList"/>
    <dgm:cxn modelId="{38140306-D269-45CE-B6B6-5644986A1701}" type="presParOf" srcId="{C3E1AC84-E4A7-46CF-A5EB-654EFDA3DBBE}" destId="{BACD6573-E5FB-40CE-A95D-92CB77551FDC}" srcOrd="3" destOrd="0" presId="urn:microsoft.com/office/officeart/2018/2/layout/IconVerticalSolidList"/>
    <dgm:cxn modelId="{0A5F2867-DC97-4E0C-947C-251B96CD2190}" type="presParOf" srcId="{10885DB0-C6D7-4C8D-9B62-F64C2B5A3483}" destId="{55F3FBA0-3A83-422D-8591-55D6CB25B332}" srcOrd="3" destOrd="0" presId="urn:microsoft.com/office/officeart/2018/2/layout/IconVerticalSolidList"/>
    <dgm:cxn modelId="{EC7844FC-026C-4B0A-8897-C30DA9A84549}" type="presParOf" srcId="{10885DB0-C6D7-4C8D-9B62-F64C2B5A3483}" destId="{D7077C8B-8FF3-409C-9262-6235D02A6358}" srcOrd="4" destOrd="0" presId="urn:microsoft.com/office/officeart/2018/2/layout/IconVerticalSolidList"/>
    <dgm:cxn modelId="{C2813E4E-0786-41F8-A5D6-E82FF2B44521}" type="presParOf" srcId="{D7077C8B-8FF3-409C-9262-6235D02A6358}" destId="{B22975E3-94B4-4176-B46C-AFB5E8E10C83}" srcOrd="0" destOrd="0" presId="urn:microsoft.com/office/officeart/2018/2/layout/IconVerticalSolidList"/>
    <dgm:cxn modelId="{5BE1B7CA-F703-46B1-A204-B3D41A39AEBF}" type="presParOf" srcId="{D7077C8B-8FF3-409C-9262-6235D02A6358}" destId="{232C8D12-BF39-4BD0-BF3C-18F3DD21F5A9}" srcOrd="1" destOrd="0" presId="urn:microsoft.com/office/officeart/2018/2/layout/IconVerticalSolidList"/>
    <dgm:cxn modelId="{1AE7976B-4980-475F-932D-32EB18F93EF0}" type="presParOf" srcId="{D7077C8B-8FF3-409C-9262-6235D02A6358}" destId="{97E26862-9F5B-4683-BB08-F4758A4D7DEB}" srcOrd="2" destOrd="0" presId="urn:microsoft.com/office/officeart/2018/2/layout/IconVerticalSolidList"/>
    <dgm:cxn modelId="{A7C3C5EA-86A5-4220-8C4F-4E0B18AA70E7}" type="presParOf" srcId="{D7077C8B-8FF3-409C-9262-6235D02A6358}" destId="{A7C5EA88-B901-4B2F-94C4-A4F6997C25BA}" srcOrd="3" destOrd="0" presId="urn:microsoft.com/office/officeart/2018/2/layout/IconVerticalSolidList"/>
    <dgm:cxn modelId="{C41B8F22-659C-454A-A365-80576039C862}" type="presParOf" srcId="{10885DB0-C6D7-4C8D-9B62-F64C2B5A3483}" destId="{F3A3375D-A12E-406B-B3CB-C1798E8AF360}" srcOrd="5" destOrd="0" presId="urn:microsoft.com/office/officeart/2018/2/layout/IconVerticalSolidList"/>
    <dgm:cxn modelId="{E83A2510-97C7-4CE8-8452-09539666D724}" type="presParOf" srcId="{10885DB0-C6D7-4C8D-9B62-F64C2B5A3483}" destId="{04BF330F-4549-415D-8AD6-A31546AF81D9}" srcOrd="6" destOrd="0" presId="urn:microsoft.com/office/officeart/2018/2/layout/IconVerticalSolidList"/>
    <dgm:cxn modelId="{CB28C0EE-EA05-4852-8180-3F7448D9720D}" type="presParOf" srcId="{04BF330F-4549-415D-8AD6-A31546AF81D9}" destId="{DC34E593-3791-47A8-AD3C-A734854814B9}" srcOrd="0" destOrd="0" presId="urn:microsoft.com/office/officeart/2018/2/layout/IconVerticalSolidList"/>
    <dgm:cxn modelId="{2B1733C0-D6B9-4846-8447-B440688FEDC3}" type="presParOf" srcId="{04BF330F-4549-415D-8AD6-A31546AF81D9}" destId="{0465B34E-60CF-4EB2-A12A-D532D7F8775F}" srcOrd="1" destOrd="0" presId="urn:microsoft.com/office/officeart/2018/2/layout/IconVerticalSolidList"/>
    <dgm:cxn modelId="{4A82446E-FEAD-43FD-AD2D-CBC4E5486060}" type="presParOf" srcId="{04BF330F-4549-415D-8AD6-A31546AF81D9}" destId="{9DCDB490-5323-4782-AC3F-31BC41A6FA01}" srcOrd="2" destOrd="0" presId="urn:microsoft.com/office/officeart/2018/2/layout/IconVerticalSolidList"/>
    <dgm:cxn modelId="{F43D6CD9-4D76-49BC-A016-2E547980F2B3}" type="presParOf" srcId="{04BF330F-4549-415D-8AD6-A31546AF81D9}" destId="{3F1D4B12-FF63-414F-9545-C0CFBF6CDD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E7677-AEC3-42B6-9B71-5C3769E56BFE}">
      <dsp:nvSpPr>
        <dsp:cNvPr id="0" name=""/>
        <dsp:cNvSpPr/>
      </dsp:nvSpPr>
      <dsp:spPr>
        <a:xfrm>
          <a:off x="0" y="958"/>
          <a:ext cx="8287871" cy="4855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72ED1-2D24-4657-A4B4-BF9F1B559424}">
      <dsp:nvSpPr>
        <dsp:cNvPr id="0" name=""/>
        <dsp:cNvSpPr/>
      </dsp:nvSpPr>
      <dsp:spPr>
        <a:xfrm>
          <a:off x="146881" y="110208"/>
          <a:ext cx="267057" cy="267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778D-BD34-4ED7-84F2-8361B7953A26}">
      <dsp:nvSpPr>
        <dsp:cNvPr id="0" name=""/>
        <dsp:cNvSpPr/>
      </dsp:nvSpPr>
      <dsp:spPr>
        <a:xfrm>
          <a:off x="560821" y="958"/>
          <a:ext cx="7727049" cy="48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8" tIns="51388" rIns="51388" bIns="513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Estudio del estado del arte</a:t>
          </a:r>
          <a:endParaRPr lang="en-US" sz="2200" kern="1200"/>
        </a:p>
      </dsp:txBody>
      <dsp:txXfrm>
        <a:off x="560821" y="958"/>
        <a:ext cx="7727049" cy="485559"/>
      </dsp:txXfrm>
    </dsp:sp>
    <dsp:sp modelId="{30DEECD3-5846-4B53-A242-38AC04EF4A19}">
      <dsp:nvSpPr>
        <dsp:cNvPr id="0" name=""/>
        <dsp:cNvSpPr/>
      </dsp:nvSpPr>
      <dsp:spPr>
        <a:xfrm>
          <a:off x="0" y="607907"/>
          <a:ext cx="8287871" cy="4855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F7033-FCA0-4E34-9C98-73AC83AA77A7}">
      <dsp:nvSpPr>
        <dsp:cNvPr id="0" name=""/>
        <dsp:cNvSpPr/>
      </dsp:nvSpPr>
      <dsp:spPr>
        <a:xfrm>
          <a:off x="146881" y="717158"/>
          <a:ext cx="267057" cy="267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D6573-E5FB-40CE-A95D-92CB77551FDC}">
      <dsp:nvSpPr>
        <dsp:cNvPr id="0" name=""/>
        <dsp:cNvSpPr/>
      </dsp:nvSpPr>
      <dsp:spPr>
        <a:xfrm>
          <a:off x="560821" y="607907"/>
          <a:ext cx="7727049" cy="48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8" tIns="51388" rIns="51388" bIns="513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Análisis de vibraciones</a:t>
          </a:r>
          <a:endParaRPr lang="en-US" sz="2200" kern="1200"/>
        </a:p>
      </dsp:txBody>
      <dsp:txXfrm>
        <a:off x="560821" y="607907"/>
        <a:ext cx="7727049" cy="485559"/>
      </dsp:txXfrm>
    </dsp:sp>
    <dsp:sp modelId="{B22975E3-94B4-4176-B46C-AFB5E8E10C83}">
      <dsp:nvSpPr>
        <dsp:cNvPr id="0" name=""/>
        <dsp:cNvSpPr/>
      </dsp:nvSpPr>
      <dsp:spPr>
        <a:xfrm>
          <a:off x="0" y="1214856"/>
          <a:ext cx="8287871" cy="4855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C8D12-BF39-4BD0-BF3C-18F3DD21F5A9}">
      <dsp:nvSpPr>
        <dsp:cNvPr id="0" name=""/>
        <dsp:cNvSpPr/>
      </dsp:nvSpPr>
      <dsp:spPr>
        <a:xfrm>
          <a:off x="146881" y="1324107"/>
          <a:ext cx="267057" cy="2670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5EA88-B901-4B2F-94C4-A4F6997C25BA}">
      <dsp:nvSpPr>
        <dsp:cNvPr id="0" name=""/>
        <dsp:cNvSpPr/>
      </dsp:nvSpPr>
      <dsp:spPr>
        <a:xfrm>
          <a:off x="560821" y="1214856"/>
          <a:ext cx="7727049" cy="48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8" tIns="51388" rIns="51388" bIns="513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Detección temprana de anomalías de funcionamiento</a:t>
          </a:r>
          <a:endParaRPr lang="en-US" sz="2200" kern="1200"/>
        </a:p>
      </dsp:txBody>
      <dsp:txXfrm>
        <a:off x="560821" y="1214856"/>
        <a:ext cx="7727049" cy="485559"/>
      </dsp:txXfrm>
    </dsp:sp>
    <dsp:sp modelId="{DC34E593-3791-47A8-AD3C-A734854814B9}">
      <dsp:nvSpPr>
        <dsp:cNvPr id="0" name=""/>
        <dsp:cNvSpPr/>
      </dsp:nvSpPr>
      <dsp:spPr>
        <a:xfrm>
          <a:off x="0" y="1821806"/>
          <a:ext cx="8287871" cy="4855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5B34E-60CF-4EB2-A12A-D532D7F8775F}">
      <dsp:nvSpPr>
        <dsp:cNvPr id="0" name=""/>
        <dsp:cNvSpPr/>
      </dsp:nvSpPr>
      <dsp:spPr>
        <a:xfrm>
          <a:off x="146881" y="1931057"/>
          <a:ext cx="267057" cy="2670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D4B12-FF63-414F-9545-C0CFBF6CDD17}">
      <dsp:nvSpPr>
        <dsp:cNvPr id="0" name=""/>
        <dsp:cNvSpPr/>
      </dsp:nvSpPr>
      <dsp:spPr>
        <a:xfrm>
          <a:off x="560821" y="1821806"/>
          <a:ext cx="7727049" cy="48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8" tIns="51388" rIns="51388" bIns="513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Diagnóstico de anomalías</a:t>
          </a:r>
          <a:endParaRPr lang="en-US" sz="2200" kern="1200"/>
        </a:p>
      </dsp:txBody>
      <dsp:txXfrm>
        <a:off x="560821" y="1821806"/>
        <a:ext cx="7727049" cy="485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856A9-3D69-40D3-96FC-5A2E7D6ABFCF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9C62-CCDA-47B7-98E8-0292BF0F2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27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2B31-83DD-4D98-A0BE-382AFB53A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4248B7-A5BA-4CBD-806A-8A24F156B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8FEEDF-A5C9-48E8-8D36-ECA4DA18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A939-6328-4F64-9A3B-5D39215F9CE5}" type="datetime1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F0F03-8568-41D9-A423-31962435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58082-754D-4AE1-AF82-3C40533C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7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22C03-8FA5-4C06-8B8C-F17A26A8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4C3C2E-BED3-4081-A509-817F8B085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2A032-99B5-4C5A-9CFE-509828A5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275-C337-4BB6-9A8A-EDD38954911C}" type="datetime1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F4D81-24B4-48A5-B02E-F3370182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8FDE98-79DA-4DED-82B3-A157D1B0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72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0901FA-461C-4333-B47F-407A12AB0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6BE4A1-6196-4FC8-B1EB-3005BD46B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85397F-7EAD-4605-85AB-870D9C50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CA95-9AC9-4027-AA41-AC8200202FF2}" type="datetime1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8FEE8-B7BE-45CB-BFD4-6CEA77B1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C5D3E-B1D9-4F2C-9B81-2B010FA6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26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48F31-D682-41C2-A7D7-FF3AED12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194ED-4111-476B-936D-4C342BBB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5DF4E-6587-4523-84E7-DAA8B3B8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664C-3440-406E-8DCF-2882EC36CCA5}" type="datetime1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05899-3AB9-470A-93D1-92A024F6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F1C42-FD42-4095-B8EC-129EEF92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20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8F08A-E7D9-4662-8730-46613375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A39555-E21B-469D-937D-73FE3F61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3D2B9-B974-41CE-9B7F-A8735E21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2247-E258-4350-AB9A-D936C66D2C36}" type="datetime1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A1EC4-67D8-4CD2-A05B-74741AB8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2BB92-1301-4CD0-9D51-D7F0270D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A941-8A58-4DE5-80AB-FDC98BA2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F0D21-7509-456A-88BD-0F2E9F99C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B03616-7FF0-49CE-90CC-0B22FB011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754D5B-C52E-4A14-9B4D-F4860F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F9F1-415D-4A4A-98AC-883341C87AEE}" type="datetime1">
              <a:rPr lang="es-ES" smtClean="0"/>
              <a:t>11/07/2024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B3FAD9-5507-4E7B-B219-D7503BE3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2907DB-539D-46B7-AEDA-953C4EBF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41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69444-C4A9-448B-80C1-B606C38B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38E34F-626F-4DDC-85D5-4FE76B859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761FF3-24F4-4DEE-9E2F-0FEB740D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AD8C27-77C4-4DCE-A369-085F3F2FB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4CF373-8E11-4AB1-BE23-F72728333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8C83C7-2CE8-4DF0-83D1-885E5E88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20A-285B-474B-BFCF-274B15D52EC8}" type="datetime1">
              <a:rPr lang="es-ES" smtClean="0"/>
              <a:t>11/07/2024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3C86DE-1A80-49A1-8BDD-9BFFE7A0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A1954B-856E-4058-93A0-2B836C3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68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1148B-B473-41C3-B53A-81A6A03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C2D9FA-5343-472F-B4E9-F23894C0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BA2A-83F9-4DBE-8AF6-A04B2EC969CB}" type="datetime1">
              <a:rPr lang="es-ES" smtClean="0"/>
              <a:t>11/07/2024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646D86-99F1-410E-B687-2B9C2A17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BA5AD-729B-4424-959C-C2426ABC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82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DA5DCC-E8AB-4142-BFEC-CDFF88B9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E7A4-167F-4619-9DCA-919F9F63A354}" type="datetime1">
              <a:rPr lang="es-ES" smtClean="0"/>
              <a:t>11/07/2024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16F59C-75CF-4AFB-82ED-8945B370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D162D8-7AA0-4074-A0C5-20E526D0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78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628E-65FE-43B4-882F-BB9D95D8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9D9D3-4978-400C-87BB-76AD7FD6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5178C1-014A-407C-9214-B9C6FC6D3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5AEB16-3E5F-4118-B134-7D9B28CC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6F1-E355-4D8D-9ED4-7F9EEF1A1B39}" type="datetime1">
              <a:rPr lang="es-ES" smtClean="0"/>
              <a:t>11/07/2024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4FA077-5B3C-412D-84A9-F963FBF7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B021BD-DAB5-4B00-AE64-190EC53E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23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4276-D88A-48B8-9B0A-6D32B622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CB4C0E-FA43-4EEF-882A-BEFC4A51C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43388D-4E1A-4189-B16A-AF6A69B7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18596-F29A-412D-A799-0E0CB47D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6DAF-FF6B-4104-A984-D762EDF8FBF1}" type="datetime1">
              <a:rPr lang="es-ES" smtClean="0"/>
              <a:t>11/07/2024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15DAFE-381F-4E00-862D-61EAED1E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B7EA38-1A67-4AA4-AC82-1FAECD2A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68C6A4-DB93-4520-9C58-9E443C01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740EBF-582B-4081-8054-731361E5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E8F196-C35B-41D2-BC75-AA684ABA5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26B7E-A68A-4DC1-BCEF-1D98F4DFBBE1}" type="datetime1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052BE-FFCD-4958-A8C9-FE1962251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9635F-9929-4FED-B936-AA67A205D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78E4-3399-4C1F-BB8B-E1E4F70262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microsoft.com/office/2018/10/relationships/comments" Target="../comments/modernComment_100_5FBB07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microsoft.com/office/2018/10/relationships/comments" Target="../comments/modernComment_133_CFF96E4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sv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microsoft.com/office/2018/10/relationships/comments" Target="../comments/modernComment_110_1849C0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1D_9E29C2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1E_98B464E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microsoft.com/office/2018/10/relationships/comments" Target="../comments/modernComment_138_5105EB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3A_AB7D3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40_336B15E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5_515AE5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2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6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8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F3C632-C10B-4310-B95F-DADCE414B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85" y="1152144"/>
            <a:ext cx="3794760" cy="3072393"/>
          </a:xfrm>
        </p:spPr>
        <p:txBody>
          <a:bodyPr>
            <a:normAutofit/>
          </a:bodyPr>
          <a:lstStyle/>
          <a:p>
            <a:pPr algn="l"/>
            <a:br>
              <a:rPr lang="es-ES" sz="2000" b="0" i="0" u="none" strike="noStrike" baseline="0">
                <a:latin typeface="Times New Roman" panose="02020603050405020304" pitchFamily="18" charset="0"/>
              </a:rPr>
            </a:br>
            <a:r>
              <a:rPr lang="es-ES" sz="2400" b="1" i="0" u="none" strike="noStrike" baseline="0">
                <a:solidFill>
                  <a:srgbClr val="000000"/>
                </a:solidFill>
                <a:latin typeface="Times New Roman"/>
                <a:cs typeface="Times New Roman"/>
              </a:rPr>
              <a:t>DETECCIÓN DE ANOMALÍAS DE FUNCIONAMIENTO EN MOTORES ELÉCTRICOS </a:t>
            </a:r>
            <a:br>
              <a:rPr lang="es-E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ES" sz="2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2A7E50-7F7D-4656-BDF2-581D24924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684" y="4607886"/>
            <a:ext cx="4135391" cy="1272831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s-ES" sz="2200" b="1"/>
              <a:t>Juan Serrano Prieto</a:t>
            </a:r>
          </a:p>
          <a:p>
            <a:pPr algn="l"/>
            <a:r>
              <a:rPr lang="es-ES" sz="2200"/>
              <a:t>Tutores: D. Francisco José Suarez Alonso</a:t>
            </a:r>
            <a:endParaRPr lang="es-ES" sz="2200">
              <a:cs typeface="Calibri"/>
            </a:endParaRPr>
          </a:p>
          <a:p>
            <a:pPr algn="l"/>
            <a:r>
              <a:rPr lang="es-ES" sz="2200"/>
              <a:t>     D. Luis </a:t>
            </a:r>
            <a:r>
              <a:rPr lang="es-ES" sz="2200" err="1"/>
              <a:t>Magadán</a:t>
            </a:r>
            <a:r>
              <a:rPr lang="es-ES" sz="2200"/>
              <a:t> Cobo</a:t>
            </a:r>
            <a:endParaRPr lang="es-ES" sz="2200">
              <a:cs typeface="Calibri"/>
            </a:endParaRPr>
          </a:p>
          <a:p>
            <a:pPr algn="l"/>
            <a:r>
              <a:rPr lang="es-ES" sz="2200"/>
              <a:t>Julio de 2024</a:t>
            </a:r>
            <a:endParaRPr lang="es-ES" sz="2200">
              <a:cs typeface="Calibri"/>
            </a:endParaRPr>
          </a:p>
        </p:txBody>
      </p:sp>
      <p:grpSp>
        <p:nvGrpSpPr>
          <p:cNvPr id="94" name="Group 70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6082E505-7685-8F71-19FC-9A792AFB5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16" y="685648"/>
            <a:ext cx="2654258" cy="1019313"/>
          </a:xfrm>
          <a:prstGeom prst="rect">
            <a:avLst/>
          </a:prstGeom>
        </p:spPr>
      </p:pic>
      <p:pic>
        <p:nvPicPr>
          <p:cNvPr id="4" name="Imagen 3" descr="Imagen que contiene pequeño, tabla, oscuro, par&#10;&#10;Descripción generada automáticamente">
            <a:extLst>
              <a:ext uri="{FF2B5EF4-FFF2-40B4-BE49-F238E27FC236}">
                <a16:creationId xmlns:a16="http://schemas.microsoft.com/office/drawing/2014/main" id="{76AD5452-86C9-59B1-CE3A-84A5CF75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931" y="2252013"/>
            <a:ext cx="5515322" cy="27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3"/>
    </mc:Choice>
    <mc:Fallback>
      <p:transition spd="slow" advTm="3143"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EA45F-F4C5-4A38-9A55-CAE80FA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Autofit/>
          </a:bodyPr>
          <a:lstStyle/>
          <a:p>
            <a:r>
              <a:rPr lang="es-E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Y HERRAMIENTAS II</a:t>
            </a:r>
          </a:p>
        </p:txBody>
      </p:sp>
      <p:pic>
        <p:nvPicPr>
          <p:cNvPr id="17" name="Gráfico 16" descr="Cmd (terminal) con relleno sólido">
            <a:extLst>
              <a:ext uri="{FF2B5EF4-FFF2-40B4-BE49-F238E27FC236}">
                <a16:creationId xmlns:a16="http://schemas.microsoft.com/office/drawing/2014/main" id="{709FD577-6355-9707-8557-9D3F175F5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73906"/>
            <a:ext cx="774915" cy="774915"/>
          </a:xfrm>
          <a:prstGeom prst="rect">
            <a:avLst/>
          </a:prstGeom>
        </p:spPr>
      </p:pic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38A6A141-0C48-95DF-ACAA-ED3303C0A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85" y="1771211"/>
            <a:ext cx="7060397" cy="4792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1D4356B-1930-BE3A-6E8F-0E5FA0E53555}"/>
              </a:ext>
            </a:extLst>
          </p:cNvPr>
          <p:cNvSpPr txBox="1"/>
          <p:nvPr/>
        </p:nvSpPr>
        <p:spPr>
          <a:xfrm>
            <a:off x="11249642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9 de 15</a:t>
            </a:r>
          </a:p>
        </p:txBody>
      </p:sp>
    </p:spTree>
    <p:extLst>
      <p:ext uri="{BB962C8B-B14F-4D97-AF65-F5344CB8AC3E}">
        <p14:creationId xmlns:p14="http://schemas.microsoft.com/office/powerpoint/2010/main" val="164340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EA45F-F4C5-4A38-9A55-CAE80FA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Autofit/>
          </a:bodyPr>
          <a:lstStyle/>
          <a:p>
            <a:r>
              <a:rPr lang="es-E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8BAD03-1FA2-921F-349F-EE5C3AE8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604125"/>
            <a:ext cx="786150" cy="78615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4E7C13-99E4-16BA-ACFA-518885ABF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37615"/>
              </p:ext>
            </p:extLst>
          </p:nvPr>
        </p:nvGraphicFramePr>
        <p:xfrm>
          <a:off x="1303388" y="2555071"/>
          <a:ext cx="9585219" cy="376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044">
                  <a:extLst>
                    <a:ext uri="{9D8B030D-6E8A-4147-A177-3AD203B41FA5}">
                      <a16:colId xmlns:a16="http://schemas.microsoft.com/office/drawing/2014/main" val="1650870115"/>
                    </a:ext>
                  </a:extLst>
                </a:gridCol>
                <a:gridCol w="4771175">
                  <a:extLst>
                    <a:ext uri="{9D8B030D-6E8A-4147-A177-3AD203B41FA5}">
                      <a16:colId xmlns:a16="http://schemas.microsoft.com/office/drawing/2014/main" val="2463660154"/>
                    </a:ext>
                  </a:extLst>
                </a:gridCol>
              </a:tblGrid>
              <a:tr h="410602">
                <a:tc gridSpan="2">
                  <a:txBody>
                    <a:bodyPr/>
                    <a:lstStyle/>
                    <a:p>
                      <a:pPr algn="ctr"/>
                      <a:r>
                        <a:rPr lang="es-ES"/>
                        <a:t>RESULTADOS RELATIVOS AL AJUSTE DE LOS DATOS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79279"/>
                  </a:ext>
                </a:extLst>
              </a:tr>
              <a:tr h="385974"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EN BRUTO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NORMALIZADOS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45301"/>
                  </a:ext>
                </a:extLst>
              </a:tr>
              <a:tr h="296775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21374"/>
                  </a:ext>
                </a:extLst>
              </a:tr>
            </a:tbl>
          </a:graphicData>
        </a:graphic>
      </p:graphicFrame>
      <p:pic>
        <p:nvPicPr>
          <p:cNvPr id="22" name="Imagen 21" descr="Gráfico, Gráfico de barras">
            <a:extLst>
              <a:ext uri="{FF2B5EF4-FFF2-40B4-BE49-F238E27FC236}">
                <a16:creationId xmlns:a16="http://schemas.microsoft.com/office/drawing/2014/main" id="{55AA2202-7C05-29A5-F35D-B9EABC634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8" y="3362171"/>
            <a:ext cx="3944060" cy="2957234"/>
          </a:xfrm>
          <a:prstGeom prst="rect">
            <a:avLst/>
          </a:prstGeom>
        </p:spPr>
      </p:pic>
      <p:pic>
        <p:nvPicPr>
          <p:cNvPr id="28" name="Imagen 27" descr="Gráfico&#10;&#10;Descripción generada automáticamente">
            <a:extLst>
              <a:ext uri="{FF2B5EF4-FFF2-40B4-BE49-F238E27FC236}">
                <a16:creationId xmlns:a16="http://schemas.microsoft.com/office/drawing/2014/main" id="{839967B2-4FF8-C399-67C4-C2245D6AC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23" y="3362171"/>
            <a:ext cx="3944060" cy="29610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4CDA2C2-7755-9CA8-7382-465012ADF517}"/>
              </a:ext>
            </a:extLst>
          </p:cNvPr>
          <p:cNvSpPr txBox="1"/>
          <p:nvPr/>
        </p:nvSpPr>
        <p:spPr>
          <a:xfrm>
            <a:off x="11154751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10 de 15</a:t>
            </a:r>
          </a:p>
        </p:txBody>
      </p:sp>
    </p:spTree>
    <p:extLst>
      <p:ext uri="{BB962C8B-B14F-4D97-AF65-F5344CB8AC3E}">
        <p14:creationId xmlns:p14="http://schemas.microsoft.com/office/powerpoint/2010/main" val="109727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EA45F-F4C5-4A38-9A55-CAE80FA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Autofit/>
          </a:bodyPr>
          <a:lstStyle/>
          <a:p>
            <a:r>
              <a:rPr lang="es-E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8BAD03-1FA2-921F-349F-EE5C3AE8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604125"/>
            <a:ext cx="786150" cy="78615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4E7C13-99E4-16BA-ACFA-518885ABF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68445"/>
              </p:ext>
            </p:extLst>
          </p:nvPr>
        </p:nvGraphicFramePr>
        <p:xfrm>
          <a:off x="1303388" y="2555071"/>
          <a:ext cx="9688634" cy="376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31">
                  <a:extLst>
                    <a:ext uri="{9D8B030D-6E8A-4147-A177-3AD203B41FA5}">
                      <a16:colId xmlns:a16="http://schemas.microsoft.com/office/drawing/2014/main" val="1650870115"/>
                    </a:ext>
                  </a:extLst>
                </a:gridCol>
                <a:gridCol w="3086151">
                  <a:extLst>
                    <a:ext uri="{9D8B030D-6E8A-4147-A177-3AD203B41FA5}">
                      <a16:colId xmlns:a16="http://schemas.microsoft.com/office/drawing/2014/main" val="2463660154"/>
                    </a:ext>
                  </a:extLst>
                </a:gridCol>
                <a:gridCol w="3353652">
                  <a:extLst>
                    <a:ext uri="{9D8B030D-6E8A-4147-A177-3AD203B41FA5}">
                      <a16:colId xmlns:a16="http://schemas.microsoft.com/office/drawing/2014/main" val="538953990"/>
                    </a:ext>
                  </a:extLst>
                </a:gridCol>
              </a:tblGrid>
              <a:tr h="410602">
                <a:tc gridSpan="3">
                  <a:txBody>
                    <a:bodyPr/>
                    <a:lstStyle/>
                    <a:p>
                      <a:pPr algn="ctr"/>
                      <a:r>
                        <a:rPr lang="es-ES"/>
                        <a:t>RESULTADOS RELATIVOS A LA VELOCIDAD DE GIRO NOMINAL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79279"/>
                  </a:ext>
                </a:extLst>
              </a:tr>
              <a:tr h="385974"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3X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45301"/>
                  </a:ext>
                </a:extLst>
              </a:tr>
              <a:tr h="296775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21374"/>
                  </a:ext>
                </a:extLst>
              </a:tr>
            </a:tbl>
          </a:graphicData>
        </a:graphic>
      </p:graphicFrame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DE567E25-52AB-3F21-F3EC-B7AC25B22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88" y="3582366"/>
            <a:ext cx="3223870" cy="2422508"/>
          </a:xfrm>
          <a:prstGeom prst="rect">
            <a:avLst/>
          </a:prstGeom>
        </p:spPr>
      </p:pic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85B9F00-7FEE-2C88-B008-B2AF58ABC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258" y="3582365"/>
            <a:ext cx="3232427" cy="2422507"/>
          </a:xfrm>
          <a:prstGeom prst="rect">
            <a:avLst/>
          </a:prstGeom>
        </p:spPr>
      </p:pic>
      <p:pic>
        <p:nvPicPr>
          <p:cNvPr id="16" name="Imagen 15" descr="Gráfico, Histograma">
            <a:extLst>
              <a:ext uri="{FF2B5EF4-FFF2-40B4-BE49-F238E27FC236}">
                <a16:creationId xmlns:a16="http://schemas.microsoft.com/office/drawing/2014/main" id="{1FC6701C-C2ED-E19F-F209-8F236E5C0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594" y="3582365"/>
            <a:ext cx="3232427" cy="242250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4DF79CC-AE48-C13B-EB66-97C589950D8C}"/>
              </a:ext>
            </a:extLst>
          </p:cNvPr>
          <p:cNvSpPr txBox="1"/>
          <p:nvPr/>
        </p:nvSpPr>
        <p:spPr>
          <a:xfrm>
            <a:off x="11163378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11 de 15</a:t>
            </a:r>
          </a:p>
        </p:txBody>
      </p:sp>
    </p:spTree>
    <p:extLst>
      <p:ext uri="{BB962C8B-B14F-4D97-AF65-F5344CB8AC3E}">
        <p14:creationId xmlns:p14="http://schemas.microsoft.com/office/powerpoint/2010/main" val="377274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EA45F-F4C5-4A38-9A55-CAE80FA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Autofit/>
          </a:bodyPr>
          <a:lstStyle/>
          <a:p>
            <a:r>
              <a:rPr lang="es-E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III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8BAD03-1FA2-921F-349F-EE5C3AE8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604125"/>
            <a:ext cx="786150" cy="78615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4E7C13-99E4-16BA-ACFA-518885ABF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39909"/>
              </p:ext>
            </p:extLst>
          </p:nvPr>
        </p:nvGraphicFramePr>
        <p:xfrm>
          <a:off x="1303388" y="2555071"/>
          <a:ext cx="9585219" cy="376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044">
                  <a:extLst>
                    <a:ext uri="{9D8B030D-6E8A-4147-A177-3AD203B41FA5}">
                      <a16:colId xmlns:a16="http://schemas.microsoft.com/office/drawing/2014/main" val="1650870115"/>
                    </a:ext>
                  </a:extLst>
                </a:gridCol>
                <a:gridCol w="4771175">
                  <a:extLst>
                    <a:ext uri="{9D8B030D-6E8A-4147-A177-3AD203B41FA5}">
                      <a16:colId xmlns:a16="http://schemas.microsoft.com/office/drawing/2014/main" val="2463660154"/>
                    </a:ext>
                  </a:extLst>
                </a:gridCol>
              </a:tblGrid>
              <a:tr h="410602">
                <a:tc gridSpan="2">
                  <a:txBody>
                    <a:bodyPr/>
                    <a:lstStyle/>
                    <a:p>
                      <a:pPr algn="ctr"/>
                      <a:r>
                        <a:rPr lang="es-ES"/>
                        <a:t>RESULTADOS RELATIVOS AL FALLO EN RODAMIENTOS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79279"/>
                  </a:ext>
                </a:extLst>
              </a:tr>
              <a:tr h="385974"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BPFI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BPFO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45301"/>
                  </a:ext>
                </a:extLst>
              </a:tr>
              <a:tr h="296775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21374"/>
                  </a:ext>
                </a:extLst>
              </a:tr>
            </a:tbl>
          </a:graphicData>
        </a:graphic>
      </p:graphicFrame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1761441-6EEF-A908-EE55-22CF029C5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86" y="3347335"/>
            <a:ext cx="3958674" cy="2972070"/>
          </a:xfrm>
          <a:prstGeom prst="rect">
            <a:avLst/>
          </a:prstGeom>
        </p:spPr>
      </p:pic>
      <p:pic>
        <p:nvPicPr>
          <p:cNvPr id="14" name="Imagen 13" descr="Gráfico, Histograma&#10;&#10;Descripción generada automáticamente">
            <a:extLst>
              <a:ext uri="{FF2B5EF4-FFF2-40B4-BE49-F238E27FC236}">
                <a16:creationId xmlns:a16="http://schemas.microsoft.com/office/drawing/2014/main" id="{BF070293-F157-C4B7-C413-56E36F0D7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20" y="3347336"/>
            <a:ext cx="3958674" cy="297207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E63B0BB-E1C7-018C-525C-F81B3F4A1EAD}"/>
              </a:ext>
            </a:extLst>
          </p:cNvPr>
          <p:cNvSpPr txBox="1"/>
          <p:nvPr/>
        </p:nvSpPr>
        <p:spPr>
          <a:xfrm>
            <a:off x="11146125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12 de 15</a:t>
            </a:r>
          </a:p>
        </p:txBody>
      </p:sp>
    </p:spTree>
    <p:extLst>
      <p:ext uri="{BB962C8B-B14F-4D97-AF65-F5344CB8AC3E}">
        <p14:creationId xmlns:p14="http://schemas.microsoft.com/office/powerpoint/2010/main" val="234824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EA45F-F4C5-4A38-9A55-CAE80FA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Autofit/>
          </a:bodyPr>
          <a:lstStyle/>
          <a:p>
            <a:r>
              <a:rPr lang="es-E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IV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8BAD03-1FA2-921F-349F-EE5C3AE8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604125"/>
            <a:ext cx="786150" cy="78615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4E7C13-99E4-16BA-ACFA-518885ABF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20957"/>
              </p:ext>
            </p:extLst>
          </p:nvPr>
        </p:nvGraphicFramePr>
        <p:xfrm>
          <a:off x="1303388" y="2555071"/>
          <a:ext cx="9585219" cy="376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044">
                  <a:extLst>
                    <a:ext uri="{9D8B030D-6E8A-4147-A177-3AD203B41FA5}">
                      <a16:colId xmlns:a16="http://schemas.microsoft.com/office/drawing/2014/main" val="1650870115"/>
                    </a:ext>
                  </a:extLst>
                </a:gridCol>
                <a:gridCol w="4771175">
                  <a:extLst>
                    <a:ext uri="{9D8B030D-6E8A-4147-A177-3AD203B41FA5}">
                      <a16:colId xmlns:a16="http://schemas.microsoft.com/office/drawing/2014/main" val="2463660154"/>
                    </a:ext>
                  </a:extLst>
                </a:gridCol>
              </a:tblGrid>
              <a:tr h="410602">
                <a:tc gridSpan="2">
                  <a:txBody>
                    <a:bodyPr/>
                    <a:lstStyle/>
                    <a:p>
                      <a:pPr algn="ctr"/>
                      <a:r>
                        <a:rPr lang="es-ES"/>
                        <a:t>RESULTADOS RELATIVOS AL FALLO EN RODAMIENTOS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79279"/>
                  </a:ext>
                </a:extLst>
              </a:tr>
              <a:tr h="385974"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BSF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FTF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45301"/>
                  </a:ext>
                </a:extLst>
              </a:tr>
              <a:tr h="296775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21374"/>
                  </a:ext>
                </a:extLst>
              </a:tr>
            </a:tbl>
          </a:graphicData>
        </a:graphic>
      </p:graphicFrame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0A56ED03-9336-BF7D-B1CB-79EC417FB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07" y="3343794"/>
            <a:ext cx="3963391" cy="2975611"/>
          </a:xfrm>
          <a:prstGeom prst="rect">
            <a:avLst/>
          </a:prstGeom>
        </p:spPr>
      </p:pic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84C137A1-A3B8-937F-0E48-E08CFEBD8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02" y="3343794"/>
            <a:ext cx="3963392" cy="297561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6EC5267-D353-C619-4BAB-C7362604A8A2}"/>
              </a:ext>
            </a:extLst>
          </p:cNvPr>
          <p:cNvSpPr txBox="1"/>
          <p:nvPr/>
        </p:nvSpPr>
        <p:spPr>
          <a:xfrm>
            <a:off x="11111620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13 de 15</a:t>
            </a:r>
          </a:p>
        </p:txBody>
      </p:sp>
    </p:spTree>
    <p:extLst>
      <p:ext uri="{BB962C8B-B14F-4D97-AF65-F5344CB8AC3E}">
        <p14:creationId xmlns:p14="http://schemas.microsoft.com/office/powerpoint/2010/main" val="325718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EA45F-F4C5-4A38-9A55-CAE80FA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Autofit/>
          </a:bodyPr>
          <a:lstStyle/>
          <a:p>
            <a:r>
              <a:rPr lang="es-E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V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8BAD03-1FA2-921F-349F-EE5C3AE8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604125"/>
            <a:ext cx="786150" cy="78615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4E7C13-99E4-16BA-ACFA-518885ABF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25240"/>
              </p:ext>
            </p:extLst>
          </p:nvPr>
        </p:nvGraphicFramePr>
        <p:xfrm>
          <a:off x="1303388" y="2555071"/>
          <a:ext cx="9719555" cy="376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200">
                  <a:extLst>
                    <a:ext uri="{9D8B030D-6E8A-4147-A177-3AD203B41FA5}">
                      <a16:colId xmlns:a16="http://schemas.microsoft.com/office/drawing/2014/main" val="1650870115"/>
                    </a:ext>
                  </a:extLst>
                </a:gridCol>
                <a:gridCol w="3247766">
                  <a:extLst>
                    <a:ext uri="{9D8B030D-6E8A-4147-A177-3AD203B41FA5}">
                      <a16:colId xmlns:a16="http://schemas.microsoft.com/office/drawing/2014/main" val="2463660154"/>
                    </a:ext>
                  </a:extLst>
                </a:gridCol>
                <a:gridCol w="3212589">
                  <a:extLst>
                    <a:ext uri="{9D8B030D-6E8A-4147-A177-3AD203B41FA5}">
                      <a16:colId xmlns:a16="http://schemas.microsoft.com/office/drawing/2014/main" val="538953990"/>
                    </a:ext>
                  </a:extLst>
                </a:gridCol>
              </a:tblGrid>
              <a:tr h="410602">
                <a:tc gridSpan="3">
                  <a:txBody>
                    <a:bodyPr/>
                    <a:lstStyle/>
                    <a:p>
                      <a:pPr algn="ctr"/>
                      <a:r>
                        <a:rPr lang="es-ES"/>
                        <a:t>RESULTADOS RELATIVOS A LA FRECUENCIA DE GIRO DE LAS ASPAS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79279"/>
                  </a:ext>
                </a:extLst>
              </a:tr>
              <a:tr h="385974"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3X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45301"/>
                  </a:ext>
                </a:extLst>
              </a:tr>
              <a:tr h="296775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21374"/>
                  </a:ext>
                </a:extLst>
              </a:tr>
            </a:tbl>
          </a:graphicData>
        </a:graphic>
      </p:graphicFrame>
      <p:pic>
        <p:nvPicPr>
          <p:cNvPr id="13" name="Imagen 12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4D95F15B-5086-6769-CAEF-8C474FDFB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88" y="3544198"/>
            <a:ext cx="3239852" cy="2432396"/>
          </a:xfrm>
          <a:prstGeom prst="rect">
            <a:avLst/>
          </a:prstGeom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7CC01936-3897-334A-9FE5-20EC60155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39" y="3539272"/>
            <a:ext cx="3239851" cy="2432396"/>
          </a:xfrm>
          <a:prstGeom prst="rect">
            <a:avLst/>
          </a:prstGeom>
        </p:spPr>
      </p:pic>
      <p:pic>
        <p:nvPicPr>
          <p:cNvPr id="20" name="Imagen 19" descr="Gráfico&#10;&#10;Descripción generada automáticamente">
            <a:extLst>
              <a:ext uri="{FF2B5EF4-FFF2-40B4-BE49-F238E27FC236}">
                <a16:creationId xmlns:a16="http://schemas.microsoft.com/office/drawing/2014/main" id="{A1A70E18-76AE-26EF-6250-F3C37CA82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90" y="3539273"/>
            <a:ext cx="3239851" cy="243239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F1F9645-94A8-EA42-5ABC-3956EB63D745}"/>
              </a:ext>
            </a:extLst>
          </p:cNvPr>
          <p:cNvSpPr txBox="1"/>
          <p:nvPr/>
        </p:nvSpPr>
        <p:spPr>
          <a:xfrm>
            <a:off x="11120246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14 de 15</a:t>
            </a:r>
          </a:p>
        </p:txBody>
      </p:sp>
    </p:spTree>
    <p:extLst>
      <p:ext uri="{BB962C8B-B14F-4D97-AF65-F5344CB8AC3E}">
        <p14:creationId xmlns:p14="http://schemas.microsoft.com/office/powerpoint/2010/main" val="326280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EA45F-F4C5-4A38-9A55-CAE80FA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57" y="106695"/>
            <a:ext cx="7727835" cy="1377349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  <a:latin typeface="Times New Roman"/>
                <a:cs typeface="Times New Roman"/>
              </a:rPr>
              <a:t>CONCLUSIONES Y TRABAJO FUTURO</a:t>
            </a:r>
          </a:p>
        </p:txBody>
      </p:sp>
      <p:pic>
        <p:nvPicPr>
          <p:cNvPr id="10" name="Gráfico 9" descr="Lluvia de ideas con relleno sólido">
            <a:extLst>
              <a:ext uri="{FF2B5EF4-FFF2-40B4-BE49-F238E27FC236}">
                <a16:creationId xmlns:a16="http://schemas.microsoft.com/office/drawing/2014/main" id="{95B092B5-577C-421B-87C8-41F4DE125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6" y="1604124"/>
            <a:ext cx="783617" cy="783617"/>
          </a:xfrm>
          <a:prstGeom prst="rect">
            <a:avLst/>
          </a:prstGeom>
        </p:spPr>
      </p:pic>
      <p:graphicFrame>
        <p:nvGraphicFramePr>
          <p:cNvPr id="17" name="CuadroTexto 3">
            <a:extLst>
              <a:ext uri="{FF2B5EF4-FFF2-40B4-BE49-F238E27FC236}">
                <a16:creationId xmlns:a16="http://schemas.microsoft.com/office/drawing/2014/main" id="{5C500D71-C59E-6FBD-1F6B-C9B73D22D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719013"/>
              </p:ext>
            </p:extLst>
          </p:nvPr>
        </p:nvGraphicFramePr>
        <p:xfrm>
          <a:off x="1940211" y="2984111"/>
          <a:ext cx="8287871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5841C70-2D34-3330-4052-03DEC458AA20}"/>
              </a:ext>
            </a:extLst>
          </p:cNvPr>
          <p:cNvSpPr txBox="1"/>
          <p:nvPr/>
        </p:nvSpPr>
        <p:spPr>
          <a:xfrm>
            <a:off x="11108240" y="6479533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15 de 15</a:t>
            </a:r>
          </a:p>
        </p:txBody>
      </p:sp>
    </p:spTree>
    <p:extLst>
      <p:ext uri="{BB962C8B-B14F-4D97-AF65-F5344CB8AC3E}">
        <p14:creationId xmlns:p14="http://schemas.microsoft.com/office/powerpoint/2010/main" val="34892304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2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6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8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F3C632-C10B-4310-B95F-DADCE414B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85" y="1152144"/>
            <a:ext cx="3794760" cy="3072393"/>
          </a:xfrm>
        </p:spPr>
        <p:txBody>
          <a:bodyPr>
            <a:normAutofit/>
          </a:bodyPr>
          <a:lstStyle/>
          <a:p>
            <a:pPr algn="l"/>
            <a:br>
              <a:rPr lang="es-ES" sz="2000" b="0" i="0" u="none" strike="noStrike" baseline="0">
                <a:latin typeface="Times New Roman" panose="02020603050405020304" pitchFamily="18" charset="0"/>
              </a:rPr>
            </a:br>
            <a:r>
              <a:rPr lang="es-ES" sz="2400" b="1" i="0" u="none" strike="noStrike" baseline="0">
                <a:solidFill>
                  <a:srgbClr val="000000"/>
                </a:solidFill>
                <a:latin typeface="Times New Roman"/>
                <a:cs typeface="Times New Roman"/>
              </a:rPr>
              <a:t>DETECCIÓN DE ANOMALÍAS DE FUNCIONAMIENTO EN MOTORES ELÉCTRICOS </a:t>
            </a:r>
            <a:br>
              <a:rPr lang="es-E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ES" sz="2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2A7E50-7F7D-4656-BDF2-581D24924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684" y="4607886"/>
            <a:ext cx="4135391" cy="1272831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s-ES" sz="2200" b="1"/>
              <a:t>Juan Serrano Prieto</a:t>
            </a:r>
          </a:p>
          <a:p>
            <a:pPr algn="l"/>
            <a:r>
              <a:rPr lang="es-ES" sz="2200"/>
              <a:t>Tutores: D. Francisco José Suarez Alonso</a:t>
            </a:r>
            <a:endParaRPr lang="es-ES" sz="2200">
              <a:cs typeface="Calibri"/>
            </a:endParaRPr>
          </a:p>
          <a:p>
            <a:pPr algn="l"/>
            <a:r>
              <a:rPr lang="es-ES" sz="2200"/>
              <a:t>     D. Luis </a:t>
            </a:r>
            <a:r>
              <a:rPr lang="es-ES" sz="2200" err="1"/>
              <a:t>Magadán</a:t>
            </a:r>
            <a:r>
              <a:rPr lang="es-ES" sz="2200"/>
              <a:t> Cobo</a:t>
            </a:r>
            <a:endParaRPr lang="es-ES" sz="2200">
              <a:cs typeface="Calibri"/>
            </a:endParaRPr>
          </a:p>
          <a:p>
            <a:pPr algn="l"/>
            <a:r>
              <a:rPr lang="es-ES" sz="2200"/>
              <a:t>Julio de 2024</a:t>
            </a:r>
            <a:endParaRPr lang="es-ES" sz="2200">
              <a:cs typeface="Calibri"/>
            </a:endParaRPr>
          </a:p>
        </p:txBody>
      </p:sp>
      <p:grpSp>
        <p:nvGrpSpPr>
          <p:cNvPr id="94" name="Group 70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6082E505-7685-8F71-19FC-9A792AFB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16" y="685648"/>
            <a:ext cx="2654258" cy="1019313"/>
          </a:xfrm>
          <a:prstGeom prst="rect">
            <a:avLst/>
          </a:prstGeom>
        </p:spPr>
      </p:pic>
      <p:pic>
        <p:nvPicPr>
          <p:cNvPr id="4" name="Imagen 3" descr="Imagen que contiene pequeño, tabla, oscuro, par&#10;&#10;Descripción generada automáticamente">
            <a:extLst>
              <a:ext uri="{FF2B5EF4-FFF2-40B4-BE49-F238E27FC236}">
                <a16:creationId xmlns:a16="http://schemas.microsoft.com/office/drawing/2014/main" id="{76AD5452-86C9-59B1-CE3A-84A5CF75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31" y="2252013"/>
            <a:ext cx="5515322" cy="27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3"/>
    </mc:Choice>
    <mc:Fallback>
      <p:transition spd="slow" advTm="31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EA45F-F4C5-4A38-9A55-CAE80FA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CONTENIDOS</a:t>
            </a:r>
          </a:p>
        </p:txBody>
      </p:sp>
      <p:pic>
        <p:nvPicPr>
          <p:cNvPr id="14" name="Marcador de contenido 14" descr="Reseña de cliente con relleno sólido">
            <a:extLst>
              <a:ext uri="{FF2B5EF4-FFF2-40B4-BE49-F238E27FC236}">
                <a16:creationId xmlns:a16="http://schemas.microsoft.com/office/drawing/2014/main" id="{9A460923-52DE-4CF4-AF13-33C54FD75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599" y="3351416"/>
            <a:ext cx="914400" cy="914400"/>
          </a:xfrm>
          <a:prstGeom prst="rect">
            <a:avLst/>
          </a:prstGeom>
        </p:spPr>
      </p:pic>
      <p:pic>
        <p:nvPicPr>
          <p:cNvPr id="15" name="Gráfico 14" descr="Cmd (terminal) con relleno sólido">
            <a:extLst>
              <a:ext uri="{FF2B5EF4-FFF2-40B4-BE49-F238E27FC236}">
                <a16:creationId xmlns:a16="http://schemas.microsoft.com/office/drawing/2014/main" id="{06F6AA78-93FC-452F-9330-EC4B6EBFA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1327" y="3351416"/>
            <a:ext cx="914400" cy="914400"/>
          </a:xfrm>
          <a:prstGeom prst="rect">
            <a:avLst/>
          </a:prstGeom>
        </p:spPr>
      </p:pic>
      <p:pic>
        <p:nvPicPr>
          <p:cNvPr id="16" name="Gráfico 15" descr="Presentación con gráfico circular con relleno sólido">
            <a:extLst>
              <a:ext uri="{FF2B5EF4-FFF2-40B4-BE49-F238E27FC236}">
                <a16:creationId xmlns:a16="http://schemas.microsoft.com/office/drawing/2014/main" id="{B03722D3-A29D-4031-9DD5-4F8DA1BCB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9594" y="3322798"/>
            <a:ext cx="914400" cy="914400"/>
          </a:xfrm>
          <a:prstGeom prst="rect">
            <a:avLst/>
          </a:prstGeom>
        </p:spPr>
      </p:pic>
      <p:pic>
        <p:nvPicPr>
          <p:cNvPr id="17" name="Gráfico 16" descr="Lluvia de ideas con relleno sólido">
            <a:extLst>
              <a:ext uri="{FF2B5EF4-FFF2-40B4-BE49-F238E27FC236}">
                <a16:creationId xmlns:a16="http://schemas.microsoft.com/office/drawing/2014/main" id="{7650219D-FB31-4BF8-B189-78E677BD3B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06001" y="3351416"/>
            <a:ext cx="914400" cy="9144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5B27FA4-176F-4745-AA0A-6C088C164567}"/>
              </a:ext>
            </a:extLst>
          </p:cNvPr>
          <p:cNvSpPr txBox="1"/>
          <p:nvPr/>
        </p:nvSpPr>
        <p:spPr>
          <a:xfrm>
            <a:off x="921451" y="4369278"/>
            <a:ext cx="1738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INTRODUCCIÓNY</a:t>
            </a:r>
          </a:p>
          <a:p>
            <a:pPr algn="ctr"/>
            <a:r>
              <a:rPr lang="es-E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4492E1-D420-4E06-B9CD-27C8E8E139BA}"/>
              </a:ext>
            </a:extLst>
          </p:cNvPr>
          <p:cNvSpPr txBox="1"/>
          <p:nvPr/>
        </p:nvSpPr>
        <p:spPr>
          <a:xfrm>
            <a:off x="5109031" y="4377597"/>
            <a:ext cx="173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Y HERRAMIENTAS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FF88ADF-5367-4B76-B52F-643450EF5D9B}"/>
              </a:ext>
            </a:extLst>
          </p:cNvPr>
          <p:cNvSpPr txBox="1"/>
          <p:nvPr/>
        </p:nvSpPr>
        <p:spPr>
          <a:xfrm>
            <a:off x="7347297" y="4369278"/>
            <a:ext cx="173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FEB718F-6B8B-44DF-B4E5-4A45F0EB157A}"/>
              </a:ext>
            </a:extLst>
          </p:cNvPr>
          <p:cNvSpPr txBox="1"/>
          <p:nvPr/>
        </p:nvSpPr>
        <p:spPr>
          <a:xfrm>
            <a:off x="9406954" y="4415445"/>
            <a:ext cx="1738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35C803-35B3-CF76-AFD7-90D083A539CF}"/>
              </a:ext>
            </a:extLst>
          </p:cNvPr>
          <p:cNvSpPr txBox="1"/>
          <p:nvPr/>
        </p:nvSpPr>
        <p:spPr>
          <a:xfrm>
            <a:off x="11249642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1 de 15</a:t>
            </a:r>
          </a:p>
        </p:txBody>
      </p:sp>
      <p:pic>
        <p:nvPicPr>
          <p:cNvPr id="3" name="Marcador de contenido 14" descr="Libros con relleno sólido">
            <a:extLst>
              <a:ext uri="{FF2B5EF4-FFF2-40B4-BE49-F238E27FC236}">
                <a16:creationId xmlns:a16="http://schemas.microsoft.com/office/drawing/2014/main" id="{FD67E8F4-8356-C81C-7274-41ABCE60A3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489950" y="3351416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A0518D6-9F4D-F862-5782-C46CE6016667}"/>
              </a:ext>
            </a:extLst>
          </p:cNvPr>
          <p:cNvSpPr txBox="1"/>
          <p:nvPr/>
        </p:nvSpPr>
        <p:spPr>
          <a:xfrm>
            <a:off x="3056272" y="4415445"/>
            <a:ext cx="173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40748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EA45F-F4C5-4A38-9A55-CAE80FA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rmAutofit/>
          </a:bodyPr>
          <a:lstStyle/>
          <a:p>
            <a:r>
              <a:rPr lang="es-ES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Y MOTIVACIÓN I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187F25C5-E2D0-E406-76DD-EFBC8A5F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916" y="1590742"/>
            <a:ext cx="759854" cy="759854"/>
          </a:xfrm>
          <a:prstGeom prst="rect">
            <a:avLst/>
          </a:prstGeom>
        </p:spPr>
      </p:pic>
      <p:pic>
        <p:nvPicPr>
          <p:cNvPr id="1026" name="Picture 2" descr="Opciones de motores híbridos ecológicos para el transporte consciente del medio  ambiente | Foto Premium">
            <a:extLst>
              <a:ext uri="{FF2B5EF4-FFF2-40B4-BE49-F238E27FC236}">
                <a16:creationId xmlns:a16="http://schemas.microsoft.com/office/drawing/2014/main" id="{533E1278-B0E1-4228-FA13-CBCB460F2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81" y="2237475"/>
            <a:ext cx="6591433" cy="4138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C8EA19-87FB-606A-8A98-B18A10C9014E}"/>
              </a:ext>
            </a:extLst>
          </p:cNvPr>
          <p:cNvSpPr txBox="1"/>
          <p:nvPr/>
        </p:nvSpPr>
        <p:spPr>
          <a:xfrm>
            <a:off x="11249642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2 de 15</a:t>
            </a:r>
          </a:p>
        </p:txBody>
      </p:sp>
    </p:spTree>
    <p:extLst>
      <p:ext uri="{BB962C8B-B14F-4D97-AF65-F5344CB8AC3E}">
        <p14:creationId xmlns:p14="http://schemas.microsoft.com/office/powerpoint/2010/main" val="26535368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C0405E8-F80E-4279-A434-C116C274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916" y="1590742"/>
            <a:ext cx="759854" cy="759854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67ED2F6-CAB7-4154-A9A3-FB54BE8B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Y ALCANCE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1EA2CB-333B-DC59-C4E9-1DD73DC1F0BF}"/>
              </a:ext>
            </a:extLst>
          </p:cNvPr>
          <p:cNvSpPr txBox="1"/>
          <p:nvPr/>
        </p:nvSpPr>
        <p:spPr>
          <a:xfrm>
            <a:off x="459350" y="3346458"/>
            <a:ext cx="681194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 panose="020B0604020202020204" pitchFamily="34" charset="0"/>
              <a:buChar char="q"/>
            </a:pPr>
            <a:r>
              <a:rPr lang="es-ES" sz="2400"/>
              <a:t>Análisis de vibraciones</a:t>
            </a:r>
            <a:endParaRPr lang="es-ES">
              <a:cs typeface="Calibri" panose="020F0502020204030204"/>
            </a:endParaRPr>
          </a:p>
          <a:p>
            <a:pPr marL="800100" lvl="1" indent="-342900">
              <a:buFont typeface="Wingdings" panose="020B0604020202020204" pitchFamily="34" charset="0"/>
              <a:buChar char="q"/>
            </a:pPr>
            <a:r>
              <a:rPr lang="es-ES" sz="2400"/>
              <a:t>Sistema de detección de anomalías </a:t>
            </a:r>
            <a:endParaRPr lang="es-ES" sz="2400">
              <a:cs typeface="Calibri" panose="020F0502020204030204"/>
            </a:endParaRPr>
          </a:p>
          <a:p>
            <a:pPr marL="800100" lvl="1" indent="-342900">
              <a:buFont typeface="Wingdings" panose="020B0604020202020204" pitchFamily="34" charset="0"/>
              <a:buChar char="q"/>
            </a:pPr>
            <a:r>
              <a:rPr lang="es-ES" sz="2400"/>
              <a:t>Diagnóstico de las anomalías</a:t>
            </a:r>
            <a:endParaRPr lang="es-ES">
              <a:cs typeface="Calibri" panose="020F0502020204030204"/>
            </a:endParaRPr>
          </a:p>
          <a:p>
            <a:pPr marL="800100" lvl="1" indent="-342900">
              <a:buFont typeface="Wingdings" panose="020B0604020202020204" pitchFamily="34" charset="0"/>
              <a:buChar char="q"/>
            </a:pPr>
            <a:r>
              <a:rPr lang="es-ES" sz="2400">
                <a:cs typeface="Calibri"/>
              </a:rPr>
              <a:t>Análisis, detección y diagnóstico de fallos</a:t>
            </a: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45ABEBF8-0D0A-F267-8B35-9884A598E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07" y="2045492"/>
            <a:ext cx="5011327" cy="4171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6A4FD2A-9C4E-6E47-DEB4-8AFBB6B2A168}"/>
              </a:ext>
            </a:extLst>
          </p:cNvPr>
          <p:cNvSpPr txBox="1"/>
          <p:nvPr/>
        </p:nvSpPr>
        <p:spPr>
          <a:xfrm>
            <a:off x="11249642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3 de 15</a:t>
            </a:r>
          </a:p>
        </p:txBody>
      </p:sp>
    </p:spTree>
    <p:extLst>
      <p:ext uri="{BB962C8B-B14F-4D97-AF65-F5344CB8AC3E}">
        <p14:creationId xmlns:p14="http://schemas.microsoft.com/office/powerpoint/2010/main" val="25619591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67ED2F6-CAB7-4154-A9A3-FB54BE8B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I</a:t>
            </a:r>
          </a:p>
        </p:txBody>
      </p:sp>
      <p:pic>
        <p:nvPicPr>
          <p:cNvPr id="1026" name="Picture 2" descr="ISO 9001:2015: cómo esta certificación mejora tu empresa">
            <a:extLst>
              <a:ext uri="{FF2B5EF4-FFF2-40B4-BE49-F238E27FC236}">
                <a16:creationId xmlns:a16="http://schemas.microsoft.com/office/drawing/2014/main" id="{2F7739E7-EEE3-B3B6-D784-5B0A60233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7" y="2473796"/>
            <a:ext cx="2662198" cy="17539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0A2F274-EB51-6E44-AC42-5E2224694BB1}"/>
              </a:ext>
            </a:extLst>
          </p:cNvPr>
          <p:cNvSpPr txBox="1"/>
          <p:nvPr/>
        </p:nvSpPr>
        <p:spPr>
          <a:xfrm>
            <a:off x="4447899" y="1712233"/>
            <a:ext cx="360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Mantenimiento industrial</a:t>
            </a:r>
          </a:p>
        </p:txBody>
      </p:sp>
      <p:pic>
        <p:nvPicPr>
          <p:cNvPr id="1028" name="Picture 4" descr="Qué es el mantenimiento predictivo? - Royse">
            <a:extLst>
              <a:ext uri="{FF2B5EF4-FFF2-40B4-BE49-F238E27FC236}">
                <a16:creationId xmlns:a16="http://schemas.microsoft.com/office/drawing/2014/main" id="{6F6187B9-2487-EF09-EA80-CB91F26C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8" y="4584749"/>
            <a:ext cx="2662197" cy="17739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Marcador de contenido 14" descr="Libros con relleno sólido">
            <a:extLst>
              <a:ext uri="{FF2B5EF4-FFF2-40B4-BE49-F238E27FC236}">
                <a16:creationId xmlns:a16="http://schemas.microsoft.com/office/drawing/2014/main" id="{19930BA0-D071-E649-F8CB-34530975F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46" y="1590741"/>
            <a:ext cx="808737" cy="8087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F907B78-2D1A-A616-865F-6D29C1B4618D}"/>
              </a:ext>
            </a:extLst>
          </p:cNvPr>
          <p:cNvSpPr txBox="1"/>
          <p:nvPr/>
        </p:nvSpPr>
        <p:spPr>
          <a:xfrm>
            <a:off x="11249642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4 de 15</a:t>
            </a:r>
          </a:p>
        </p:txBody>
      </p:sp>
      <p:pic>
        <p:nvPicPr>
          <p:cNvPr id="2" name="Imagen 1" descr="Cambiar Del Mantenimiento Reactivo Al Predictivo | KAIZEN™">
            <a:extLst>
              <a:ext uri="{FF2B5EF4-FFF2-40B4-BE49-F238E27FC236}">
                <a16:creationId xmlns:a16="http://schemas.microsoft.com/office/drawing/2014/main" id="{3BEA0D70-09AD-1EE0-4230-C0B1F7931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6400" y="2815217"/>
            <a:ext cx="7437119" cy="3320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93423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67ED2F6-CAB7-4154-A9A3-FB54BE8B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II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36BB610C-A887-0628-FFAD-D869AD402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0631"/>
              </p:ext>
            </p:extLst>
          </p:nvPr>
        </p:nvGraphicFramePr>
        <p:xfrm>
          <a:off x="1207074" y="3352018"/>
          <a:ext cx="2307086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7086">
                  <a:extLst>
                    <a:ext uri="{9D8B030D-6E8A-4147-A177-3AD203B41FA5}">
                      <a16:colId xmlns:a16="http://schemas.microsoft.com/office/drawing/2014/main" val="2074415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/>
                        <a:t>Rodamientos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0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Desalineamiento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0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Desbalanceo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Rotor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2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Estator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1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Aspas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64707"/>
                  </a:ext>
                </a:extLst>
              </a:tr>
            </a:tbl>
          </a:graphicData>
        </a:graphic>
      </p:graphicFrame>
      <p:pic>
        <p:nvPicPr>
          <p:cNvPr id="23" name="Marcador de contenido 14" descr="Libros con relleno sólido">
            <a:extLst>
              <a:ext uri="{FF2B5EF4-FFF2-40B4-BE49-F238E27FC236}">
                <a16:creationId xmlns:a16="http://schemas.microsoft.com/office/drawing/2014/main" id="{89094191-375B-6694-9341-A7ACD84C2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46" y="1590741"/>
            <a:ext cx="841908" cy="84190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F1878AB-C831-EE50-3747-7B7E780AD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308" y="3126240"/>
            <a:ext cx="7434384" cy="2676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1715F53-15F3-BDDB-67D7-07EC25334097}"/>
              </a:ext>
            </a:extLst>
          </p:cNvPr>
          <p:cNvSpPr txBox="1"/>
          <p:nvPr/>
        </p:nvSpPr>
        <p:spPr>
          <a:xfrm>
            <a:off x="11249642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5 de 15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7873A7C-D509-F52E-BCA0-E923846B9013}"/>
              </a:ext>
            </a:extLst>
          </p:cNvPr>
          <p:cNvSpPr txBox="1"/>
          <p:nvPr/>
        </p:nvSpPr>
        <p:spPr>
          <a:xfrm>
            <a:off x="4061819" y="1712233"/>
            <a:ext cx="391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Fallos en motores eléctricos</a:t>
            </a:r>
          </a:p>
        </p:txBody>
      </p:sp>
    </p:spTree>
    <p:extLst>
      <p:ext uri="{BB962C8B-B14F-4D97-AF65-F5344CB8AC3E}">
        <p14:creationId xmlns:p14="http://schemas.microsoft.com/office/powerpoint/2010/main" val="28771118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67ED2F6-CAB7-4154-A9A3-FB54BE8B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latin typeface="Times New Roman"/>
                <a:cs typeface="Times New Roman"/>
              </a:rPr>
              <a:t>ESTADO DEL ARTE III</a:t>
            </a:r>
            <a:endParaRPr lang="es-ES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48E1C0-4F04-E577-B200-C83A3B42E740}"/>
              </a:ext>
            </a:extLst>
          </p:cNvPr>
          <p:cNvSpPr txBox="1"/>
          <p:nvPr/>
        </p:nvSpPr>
        <p:spPr>
          <a:xfrm>
            <a:off x="4225745" y="1711832"/>
            <a:ext cx="43712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b="1"/>
              <a:t>Transformada rápida de Fourier</a:t>
            </a:r>
          </a:p>
        </p:txBody>
      </p:sp>
      <p:pic>
        <p:nvPicPr>
          <p:cNvPr id="2050" name="Picture 2" descr="Transformación rápida de Fourier FFT">
            <a:extLst>
              <a:ext uri="{FF2B5EF4-FFF2-40B4-BE49-F238E27FC236}">
                <a16:creationId xmlns:a16="http://schemas.microsoft.com/office/drawing/2014/main" id="{071578F7-B043-F3FD-1822-8A6976E68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39" y="2598052"/>
            <a:ext cx="5242850" cy="3631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Marcador de contenido 14" descr="Libros con relleno sólido">
            <a:extLst>
              <a:ext uri="{FF2B5EF4-FFF2-40B4-BE49-F238E27FC236}">
                <a16:creationId xmlns:a16="http://schemas.microsoft.com/office/drawing/2014/main" id="{89094191-375B-6694-9341-A7ACD84C2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46" y="1590741"/>
            <a:ext cx="841908" cy="84190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0CBD21-EFFD-54AD-12AC-6B0D0DBCAC2C}"/>
              </a:ext>
            </a:extLst>
          </p:cNvPr>
          <p:cNvSpPr txBox="1"/>
          <p:nvPr/>
        </p:nvSpPr>
        <p:spPr>
          <a:xfrm>
            <a:off x="463740" y="3897859"/>
            <a:ext cx="563302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/>
              <a:t>Dominio del tiempo </a:t>
            </a:r>
            <a:r>
              <a:rPr lang="es-ES" sz="2000">
                <a:sym typeface="Wingdings" panose="05000000000000000000" pitchFamily="2" charset="2"/>
              </a:rPr>
              <a:t></a:t>
            </a:r>
            <a:r>
              <a:rPr lang="es-ES" sz="2000"/>
              <a:t> Dominio de la frecuencia</a:t>
            </a:r>
            <a:endParaRPr lang="es-ES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/>
              <a:t>Facilitar análisis de los datos</a:t>
            </a:r>
            <a:endParaRPr lang="es-ES" sz="2000">
              <a:cs typeface="Calibri" panose="020F0502020204030204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9DAB2F-2846-F0BC-EE3E-AE253E050C1A}"/>
              </a:ext>
            </a:extLst>
          </p:cNvPr>
          <p:cNvSpPr txBox="1"/>
          <p:nvPr/>
        </p:nvSpPr>
        <p:spPr>
          <a:xfrm>
            <a:off x="11249642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6 de 15</a:t>
            </a:r>
          </a:p>
        </p:txBody>
      </p:sp>
    </p:spTree>
    <p:extLst>
      <p:ext uri="{BB962C8B-B14F-4D97-AF65-F5344CB8AC3E}">
        <p14:creationId xmlns:p14="http://schemas.microsoft.com/office/powerpoint/2010/main" val="539159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67ED2F6-CAB7-4154-A9A3-FB54BE8B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latin typeface="Times New Roman"/>
                <a:cs typeface="Times New Roman"/>
              </a:rPr>
              <a:t>ESTADO DEL ARTE IV</a:t>
            </a:r>
            <a:endParaRPr lang="es-ES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Marcador de contenido 14" descr="Libros con relleno sólido">
            <a:extLst>
              <a:ext uri="{FF2B5EF4-FFF2-40B4-BE49-F238E27FC236}">
                <a16:creationId xmlns:a16="http://schemas.microsoft.com/office/drawing/2014/main" id="{19930BA0-D071-E649-F8CB-34530975F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46" y="1590741"/>
            <a:ext cx="808737" cy="8087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D000716-5858-B5BC-8AC2-9FF7723F4010}"/>
              </a:ext>
            </a:extLst>
          </p:cNvPr>
          <p:cNvSpPr txBox="1"/>
          <p:nvPr/>
        </p:nvSpPr>
        <p:spPr>
          <a:xfrm>
            <a:off x="11249642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7 de 15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2325FC-62B8-2C2F-A20B-B415F2AFBB4F}"/>
              </a:ext>
            </a:extLst>
          </p:cNvPr>
          <p:cNvSpPr txBox="1"/>
          <p:nvPr/>
        </p:nvSpPr>
        <p:spPr>
          <a:xfrm>
            <a:off x="4144465" y="1742312"/>
            <a:ext cx="353808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b="1"/>
              <a:t>Modelos de clasificación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0C146C3-D500-CFB5-512A-BDA91EAF0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94832"/>
              </p:ext>
            </p:extLst>
          </p:nvPr>
        </p:nvGraphicFramePr>
        <p:xfrm>
          <a:off x="6583680" y="3037840"/>
          <a:ext cx="4372021" cy="251844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72021">
                  <a:extLst>
                    <a:ext uri="{9D8B030D-6E8A-4147-A177-3AD203B41FA5}">
                      <a16:colId xmlns:a16="http://schemas.microsoft.com/office/drawing/2014/main" val="2074415704"/>
                    </a:ext>
                  </a:extLst>
                </a:gridCol>
              </a:tblGrid>
              <a:tr h="503689">
                <a:tc>
                  <a:txBody>
                    <a:bodyPr/>
                    <a:lstStyle/>
                    <a:p>
                      <a:pPr algn="ctr"/>
                      <a:r>
                        <a:rPr lang="es-ES" b="0"/>
                        <a:t>Regresión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04134"/>
                  </a:ext>
                </a:extLst>
              </a:tr>
              <a:tr h="503689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K-nearest Neighbors (KNN) 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04854"/>
                  </a:ext>
                </a:extLst>
              </a:tr>
              <a:tr h="503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Máquina de vector soporte (SVM)</a:t>
                      </a:r>
                      <a:endParaRPr lang="es-E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3321"/>
                  </a:ext>
                </a:extLst>
              </a:tr>
              <a:tr h="503689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Árboles de decisión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25726"/>
                  </a:ext>
                </a:extLst>
              </a:tr>
              <a:tr h="503689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Redes neuronales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16044"/>
                  </a:ext>
                </a:extLst>
              </a:tr>
            </a:tbl>
          </a:graphicData>
        </a:graphic>
      </p:graphicFrame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EB50590D-1490-B1B6-B0A9-51D8A4845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73" y="2928620"/>
            <a:ext cx="4845447" cy="2733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05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EA45F-F4C5-4A38-9A55-CAE80FA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9" y="294536"/>
            <a:ext cx="7403885" cy="1033669"/>
          </a:xfrm>
        </p:spPr>
        <p:txBody>
          <a:bodyPr>
            <a:noAutofit/>
          </a:bodyPr>
          <a:lstStyle/>
          <a:p>
            <a:r>
              <a:rPr lang="es-E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Y HERRAMIENTAS I</a:t>
            </a:r>
          </a:p>
        </p:txBody>
      </p:sp>
      <p:pic>
        <p:nvPicPr>
          <p:cNvPr id="17" name="Gráfico 16" descr="Cmd (terminal) con relleno sólido">
            <a:extLst>
              <a:ext uri="{FF2B5EF4-FFF2-40B4-BE49-F238E27FC236}">
                <a16:creationId xmlns:a16="http://schemas.microsoft.com/office/drawing/2014/main" id="{709FD577-6355-9707-8557-9D3F175F5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573906"/>
            <a:ext cx="774915" cy="774915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41D39DE7-C0E6-673B-4AA0-4BA8CF17E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" y="2695788"/>
            <a:ext cx="5307014" cy="3645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E8C1732F-F5EC-2FA8-8E26-295766586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695788"/>
            <a:ext cx="5518955" cy="3645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BE88BE7-D79F-748A-9591-428C30B77B2D}"/>
              </a:ext>
            </a:extLst>
          </p:cNvPr>
          <p:cNvSpPr txBox="1"/>
          <p:nvPr/>
        </p:nvSpPr>
        <p:spPr>
          <a:xfrm>
            <a:off x="11249642" y="6488668"/>
            <a:ext cx="14319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8 de 15</a:t>
            </a:r>
          </a:p>
        </p:txBody>
      </p:sp>
    </p:spTree>
    <p:extLst>
      <p:ext uri="{BB962C8B-B14F-4D97-AF65-F5344CB8AC3E}">
        <p14:creationId xmlns:p14="http://schemas.microsoft.com/office/powerpoint/2010/main" val="13649115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ysClr val="window" lastClr="FFFFFF"/>
      </a:lt1>
      <a:dk2>
        <a:srgbClr val="159983"/>
      </a:dk2>
      <a:lt2>
        <a:srgbClr val="E7E6E6"/>
      </a:lt2>
      <a:accent1>
        <a:srgbClr val="01847D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Panorámica</PresentationFormat>
  <Paragraphs>88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Tema de Office</vt:lpstr>
      <vt:lpstr> DETECCIÓN DE ANOMALÍAS DE FUNCIONAMIENTO EN MOTORES ELÉCTRICOS   </vt:lpstr>
      <vt:lpstr>CONTENIDOS</vt:lpstr>
      <vt:lpstr>INTRODUCCIÓN Y MOTIVACIÓN I</vt:lpstr>
      <vt:lpstr>OBJETIVOS Y ALCANCE</vt:lpstr>
      <vt:lpstr>ESTADO DEL ARTE I</vt:lpstr>
      <vt:lpstr>ESTADO DEL ARTE II</vt:lpstr>
      <vt:lpstr>ESTADO DEL ARTE III</vt:lpstr>
      <vt:lpstr>ESTADO DEL ARTE IV</vt:lpstr>
      <vt:lpstr>METODOLOGÍA Y HERRAMIENTAS I</vt:lpstr>
      <vt:lpstr>METODOLOGÍA Y HERRAMIENTAS II</vt:lpstr>
      <vt:lpstr>RESULTADOS I</vt:lpstr>
      <vt:lpstr>RESULTADOS II</vt:lpstr>
      <vt:lpstr>RESULTADOS III</vt:lpstr>
      <vt:lpstr>RESULTADOS IV</vt:lpstr>
      <vt:lpstr>RESULTADOS V</vt:lpstr>
      <vt:lpstr>CONCLUSIONES Y TRABAJO FUTURO</vt:lpstr>
      <vt:lpstr> DETECCIÓN DE ANOMALÍAS DE FUNCIONAMIENTO EN MOTORES ELÉCTRICOS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TÉCNICAS COMPUTACIONALES PARA LA DETECCIÓN DE ANOMALÍAS RESPIRATORIAS ANALIZANDO SONIDOS PULMONARES</dc:title>
  <dc:creator>Miguel Fernández Rodríguez</dc:creator>
  <cp:lastModifiedBy>Juan Serrano Prieto</cp:lastModifiedBy>
  <cp:revision>1</cp:revision>
  <dcterms:created xsi:type="dcterms:W3CDTF">2021-11-17T11:59:56Z</dcterms:created>
  <dcterms:modified xsi:type="dcterms:W3CDTF">2024-07-11T09:55:46Z</dcterms:modified>
</cp:coreProperties>
</file>