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6858000" cy="9144000" type="screen4x3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88" autoAdjust="0"/>
    <p:restoredTop sz="94660"/>
  </p:normalViewPr>
  <p:slideViewPr>
    <p:cSldViewPr>
      <p:cViewPr varScale="1">
        <p:scale>
          <a:sx n="70" d="100"/>
          <a:sy n="70" d="100"/>
        </p:scale>
        <p:origin x="249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12801"/>
            <a:ext cx="5829300" cy="568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604000"/>
            <a:ext cx="4800600" cy="1625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828801"/>
            <a:ext cx="5829300" cy="3340100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425018"/>
            <a:ext cx="5829300" cy="150918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val 6"/>
          <p:cNvSpPr/>
          <p:nvPr/>
        </p:nvSpPr>
        <p:spPr>
          <a:xfrm>
            <a:off x="3371850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21869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22546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4320" y="2133600"/>
            <a:ext cx="3031236" cy="60350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303014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1" y="2133600"/>
            <a:ext cx="303133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42900" y="2950464"/>
            <a:ext cx="3031236" cy="52181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504438" y="2950465"/>
            <a:ext cx="3031236" cy="52175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316" y="355600"/>
            <a:ext cx="2256235" cy="27940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53" y="364067"/>
            <a:ext cx="3746897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316" y="3251201"/>
            <a:ext cx="2256235" cy="4917017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"/>
            <a:ext cx="4283868" cy="11938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95" y="1524000"/>
            <a:ext cx="4541043" cy="605472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747000"/>
            <a:ext cx="4283868" cy="711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D1B56EC-0B1B-44EE-A1D0-A454F7CEE3D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B52C54-7465-49AA-A5E4-7947D93D775E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val 6"/>
          <p:cNvSpPr/>
          <p:nvPr/>
        </p:nvSpPr>
        <p:spPr>
          <a:xfrm>
            <a:off x="6343320" y="8665846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6839" y="8665846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1796016" y="1723618"/>
            <a:ext cx="3044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Conferencias Magistrales</a:t>
            </a:r>
            <a:endParaRPr lang="es-ES" sz="2000" spc="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60648" y="2267744"/>
            <a:ext cx="6120680" cy="5658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Conferencia Inaugural: PhD.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Juan Carlos </a:t>
            </a:r>
            <a:r>
              <a:rPr lang="es-CO" sz="1340" dirty="0" err="1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Michalus</a:t>
            </a:r>
            <a:endParaRPr lang="es-CO" sz="1340" dirty="0" smtClean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“Métodos de expertos y redes de </a:t>
            </a:r>
            <a:r>
              <a:rPr lang="es-CO" sz="1340" dirty="0" err="1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Work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CO" sz="1340" dirty="0" err="1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Flow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: Una aplicación en la validación de modelos de gestión en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PYMES argentinas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”</a:t>
            </a:r>
            <a:endParaRPr lang="es-CO" sz="1340" dirty="0" smtClean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Miércoles 26 de octubre, 09:00 horas, Auditorio Biblioteca Carlos Enrique Ruiz.</a:t>
            </a:r>
          </a:p>
          <a:p>
            <a:pPr algn="ctr">
              <a:lnSpc>
                <a:spcPts val="800"/>
              </a:lnSpc>
            </a:pPr>
            <a:endParaRPr lang="es-CO" sz="134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Conferencia Magistral: PhD.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William Ariel Sarache Castro</a:t>
            </a:r>
            <a:endParaRPr lang="es-CO" sz="1340" dirty="0" smtClean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“Estado de la práctica de la logística en Colombia”</a:t>
            </a:r>
            <a:endParaRPr lang="es-CO" sz="1340" dirty="0" smtClean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Miércoles 26 de octubre, 10:45 horas,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Auditorio Biblioteca Carlos Enrique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Ruiz.</a:t>
            </a:r>
          </a:p>
          <a:p>
            <a:pPr algn="ctr"/>
            <a:endParaRPr lang="es-CO" sz="134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Conferencia Magistral: PhD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. Juan Camilo Sánchez Gil</a:t>
            </a:r>
            <a:endParaRPr lang="es-CO" sz="1340" dirty="0" smtClean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“</a:t>
            </a:r>
            <a:r>
              <a:rPr lang="en-US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Characterization of Humanitarian Logistics Structures in Colombia Using Elements of Conventional Commercial Logistics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”</a:t>
            </a: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Miércoles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26 de octubre,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14:00 horas,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Auditorio Biblioteca Carlos Enrique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Ruiz.</a:t>
            </a:r>
          </a:p>
          <a:p>
            <a:pPr algn="ctr"/>
            <a:endParaRPr lang="es-CO" sz="134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Conferencia Magistral: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Mg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. Juan Pablo </a:t>
            </a:r>
            <a:r>
              <a:rPr lang="es-CO" sz="1340" dirty="0" err="1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Castrellón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Torres</a:t>
            </a:r>
          </a:p>
          <a:p>
            <a:pPr algn="ctr"/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“Logística urbana: investigación, praxis y perspectivas”</a:t>
            </a: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Jueves 27 de octubre, 08:00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horas, Auditorio Biblioteca Carlos Enrique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Ruiz</a:t>
            </a:r>
          </a:p>
          <a:p>
            <a:pPr algn="ctr"/>
            <a:endParaRPr lang="es-CO" sz="134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Conferencia Magistral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: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Lina Marcela Escobar Monsalve </a:t>
            </a: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“</a:t>
            </a:r>
            <a:r>
              <a:rPr lang="en-US" sz="1340" dirty="0" err="1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Programas</a:t>
            </a:r>
            <a:r>
              <a:rPr lang="en-US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1340" dirty="0" err="1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ética</a:t>
            </a:r>
            <a:r>
              <a:rPr lang="en-US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, </a:t>
            </a:r>
            <a:r>
              <a:rPr lang="en-US" sz="1340" dirty="0" err="1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integridad</a:t>
            </a:r>
            <a:r>
              <a:rPr lang="en-US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y </a:t>
            </a:r>
            <a:r>
              <a:rPr lang="en-US" sz="1340" dirty="0" err="1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anticorrupción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”</a:t>
            </a:r>
            <a:endParaRPr lang="es-CO" sz="134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Jueves 27 de octubre,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14:00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horas, Auditorio Biblioteca Carlos Enrique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Ruiz</a:t>
            </a:r>
            <a:endParaRPr lang="es-CO" sz="134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>
              <a:lnSpc>
                <a:spcPts val="800"/>
              </a:lnSpc>
            </a:pPr>
            <a:endParaRPr lang="es-CO" sz="134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Conferencia Magistral: Mg. Pablo Rolando Arango Giraldo</a:t>
            </a:r>
          </a:p>
          <a:p>
            <a:pPr algn="ctr"/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“Desafíos éticos en la investigación y las organizaciones”</a:t>
            </a:r>
          </a:p>
          <a:p>
            <a:pPr algn="ctr"/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Viernes 28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de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octubre, 08:00 </a:t>
            </a:r>
            <a:r>
              <a:rPr lang="es-CO" sz="134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horas, Auditorio Biblioteca Carlos Enrique </a:t>
            </a:r>
            <a:r>
              <a:rPr lang="es-CO" sz="134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Ruiz</a:t>
            </a:r>
          </a:p>
          <a:p>
            <a:pPr algn="ctr"/>
            <a:endParaRPr lang="es-CO" sz="134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s-CO" sz="1340" dirty="0" smtClean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s-CO" sz="1340" dirty="0" smtClean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34574" y="7310045"/>
            <a:ext cx="57798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Ponencias de los estudiantes de los </a:t>
            </a:r>
          </a:p>
          <a:p>
            <a:pPr algn="ctr"/>
            <a:r>
              <a:rPr lang="es-ES" b="1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programas de posgrados de Ingeniería Industrial</a:t>
            </a:r>
            <a:endParaRPr lang="es-ES" b="1" cap="all" spc="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266767" y="-18763"/>
            <a:ext cx="6330585" cy="8911244"/>
            <a:chOff x="266767" y="383069"/>
            <a:chExt cx="6330585" cy="8155154"/>
          </a:xfrm>
        </p:grpSpPr>
        <p:sp>
          <p:nvSpPr>
            <p:cNvPr id="15" name="14 CuadroTexto"/>
            <p:cNvSpPr txBox="1"/>
            <p:nvPr/>
          </p:nvSpPr>
          <p:spPr>
            <a:xfrm>
              <a:off x="476672" y="7777733"/>
              <a:ext cx="5843790" cy="760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 smtClean="0"/>
                <a:t>INFORMES:</a:t>
              </a:r>
            </a:p>
            <a:p>
              <a:r>
                <a:rPr lang="es-CO" sz="1200" dirty="0" smtClean="0"/>
                <a:t>Área Curricular de  Industrial, Organizaciones y Logística</a:t>
              </a:r>
            </a:p>
            <a:p>
              <a:r>
                <a:rPr lang="es-CO" sz="1200" dirty="0" smtClean="0"/>
                <a:t>Universidad Nacional de Colombia Bloque Q piso 2  Campus La Nubia</a:t>
              </a:r>
            </a:p>
            <a:p>
              <a:r>
                <a:rPr lang="es-CO" sz="1200" dirty="0" smtClean="0"/>
                <a:t>8879300 ext.  55775</a:t>
              </a:r>
              <a:endParaRPr lang="es-CO" sz="1200" dirty="0"/>
            </a:p>
          </p:txBody>
        </p:sp>
        <p:grpSp>
          <p:nvGrpSpPr>
            <p:cNvPr id="20" name="19 Grupo"/>
            <p:cNvGrpSpPr/>
            <p:nvPr/>
          </p:nvGrpSpPr>
          <p:grpSpPr>
            <a:xfrm>
              <a:off x="266767" y="383069"/>
              <a:ext cx="6330585" cy="1677452"/>
              <a:chOff x="266767" y="383069"/>
              <a:chExt cx="6330585" cy="1677452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499532" y="1750692"/>
                <a:ext cx="5642912" cy="3098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1600" spc="100" dirty="0" smtClean="0">
                    <a:ln w="9000" cmpd="sng">
                      <a:solidFill>
                        <a:schemeClr val="tx1"/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rPr>
                  <a:t>26, 27 y 28 de octubre de 2016, Campus La Nubia</a:t>
                </a:r>
                <a:endParaRPr lang="es-ES" sz="1600" spc="100" dirty="0">
                  <a:ln w="9000" cmpd="sng">
                    <a:solidFill>
                      <a:schemeClr val="tx1"/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endParaRPr>
              </a:p>
            </p:txBody>
          </p:sp>
          <p:grpSp>
            <p:nvGrpSpPr>
              <p:cNvPr id="19" name="18 Grupo"/>
              <p:cNvGrpSpPr/>
              <p:nvPr/>
            </p:nvGrpSpPr>
            <p:grpSpPr>
              <a:xfrm>
                <a:off x="266767" y="383069"/>
                <a:ext cx="6330585" cy="1495069"/>
                <a:chOff x="148830" y="383069"/>
                <a:chExt cx="6330585" cy="1495069"/>
              </a:xfrm>
            </p:grpSpPr>
            <p:pic>
              <p:nvPicPr>
                <p:cNvPr id="17" name="Picture 2" descr="http://carrerasuniversitarias.com.co/logos/original/logo-universidad-nacional-de-colombia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4586"/>
                <a:stretch/>
              </p:blipFill>
              <p:spPr bwMode="auto">
                <a:xfrm>
                  <a:off x="148830" y="439002"/>
                  <a:ext cx="995873" cy="14391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6 Rectángulo"/>
                <p:cNvSpPr/>
                <p:nvPr/>
              </p:nvSpPr>
              <p:spPr>
                <a:xfrm>
                  <a:off x="2109845" y="564520"/>
                  <a:ext cx="3937522" cy="7041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r"/>
                  <a:r>
                    <a:rPr lang="es-ES" sz="4400" b="1" cap="all" spc="0" dirty="0" smtClean="0">
                      <a:ln w="9000" cmpd="sng">
                        <a:solidFill>
                          <a:schemeClr val="accent4">
                            <a:shade val="50000"/>
                            <a:satMod val="120000"/>
                          </a:schemeClr>
                        </a:solidFill>
                        <a:prstDash val="solid"/>
                      </a:ln>
                      <a:effectLst>
                        <a:reflection blurRad="12700" stA="28000" endPos="45000" dist="1000" dir="5400000" sy="-100000" algn="bl" rotWithShape="0"/>
                      </a:effectLst>
                    </a:rPr>
                    <a:t>COLOQUIO</a:t>
                  </a:r>
                  <a:endParaRPr lang="es-ES" sz="6000" b="1" cap="all" spc="0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endParaRPr>
                </a:p>
              </p:txBody>
            </p:sp>
            <p:sp>
              <p:nvSpPr>
                <p:cNvPr id="8" name="7 Rectángulo"/>
                <p:cNvSpPr/>
                <p:nvPr/>
              </p:nvSpPr>
              <p:spPr>
                <a:xfrm>
                  <a:off x="2685909" y="1116688"/>
                  <a:ext cx="3793506" cy="42249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>
                    <a:tabLst>
                      <a:tab pos="180000" algn="l"/>
                    </a:tabLst>
                  </a:pPr>
                  <a:r>
                    <a:rPr lang="es-ES" sz="2400" b="1" spc="400" dirty="0" smtClean="0">
                      <a:ln w="9000" cmpd="sng">
                        <a:solidFill>
                          <a:schemeClr val="accent4">
                            <a:shade val="50000"/>
                            <a:satMod val="120000"/>
                          </a:schemeClr>
                        </a:solidFill>
                        <a:prstDash val="solid"/>
                      </a:ln>
                      <a:effectLst>
                        <a:reflection blurRad="12700" stA="28000" endPos="45000" dist="1000" dir="5400000" sy="-100000" algn="bl" rotWithShape="0"/>
                      </a:effectLst>
                    </a:rPr>
                    <a:t>de Investigación</a:t>
                  </a:r>
                  <a:endParaRPr lang="es-ES" sz="2400" b="1" cap="all" spc="400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endParaRPr>
                </a:p>
              </p:txBody>
            </p:sp>
            <p:sp>
              <p:nvSpPr>
                <p:cNvPr id="9" name="8 Rectángulo"/>
                <p:cNvSpPr/>
                <p:nvPr/>
              </p:nvSpPr>
              <p:spPr>
                <a:xfrm>
                  <a:off x="646767" y="1478036"/>
                  <a:ext cx="5271736" cy="3385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r"/>
                  <a:r>
                    <a:rPr lang="es-ES" sz="1600" spc="400" dirty="0" smtClean="0">
                      <a:ln w="9000" cmpd="sng">
                        <a:solidFill>
                          <a:schemeClr val="accent4">
                            <a:shade val="50000"/>
                            <a:satMod val="120000"/>
                          </a:schemeClr>
                        </a:solidFill>
                        <a:prstDash val="solid"/>
                      </a:ln>
                      <a:effectLst>
                        <a:reflection blurRad="12700" stA="28000" endPos="45000" dist="1000" dir="5400000" sy="-100000" algn="bl" rotWithShape="0"/>
                      </a:effectLst>
                    </a:rPr>
                    <a:t>Posgrados Ingeniería Industrial</a:t>
                  </a:r>
                  <a:endParaRPr lang="es-ES" sz="1600" spc="400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endParaRPr>
                </a:p>
              </p:txBody>
            </p:sp>
            <p:sp>
              <p:nvSpPr>
                <p:cNvPr id="18" name="17 Rectángulo"/>
                <p:cNvSpPr/>
                <p:nvPr/>
              </p:nvSpPr>
              <p:spPr>
                <a:xfrm>
                  <a:off x="1141729" y="383069"/>
                  <a:ext cx="1665278" cy="143648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r"/>
                  <a:r>
                    <a:rPr lang="es-ES" sz="9600" b="1" cap="all" dirty="0" smtClean="0">
                      <a:ln w="9000" cmpd="sng">
                        <a:solidFill>
                          <a:schemeClr val="accent4">
                            <a:shade val="50000"/>
                            <a:satMod val="120000"/>
                          </a:schemeClr>
                        </a:solidFill>
                        <a:prstDash val="solid"/>
                      </a:ln>
                      <a:effectLst>
                        <a:reflection blurRad="12700" stA="28000" endPos="45000" dist="1000" dir="5400000" sy="-100000" algn="bl" rotWithShape="0"/>
                      </a:effectLst>
                    </a:rPr>
                    <a:t>III</a:t>
                  </a:r>
                  <a:endParaRPr lang="es-ES" sz="9600" b="1" cap="all" spc="0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effectLst>
                      <a:reflection blurRad="12700" stA="28000" endPos="45000" dist="1000" dir="5400000" sy="-100000" algn="bl" rotWithShape="0"/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28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0 Rectángulo"/>
          <p:cNvSpPr/>
          <p:nvPr/>
        </p:nvSpPr>
        <p:spPr>
          <a:xfrm>
            <a:off x="522392" y="1729643"/>
            <a:ext cx="56429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26, 27 y 28 de octubre de 2016, Campus La Nubia</a:t>
            </a:r>
            <a:endParaRPr lang="es-ES" sz="1600" spc="10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6767" y="-18763"/>
            <a:ext cx="6330585" cy="1633682"/>
            <a:chOff x="266767" y="-18763"/>
            <a:chExt cx="6330585" cy="1633682"/>
          </a:xfrm>
        </p:grpSpPr>
        <p:pic>
          <p:nvPicPr>
            <p:cNvPr id="23" name="Picture 2" descr="http://carrerasuniversitarias.com.co/logos/original/logo-universidad-nacional-de-colomb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86"/>
            <a:stretch/>
          </p:blipFill>
          <p:spPr bwMode="auto">
            <a:xfrm>
              <a:off x="266767" y="42356"/>
              <a:ext cx="995873" cy="157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6 Rectángulo"/>
            <p:cNvSpPr/>
            <p:nvPr/>
          </p:nvSpPr>
          <p:spPr>
            <a:xfrm>
              <a:off x="2227782" y="179511"/>
              <a:ext cx="3937522" cy="7694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4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COLOQUIO</a:t>
              </a:r>
              <a:endParaRPr lang="es-E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5" name="7 Rectángulo"/>
            <p:cNvSpPr/>
            <p:nvPr/>
          </p:nvSpPr>
          <p:spPr>
            <a:xfrm>
              <a:off x="2803846" y="782872"/>
              <a:ext cx="379350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tabLst>
                  <a:tab pos="180000" algn="l"/>
                </a:tabLst>
              </a:pPr>
              <a:r>
                <a:rPr lang="es-ES" sz="2400" b="1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de Investigación</a:t>
              </a:r>
              <a:endParaRPr lang="es-ES" sz="2400" b="1" cap="all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6" name="8 Rectángulo"/>
            <p:cNvSpPr/>
            <p:nvPr/>
          </p:nvSpPr>
          <p:spPr>
            <a:xfrm>
              <a:off x="764704" y="1177722"/>
              <a:ext cx="5271736" cy="3699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1600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Posgrados Ingeniería Industrial</a:t>
              </a:r>
              <a:endParaRPr lang="es-ES" sz="1600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7" name="17 Rectángulo"/>
            <p:cNvSpPr/>
            <p:nvPr/>
          </p:nvSpPr>
          <p:spPr>
            <a:xfrm>
              <a:off x="1259666" y="-18763"/>
              <a:ext cx="1665278" cy="15696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9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III</a:t>
              </a:r>
              <a:endParaRPr lang="es-E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229502" y="2061147"/>
            <a:ext cx="622869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Programación</a:t>
            </a:r>
          </a:p>
          <a:p>
            <a:pPr algn="ctr">
              <a:spcAft>
                <a:spcPts val="0"/>
              </a:spcAft>
            </a:pPr>
            <a:r>
              <a:rPr lang="es-CO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26 de octubre de 2016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600" spc="100" dirty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Auditorio </a:t>
            </a:r>
            <a:r>
              <a:rPr lang="es-ES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Biblioteca Carlos Enrique Ruiz 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600" spc="100" dirty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Moderador: </a:t>
            </a:r>
            <a:r>
              <a:rPr lang="es-ES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Omar Danilo Castrillón Gómez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38824"/>
              </p:ext>
            </p:extLst>
          </p:nvPr>
        </p:nvGraphicFramePr>
        <p:xfrm>
          <a:off x="290454" y="3177161"/>
          <a:ext cx="6311900" cy="522541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779463"/>
                <a:gridCol w="2264965"/>
                <a:gridCol w="417888"/>
                <a:gridCol w="487536"/>
                <a:gridCol w="2362048"/>
              </a:tblGrid>
              <a:tr h="452787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 dirty="0">
                          <a:effectLst/>
                        </a:rPr>
                        <a:t>08:00 a.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PhD. Sandro Báez Pimiento, </a:t>
                      </a:r>
                      <a:endParaRPr lang="es-CO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Profesor </a:t>
                      </a:r>
                      <a:r>
                        <a:rPr lang="es-CO" sz="1200" u="none" strike="noStrike" dirty="0">
                          <a:effectLst/>
                        </a:rPr>
                        <a:t>del departamento de Ingeniería Industrial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Palabras de 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95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08:15 a.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Intervención musical (coro de la Universidad Nacional)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87729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09:00 a.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PhD. Juan Carlos </a:t>
                      </a:r>
                      <a:r>
                        <a:rPr lang="es-CO" sz="1200" u="none" strike="noStrike" dirty="0" err="1">
                          <a:effectLst/>
                        </a:rPr>
                        <a:t>Michalus</a:t>
                      </a:r>
                      <a:r>
                        <a:rPr lang="es-CO" sz="1200" u="none" strike="noStrike" dirty="0">
                          <a:effectLst/>
                        </a:rPr>
                        <a:t>, </a:t>
                      </a:r>
                      <a:endParaRPr lang="es-CO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Doctorado </a:t>
                      </a:r>
                      <a:r>
                        <a:rPr lang="es-CO" sz="1200" u="none" strike="noStrike" dirty="0">
                          <a:effectLst/>
                        </a:rPr>
                        <a:t>en Ciencias Técnicas, Universidad Nacional de Misiones, Argentina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Conferencia inaugural. </a:t>
                      </a:r>
                      <a:endParaRPr lang="es-CO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 “</a:t>
                      </a:r>
                      <a:r>
                        <a:rPr lang="es-CO" sz="1200" u="none" strike="noStrike" dirty="0">
                          <a:effectLst/>
                        </a:rPr>
                        <a:t>Métodos de expertos y redes de </a:t>
                      </a:r>
                      <a:r>
                        <a:rPr lang="es-CO" sz="1200" u="none" strike="noStrike" dirty="0" err="1">
                          <a:effectLst/>
                        </a:rPr>
                        <a:t>Work</a:t>
                      </a:r>
                      <a:r>
                        <a:rPr lang="es-CO" sz="1200" u="none" strike="noStrike" dirty="0">
                          <a:effectLst/>
                        </a:rPr>
                        <a:t> </a:t>
                      </a:r>
                      <a:r>
                        <a:rPr lang="es-CO" sz="1200" u="none" strike="noStrike" dirty="0" err="1">
                          <a:effectLst/>
                        </a:rPr>
                        <a:t>Flow</a:t>
                      </a:r>
                      <a:r>
                        <a:rPr lang="es-CO" sz="1200" u="none" strike="noStrike" dirty="0">
                          <a:effectLst/>
                        </a:rPr>
                        <a:t>: Una aplicación en la validación de modelos de gestión en </a:t>
                      </a:r>
                      <a:r>
                        <a:rPr lang="es-CO" sz="1200" u="none" strike="noStrike" dirty="0" smtClean="0">
                          <a:effectLst/>
                        </a:rPr>
                        <a:t>PYMES argentinas</a:t>
                      </a:r>
                      <a:r>
                        <a:rPr lang="es-CO" sz="1200" u="none" strike="noStrike" dirty="0">
                          <a:effectLst/>
                        </a:rPr>
                        <a:t>.”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9495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10:15 a.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Descanso (café)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740782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10:45 a.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PhD. William Ariel Sarache Castro, Doctorado en Ciencias Técnicas, Universidad Nacional de Colombia Sede Manizales.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Conferencia Magistral. </a:t>
                      </a:r>
                      <a:endParaRPr lang="es-CO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“</a:t>
                      </a:r>
                      <a:r>
                        <a:rPr lang="es-CO" sz="1200" u="none" strike="noStrike" dirty="0">
                          <a:effectLst/>
                        </a:rPr>
                        <a:t>Estado de la práctica de la logística en Colombia”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589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12:30 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ALMUERZO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Cafetería Contigua a la Biblioteca Campus La Nubia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87729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02:00 p.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PhD. Juan Camilo Sánchez Gil, Doctorado en </a:t>
                      </a:r>
                      <a:r>
                        <a:rPr lang="es-CO" sz="1200" u="none" strike="noStrike" dirty="0" err="1">
                          <a:effectLst/>
                        </a:rPr>
                        <a:t>Disaster</a:t>
                      </a:r>
                      <a:r>
                        <a:rPr lang="es-CO" sz="1200" u="none" strike="noStrike" dirty="0">
                          <a:effectLst/>
                        </a:rPr>
                        <a:t> </a:t>
                      </a:r>
                      <a:r>
                        <a:rPr lang="es-CO" sz="1200" u="none" strike="noStrike" dirty="0" err="1">
                          <a:effectLst/>
                        </a:rPr>
                        <a:t>Science</a:t>
                      </a:r>
                      <a:r>
                        <a:rPr lang="es-CO" sz="1200" u="none" strike="noStrike" dirty="0">
                          <a:effectLst/>
                        </a:rPr>
                        <a:t> &amp; Management, Universidad de Antioquia.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Conferencia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Magistral</a:t>
                      </a:r>
                      <a:r>
                        <a:rPr lang="en-US" sz="1200" u="none" strike="noStrike" dirty="0">
                          <a:effectLst/>
                        </a:rPr>
                        <a:t>. </a:t>
                      </a:r>
                      <a:endParaRPr lang="en-US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“</a:t>
                      </a:r>
                      <a:r>
                        <a:rPr lang="en-US" sz="1200" u="none" strike="noStrike" dirty="0">
                          <a:effectLst/>
                        </a:rPr>
                        <a:t>Characterization of Humanitarian Logistics Structures in Colombia Using Elements of Conventional Commercial Logistics”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94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03:00 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Descanso (café)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94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Sesiones paralelas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589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03:10 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06:00 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AUDITORIO Q-103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SESIÓN 1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AUDITORIO BIBLIOTECA CAMPUS LA NUBIA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SESIÓN 2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589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06:20 p.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COCTEL DE BIENVENIDA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Cafetería Contigua a la Biblioteca Campus La Nubia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9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266767" y="1403648"/>
            <a:ext cx="6228692" cy="1248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Programación</a:t>
            </a:r>
          </a:p>
          <a:p>
            <a:pPr algn="ctr">
              <a:spcAft>
                <a:spcPts val="0"/>
              </a:spcAft>
            </a:pPr>
            <a:r>
              <a:rPr lang="es-CO" sz="14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27 de octubre de 2016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400" spc="100" dirty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Auditorio </a:t>
            </a:r>
            <a:r>
              <a:rPr lang="es-ES" sz="14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Biblioteca Carlos Enrique Ruiz 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4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Moderadora: Diana María Cárdenas Aguirre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3799"/>
              </p:ext>
            </p:extLst>
          </p:nvPr>
        </p:nvGraphicFramePr>
        <p:xfrm>
          <a:off x="476672" y="2411760"/>
          <a:ext cx="5795215" cy="6450428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697113"/>
                <a:gridCol w="2440136"/>
                <a:gridCol w="2657966"/>
              </a:tblGrid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08:00 a. m.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Mg. Juan Pablo </a:t>
                      </a:r>
                      <a:r>
                        <a:rPr lang="es-CO" sz="1100" u="none" strike="noStrike" dirty="0" err="1">
                          <a:effectLst/>
                        </a:rPr>
                        <a:t>Castrellón</a:t>
                      </a:r>
                      <a:r>
                        <a:rPr lang="es-CO" sz="1100" u="none" strike="noStrike" dirty="0">
                          <a:effectLst/>
                        </a:rPr>
                        <a:t> Torres, Maestría en Ingeniería – Ingeniería Industrial, Universidad Nacional de Colombia Sede Bogotá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Conferencia Magistral. </a:t>
                      </a:r>
                      <a:endParaRPr lang="es-CO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100" u="none" strike="noStrike" dirty="0" smtClean="0">
                          <a:effectLst/>
                        </a:rPr>
                        <a:t>“</a:t>
                      </a:r>
                      <a:r>
                        <a:rPr lang="es-CO" sz="1100" u="none" strike="noStrike" dirty="0">
                          <a:effectLst/>
                        </a:rPr>
                        <a:t>Logística urbana: investigación, praxis y perspectivas”  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6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09:00 a. m.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Lady Joana Rodríguez Sepúlveda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</a:t>
                      </a:r>
                      <a:r>
                        <a:rPr lang="es-CO" sz="1200" u="none" strike="noStrike" dirty="0" smtClean="0">
                          <a:effectLst/>
                        </a:rPr>
                        <a:t>: “</a:t>
                      </a:r>
                      <a:r>
                        <a:rPr lang="es-CO" sz="1200" u="none" strike="noStrike" dirty="0">
                          <a:effectLst/>
                        </a:rPr>
                        <a:t>Desarrollo y evaluación de </a:t>
                      </a:r>
                      <a:r>
                        <a:rPr lang="es-CO" sz="1200" u="none" strike="noStrike" dirty="0" err="1">
                          <a:effectLst/>
                        </a:rPr>
                        <a:t>biocompuestos</a:t>
                      </a:r>
                      <a:r>
                        <a:rPr lang="es-CO" sz="1200" u="none" strike="noStrike" dirty="0">
                          <a:effectLst/>
                        </a:rPr>
                        <a:t> con un enfoque de diseño de productos sostenibles”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6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09:20 a. m.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Ismael Santiago Mejía Salazar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“Prácticas ambientales en gestión de cadenas de suministro: una evaluación empírica en PYMES colombianas”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6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09:40 a. m.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Rodolfo Mosquera Navarro, Estudiante Doctorado en Ingeniería - Industria y Organizaciones.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Ponencia: “Análisis y evaluación del grado de riesgo psicosocial en docentes de colegios colombianos utilizando técnicas de minería de datos​”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6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10:00 a. m.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Descanso (café)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6356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smtClean="0">
                          <a:effectLst/>
                        </a:rPr>
                        <a:t>10:20 </a:t>
                      </a:r>
                      <a:r>
                        <a:rPr lang="es-CO" sz="1100" u="none" strike="noStrike" dirty="0">
                          <a:effectLst/>
                        </a:rPr>
                        <a:t>a. m.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Luz Stella Cardona Meza, </a:t>
                      </a:r>
                      <a:endParaRPr lang="es-CO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100" u="none" strike="noStrike" dirty="0" smtClean="0">
                          <a:effectLst/>
                        </a:rPr>
                        <a:t>Estudiante </a:t>
                      </a:r>
                      <a:r>
                        <a:rPr lang="es-CO" sz="1100" u="none" strike="noStrike" dirty="0">
                          <a:effectLst/>
                        </a:rPr>
                        <a:t>Doctorado en Ingeniería - Industria y Organizaciones.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Ponencia: “Gestión de Proyectos Complejos: Una perspectiva desde la Complejidad.”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4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smtClean="0">
                          <a:effectLst/>
                        </a:rPr>
                        <a:t>10:40 </a:t>
                      </a:r>
                      <a:r>
                        <a:rPr lang="es-CO" sz="1100" u="none" strike="noStrike" dirty="0">
                          <a:effectLst/>
                        </a:rPr>
                        <a:t>a. m.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Doménica Vallejo Chávez, Estudiante de Especialización en Dirección de Producción y Operaciones.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Ponencia</a:t>
                      </a:r>
                      <a:r>
                        <a:rPr lang="en-US" sz="1100" u="none" strike="noStrike" dirty="0">
                          <a:effectLst/>
                        </a:rPr>
                        <a:t>: "Productivity and competitiveness of value chain for Andean fruits."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6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11:00 a.m.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Jhon Jairo Salinas Ávila, </a:t>
                      </a:r>
                      <a:endParaRPr lang="es-CO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100" u="none" strike="noStrike" dirty="0" smtClean="0">
                          <a:effectLst/>
                        </a:rPr>
                        <a:t>Estudiante </a:t>
                      </a:r>
                      <a:r>
                        <a:rPr lang="es-CO" sz="1100" u="none" strike="noStrike" dirty="0">
                          <a:effectLst/>
                        </a:rPr>
                        <a:t>Doctorado en Ingeniería - Industria y Organizaciones.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Ponencia: “El capital intelectual y la generación de conocimiento en las universidades públicas colombianas.”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6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smtClean="0">
                          <a:effectLst/>
                        </a:rPr>
                        <a:t>11:20 </a:t>
                      </a:r>
                      <a:r>
                        <a:rPr lang="es-CO" sz="1100" u="none" strike="noStrike" dirty="0">
                          <a:effectLst/>
                        </a:rPr>
                        <a:t>a.m.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Germán Augusto Osorio Zuluaga, Estudiante Doctorado en Ingeniería - Industria y Organizaciones.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Ponencia: “Construcción colaborativa de una colección de datos de prueba de texto completo y metadatos.”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smtClean="0">
                          <a:effectLst/>
                        </a:rPr>
                        <a:t>11:40 </a:t>
                      </a:r>
                      <a:r>
                        <a:rPr lang="es-CO" sz="1100" u="none" strike="noStrike" dirty="0">
                          <a:effectLst/>
                        </a:rPr>
                        <a:t>a.m.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Juan Pablo Orejuela, </a:t>
                      </a:r>
                      <a:endParaRPr lang="es-CO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100" u="none" strike="noStrike" dirty="0" smtClean="0">
                          <a:effectLst/>
                        </a:rPr>
                        <a:t>Estudiante </a:t>
                      </a:r>
                      <a:r>
                        <a:rPr lang="es-CO" sz="1100" u="none" strike="noStrike" dirty="0">
                          <a:effectLst/>
                        </a:rPr>
                        <a:t>Doctorado en Ingeniería - Industria y Organizaciones.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Ponencia: "Algoritmos basado en </a:t>
                      </a:r>
                      <a:r>
                        <a:rPr lang="es-CO" sz="1100" u="none" strike="noStrike" dirty="0" err="1">
                          <a:effectLst/>
                        </a:rPr>
                        <a:t>quimiotaxis</a:t>
                      </a:r>
                      <a:r>
                        <a:rPr lang="es-CO" sz="1100" u="none" strike="noStrike" dirty="0">
                          <a:effectLst/>
                        </a:rPr>
                        <a:t> para el SBRP."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12:00 p.m.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 smtClean="0">
                          <a:effectLst/>
                        </a:rPr>
                        <a:t>Jorge Iván Jurado Salgado</a:t>
                      </a:r>
                    </a:p>
                    <a:p>
                      <a:pPr algn="l" fontAlgn="ctr"/>
                      <a:r>
                        <a:rPr lang="es-CO" sz="1100" u="none" strike="noStrike" dirty="0" smtClean="0">
                          <a:effectLst/>
                        </a:rPr>
                        <a:t>Estudiante </a:t>
                      </a:r>
                      <a:r>
                        <a:rPr lang="es-CO" sz="1100" u="none" strike="noStrike" dirty="0">
                          <a:effectLst/>
                        </a:rPr>
                        <a:t>Doctorado en Ingeniería - Industria y Organizaciones.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Ponencia: </a:t>
                      </a:r>
                      <a:r>
                        <a:rPr lang="es-CO" sz="1100" u="none" strike="noStrike" dirty="0" smtClean="0">
                          <a:effectLst/>
                        </a:rPr>
                        <a:t>"Incidencia de la ambidestreza organizacional en la innovación."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48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smtClean="0">
                          <a:effectLst/>
                        </a:rPr>
                        <a:t>12:20 </a:t>
                      </a:r>
                      <a:r>
                        <a:rPr lang="es-CO" sz="1100" u="none" strike="noStrike" dirty="0">
                          <a:effectLst/>
                        </a:rPr>
                        <a:t>p.m.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ALMUERZO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Cafetería Contigua a la Biblioteca Campus La Nubia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upo 22"/>
          <p:cNvGrpSpPr/>
          <p:nvPr/>
        </p:nvGrpSpPr>
        <p:grpSpPr>
          <a:xfrm>
            <a:off x="266767" y="-18763"/>
            <a:ext cx="6330585" cy="1633682"/>
            <a:chOff x="266767" y="-18763"/>
            <a:chExt cx="6330585" cy="1633682"/>
          </a:xfrm>
        </p:grpSpPr>
        <p:pic>
          <p:nvPicPr>
            <p:cNvPr id="24" name="Picture 2" descr="http://carrerasuniversitarias.com.co/logos/original/logo-universidad-nacional-de-colomb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86"/>
            <a:stretch/>
          </p:blipFill>
          <p:spPr bwMode="auto">
            <a:xfrm>
              <a:off x="266767" y="42356"/>
              <a:ext cx="995873" cy="157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6 Rectángulo"/>
            <p:cNvSpPr/>
            <p:nvPr/>
          </p:nvSpPr>
          <p:spPr>
            <a:xfrm>
              <a:off x="2227782" y="179511"/>
              <a:ext cx="3937522" cy="7694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4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COLOQUIO</a:t>
              </a:r>
              <a:endParaRPr lang="es-E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6" name="7 Rectángulo"/>
            <p:cNvSpPr/>
            <p:nvPr/>
          </p:nvSpPr>
          <p:spPr>
            <a:xfrm>
              <a:off x="2803846" y="782872"/>
              <a:ext cx="379350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tabLst>
                  <a:tab pos="180000" algn="l"/>
                </a:tabLst>
              </a:pPr>
              <a:r>
                <a:rPr lang="es-ES" sz="2400" b="1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de Investigación</a:t>
              </a:r>
              <a:endParaRPr lang="es-ES" sz="2400" b="1" cap="all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7" name="8 Rectángulo"/>
            <p:cNvSpPr/>
            <p:nvPr/>
          </p:nvSpPr>
          <p:spPr>
            <a:xfrm>
              <a:off x="764704" y="1177722"/>
              <a:ext cx="5271736" cy="3699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1600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Posgrados Ingeniería Industrial</a:t>
              </a:r>
              <a:endParaRPr lang="es-ES" sz="1600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8" name="17 Rectángulo"/>
            <p:cNvSpPr/>
            <p:nvPr/>
          </p:nvSpPr>
          <p:spPr>
            <a:xfrm>
              <a:off x="1259666" y="-18763"/>
              <a:ext cx="1665278" cy="15696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9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III</a:t>
              </a:r>
              <a:endParaRPr lang="es-E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8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0 Rectángulo"/>
          <p:cNvSpPr/>
          <p:nvPr/>
        </p:nvSpPr>
        <p:spPr>
          <a:xfrm>
            <a:off x="522392" y="1475656"/>
            <a:ext cx="56429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26, 27 y 28 de octubre de 2016, Campus La Nubia</a:t>
            </a:r>
            <a:endParaRPr lang="es-ES" sz="1600" spc="10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66767" y="-18763"/>
            <a:ext cx="6330585" cy="1633682"/>
            <a:chOff x="266767" y="-18763"/>
            <a:chExt cx="6330585" cy="1633682"/>
          </a:xfrm>
        </p:grpSpPr>
        <p:pic>
          <p:nvPicPr>
            <p:cNvPr id="19" name="Picture 2" descr="http://carrerasuniversitarias.com.co/logos/original/logo-universidad-nacional-de-colomb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86"/>
            <a:stretch/>
          </p:blipFill>
          <p:spPr bwMode="auto">
            <a:xfrm>
              <a:off x="266767" y="42356"/>
              <a:ext cx="995873" cy="157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6 Rectángulo"/>
            <p:cNvSpPr/>
            <p:nvPr/>
          </p:nvSpPr>
          <p:spPr>
            <a:xfrm>
              <a:off x="2227782" y="179511"/>
              <a:ext cx="3937522" cy="7694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4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COLOQUIO</a:t>
              </a:r>
              <a:endParaRPr lang="es-E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1" name="7 Rectángulo"/>
            <p:cNvSpPr/>
            <p:nvPr/>
          </p:nvSpPr>
          <p:spPr>
            <a:xfrm>
              <a:off x="2803846" y="782872"/>
              <a:ext cx="379350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tabLst>
                  <a:tab pos="180000" algn="l"/>
                </a:tabLst>
              </a:pPr>
              <a:r>
                <a:rPr lang="es-ES" sz="2400" b="1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de Investigación</a:t>
              </a:r>
              <a:endParaRPr lang="es-ES" sz="2400" b="1" cap="all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2" name="8 Rectángulo"/>
            <p:cNvSpPr/>
            <p:nvPr/>
          </p:nvSpPr>
          <p:spPr>
            <a:xfrm>
              <a:off x="764704" y="1177722"/>
              <a:ext cx="5271736" cy="3699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1600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Posgrados Ingeniería Industrial</a:t>
              </a:r>
              <a:endParaRPr lang="es-ES" sz="1600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5" name="17 Rectángulo"/>
            <p:cNvSpPr/>
            <p:nvPr/>
          </p:nvSpPr>
          <p:spPr>
            <a:xfrm>
              <a:off x="1259666" y="-18763"/>
              <a:ext cx="1665278" cy="15696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9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III</a:t>
              </a:r>
              <a:endParaRPr lang="es-E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6" name="Rectángulo 25"/>
          <p:cNvSpPr/>
          <p:nvPr/>
        </p:nvSpPr>
        <p:spPr>
          <a:xfrm>
            <a:off x="229502" y="2051720"/>
            <a:ext cx="6228692" cy="1281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Programación</a:t>
            </a:r>
          </a:p>
          <a:p>
            <a:pPr algn="ctr">
              <a:spcAft>
                <a:spcPts val="0"/>
              </a:spcAft>
            </a:pPr>
            <a:r>
              <a:rPr lang="es-CO" sz="14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27 de octubre de 2016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400" spc="100" dirty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Auditorio </a:t>
            </a:r>
            <a:r>
              <a:rPr lang="es-ES" sz="14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Biblioteca Carlos Enrique Ruiz 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4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Moderadora: </a:t>
            </a:r>
            <a:r>
              <a:rPr lang="es-CO" sz="14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María del Pilar Rodríguez Córdoba</a:t>
            </a:r>
            <a:endParaRPr lang="es-CO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45986"/>
              </p:ext>
            </p:extLst>
          </p:nvPr>
        </p:nvGraphicFramePr>
        <p:xfrm>
          <a:off x="461141" y="3491880"/>
          <a:ext cx="5997053" cy="409765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819176"/>
                <a:gridCol w="2605558"/>
                <a:gridCol w="2572319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02:00 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Profesional. Lina Marcela Escobar Monsalve, Coordinadora de Programas de Ética e Integridad Corporativa, Corporación Transparencia por Colombia- Capítulo </a:t>
                      </a:r>
                      <a:r>
                        <a:rPr lang="es-CO" sz="1200" u="none" strike="noStrike" dirty="0" err="1">
                          <a:effectLst/>
                        </a:rPr>
                        <a:t>Transparency</a:t>
                      </a:r>
                      <a:r>
                        <a:rPr lang="es-CO" sz="1200" u="none" strike="noStrike" dirty="0">
                          <a:effectLst/>
                        </a:rPr>
                        <a:t> International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Conferencia Magistral: </a:t>
                      </a:r>
                      <a:endParaRPr lang="es-CO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“</a:t>
                      </a:r>
                      <a:r>
                        <a:rPr lang="es-CO" sz="1200" u="none" strike="noStrike" dirty="0">
                          <a:effectLst/>
                        </a:rPr>
                        <a:t>Programas de ética, integridad y </a:t>
                      </a:r>
                      <a:r>
                        <a:rPr lang="es-CO" sz="1200" u="none" strike="noStrike" dirty="0" smtClean="0">
                          <a:effectLst/>
                        </a:rPr>
                        <a:t>anticorrupción”</a:t>
                      </a:r>
                      <a:r>
                        <a:rPr lang="es-CO" sz="1200" u="none" strike="noStrike" dirty="0">
                          <a:effectLst/>
                        </a:rPr>
                        <a:t/>
                      </a:r>
                      <a:br>
                        <a:rPr lang="es-CO" sz="1200" u="none" strike="noStrike" dirty="0">
                          <a:effectLst/>
                        </a:rPr>
                      </a:b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03:00 p.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Carlos Antonio Tello Castrillón, Estudiante Doctorado en Ingeniería - Industria y Organizaciones.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Ponencia: "Modelo para la comprensión de  la relación entre el Gobierno Corporativo y la Responsabilidad Social Organizacional en las Multilatinas"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03:20 p.m.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David Andrés Diez Gómez, Estudiante Doctorado en Ingeniería - Industria y Organizaciones.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Ponencia: "Towards an Integral Approach to Ethical Decision-Making (EDM) in Organizations: Mapping the Territory"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03:40 p.m.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Valentina Osorio Valencia, Estudiante Maestría en Ingeniería - Ingeniería Industrial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Ponencia: “Propuesta de un modelo para evaluar Programas de Ética Organizacional en universidades.”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04:00 p.m.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Juliana Toro Arias, 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Ponencia: "Formación en ética en las organizaciones."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04:20 p.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Descanso (café)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3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66767" y="-18763"/>
            <a:ext cx="6330585" cy="1633682"/>
            <a:chOff x="266767" y="-18763"/>
            <a:chExt cx="6330585" cy="1633682"/>
          </a:xfrm>
        </p:grpSpPr>
        <p:pic>
          <p:nvPicPr>
            <p:cNvPr id="12" name="Picture 2" descr="http://carrerasuniversitarias.com.co/logos/original/logo-universidad-nacional-de-colomb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86"/>
            <a:stretch/>
          </p:blipFill>
          <p:spPr bwMode="auto">
            <a:xfrm>
              <a:off x="266767" y="42356"/>
              <a:ext cx="995873" cy="157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6 Rectángulo"/>
            <p:cNvSpPr/>
            <p:nvPr/>
          </p:nvSpPr>
          <p:spPr>
            <a:xfrm>
              <a:off x="2227782" y="179511"/>
              <a:ext cx="3937522" cy="7694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4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COLOQUIO</a:t>
              </a:r>
              <a:endParaRPr lang="es-E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3" name="7 Rectángulo"/>
            <p:cNvSpPr/>
            <p:nvPr/>
          </p:nvSpPr>
          <p:spPr>
            <a:xfrm>
              <a:off x="2803846" y="782872"/>
              <a:ext cx="379350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tabLst>
                  <a:tab pos="180000" algn="l"/>
                </a:tabLst>
              </a:pPr>
              <a:r>
                <a:rPr lang="es-ES" sz="2400" b="1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de Investigación</a:t>
              </a:r>
              <a:endParaRPr lang="es-ES" sz="2400" b="1" cap="all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" name="8 Rectángulo"/>
            <p:cNvSpPr/>
            <p:nvPr/>
          </p:nvSpPr>
          <p:spPr>
            <a:xfrm>
              <a:off x="764703" y="1212965"/>
              <a:ext cx="5271736" cy="3699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1600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Posgrados Ingeniería Industrial</a:t>
              </a:r>
              <a:endParaRPr lang="es-ES" sz="1600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5" name="17 Rectángulo"/>
            <p:cNvSpPr/>
            <p:nvPr/>
          </p:nvSpPr>
          <p:spPr>
            <a:xfrm>
              <a:off x="1259666" y="-18763"/>
              <a:ext cx="1665278" cy="15696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9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III</a:t>
              </a:r>
              <a:endParaRPr lang="es-E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6" name="Rectángulo 25"/>
          <p:cNvSpPr/>
          <p:nvPr/>
        </p:nvSpPr>
        <p:spPr>
          <a:xfrm>
            <a:off x="295933" y="2222735"/>
            <a:ext cx="6228692" cy="134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Programación</a:t>
            </a:r>
          </a:p>
          <a:p>
            <a:pPr algn="ctr">
              <a:spcAft>
                <a:spcPts val="0"/>
              </a:spcAft>
            </a:pPr>
            <a:r>
              <a:rPr lang="es-CO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28 de octubre de 2016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600" spc="100" dirty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Auditorio </a:t>
            </a:r>
            <a:r>
              <a:rPr lang="es-ES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Biblioteca Carlos Enrique Ruiz 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600" spc="100" dirty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Moderador: </a:t>
            </a:r>
            <a:r>
              <a:rPr lang="es-ES" sz="1600" spc="100" dirty="0" smtClean="0">
                <a:ln w="9004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reflection blurRad="12700" stA="28000" endPos="45000" dist="1016" dir="5400000" sy="-100000" algn="bl"/>
                </a:effectLst>
                <a:latin typeface="Palatino Linotype" panose="02040502050505030304" pitchFamily="18" charset="0"/>
              </a:rPr>
              <a:t>María del Pilar Rodríguez Córdoba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10 Rectángulo"/>
          <p:cNvSpPr/>
          <p:nvPr/>
        </p:nvSpPr>
        <p:spPr>
          <a:xfrm>
            <a:off x="579115" y="1701967"/>
            <a:ext cx="56429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26, 27 y 28 de octubre de 2016, Campus La Nubia</a:t>
            </a:r>
            <a:endParaRPr lang="es-ES" sz="1600" spc="10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0384"/>
              </p:ext>
            </p:extLst>
          </p:nvPr>
        </p:nvGraphicFramePr>
        <p:xfrm>
          <a:off x="533728" y="3574999"/>
          <a:ext cx="5631576" cy="130492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819825"/>
                <a:gridCol w="2620755"/>
                <a:gridCol w="2190996"/>
              </a:tblGrid>
              <a:tr h="8858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08:00 a.m.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Mg. Pablo Rolando Arango Giraldo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Maestría en Filosofía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Universidad de Caldas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Conferencia Taller.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“Desafíos éticos en la investigación y las organizaciones” 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10:00 a.m.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Descanso (café)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12:00 p.m.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</a:rPr>
                        <a:t>Fin de la Programación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8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7 Rectángulo"/>
          <p:cNvSpPr/>
          <p:nvPr/>
        </p:nvSpPr>
        <p:spPr>
          <a:xfrm>
            <a:off x="503028" y="1458233"/>
            <a:ext cx="564291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Programación, 26 de octubre de 2016</a:t>
            </a:r>
          </a:p>
          <a:p>
            <a:pPr algn="ctr"/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PRIMERA SESIÓN DE PONENCIAS</a:t>
            </a:r>
          </a:p>
          <a:p>
            <a:pPr algn="ctr"/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Auditorio Q–103 Campus La Nubia</a:t>
            </a:r>
          </a:p>
          <a:p>
            <a:pPr algn="ctr"/>
            <a:r>
              <a:rPr lang="es-ES" sz="1400" spc="10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Moderador: </a:t>
            </a:r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William Ariel Sarache Castro</a:t>
            </a:r>
            <a:endParaRPr lang="es-ES" sz="1400" spc="10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42785" y="-40612"/>
            <a:ext cx="5898537" cy="1624228"/>
            <a:chOff x="266767" y="-9309"/>
            <a:chExt cx="5898537" cy="1624228"/>
          </a:xfrm>
        </p:grpSpPr>
        <p:pic>
          <p:nvPicPr>
            <p:cNvPr id="13" name="Picture 2" descr="http://carrerasuniversitarias.com.co/logos/original/logo-universidad-nacional-de-colomb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86"/>
            <a:stretch/>
          </p:blipFill>
          <p:spPr bwMode="auto">
            <a:xfrm>
              <a:off x="266767" y="42356"/>
              <a:ext cx="995873" cy="157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6 Rectángulo"/>
            <p:cNvSpPr/>
            <p:nvPr/>
          </p:nvSpPr>
          <p:spPr>
            <a:xfrm>
              <a:off x="2227782" y="179511"/>
              <a:ext cx="3937522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36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COLOQUIO</a:t>
              </a:r>
              <a:endParaRPr lang="es-E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5" name="7 Rectángulo"/>
            <p:cNvSpPr/>
            <p:nvPr/>
          </p:nvSpPr>
          <p:spPr>
            <a:xfrm>
              <a:off x="2242934" y="633108"/>
              <a:ext cx="379350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tabLst>
                  <a:tab pos="180000" algn="l"/>
                </a:tabLst>
              </a:pPr>
              <a:r>
                <a:rPr lang="es-ES" sz="2000" b="1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de Investigación</a:t>
              </a:r>
              <a:endParaRPr lang="es-ES" sz="2000" b="1" cap="all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8 Rectángulo"/>
            <p:cNvSpPr/>
            <p:nvPr/>
          </p:nvSpPr>
          <p:spPr>
            <a:xfrm>
              <a:off x="706520" y="927148"/>
              <a:ext cx="5271736" cy="3699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1600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Posgrados Ingeniería Industrial</a:t>
              </a:r>
              <a:endParaRPr lang="es-ES" sz="1600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6" name="17 Rectángulo"/>
            <p:cNvSpPr/>
            <p:nvPr/>
          </p:nvSpPr>
          <p:spPr>
            <a:xfrm>
              <a:off x="706520" y="-9309"/>
              <a:ext cx="1665278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6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III</a:t>
              </a:r>
              <a:endParaRPr lang="es-ES" sz="6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7" name="10 Rectángulo"/>
          <p:cNvSpPr/>
          <p:nvPr/>
        </p:nvSpPr>
        <p:spPr>
          <a:xfrm>
            <a:off x="954440" y="1187624"/>
            <a:ext cx="56429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26, 27 y 28 de octubre de 2016, Campus La Nubia</a:t>
            </a:r>
            <a:endParaRPr lang="es-ES" sz="1600" spc="10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1577"/>
              </p:ext>
            </p:extLst>
          </p:nvPr>
        </p:nvGraphicFramePr>
        <p:xfrm>
          <a:off x="503027" y="2437418"/>
          <a:ext cx="5967184" cy="6341089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772498"/>
                <a:gridCol w="2458383"/>
                <a:gridCol w="2736303"/>
              </a:tblGrid>
              <a:tr h="824203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 dirty="0" smtClean="0">
                          <a:effectLst/>
                        </a:rPr>
                        <a:t>02:30 </a:t>
                      </a:r>
                      <a:r>
                        <a:rPr lang="es-CO" sz="1200" u="none" strike="noStrike" dirty="0">
                          <a:effectLst/>
                        </a:rPr>
                        <a:t>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Marcela María Morales Chávez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Ponencia: </a:t>
                      </a:r>
                      <a:r>
                        <a:rPr lang="en-US" sz="1200" u="none" strike="noStrike" dirty="0" smtClean="0">
                          <a:effectLst/>
                        </a:rPr>
                        <a:t>“</a:t>
                      </a:r>
                      <a:r>
                        <a:rPr lang="en-US" sz="1200" u="none" strike="noStrike" dirty="0">
                          <a:effectLst/>
                        </a:rPr>
                        <a:t>Modelling of a supply chain echelon for a biodiesel supply chain from coffee waste under environmental and economic approach”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169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 dirty="0" smtClean="0">
                          <a:effectLst/>
                        </a:rPr>
                        <a:t>02:50 </a:t>
                      </a:r>
                      <a:r>
                        <a:rPr lang="es-CO" sz="1200" u="none" strike="noStrike" dirty="0">
                          <a:effectLst/>
                        </a:rPr>
                        <a:t>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Diana Marcela Gómez Ramírez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Maestría en Ingeniería - Ingeniería Industrial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Ponencia: “</a:t>
                      </a:r>
                      <a:r>
                        <a:rPr lang="es-CO" sz="1200" u="none" strike="noStrike" dirty="0">
                          <a:effectLst/>
                        </a:rPr>
                        <a:t>Identificación y análisis de la red de ayuda humanitaria de Manizales.”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169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 dirty="0" smtClean="0">
                          <a:effectLst/>
                        </a:rPr>
                        <a:t>03:10 </a:t>
                      </a:r>
                      <a:r>
                        <a:rPr lang="es-CO" sz="1200" u="none" strike="noStrike" dirty="0">
                          <a:effectLst/>
                        </a:rPr>
                        <a:t>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Laura Estefanía Castaño González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Maestría en Ingeniería - Ingeniería Industrial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Ponencia: “</a:t>
                      </a:r>
                      <a:r>
                        <a:rPr lang="es-CO" sz="1200" u="none" strike="noStrike" dirty="0">
                          <a:effectLst/>
                        </a:rPr>
                        <a:t>Prioridades competitivas: el caso de la industria de alimentos en Caldas.”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105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 dirty="0" smtClean="0">
                          <a:effectLst/>
                        </a:rPr>
                        <a:t>03:30 </a:t>
                      </a:r>
                      <a:r>
                        <a:rPr lang="es-CO" sz="1200" u="none" strike="noStrike" dirty="0">
                          <a:effectLst/>
                        </a:rPr>
                        <a:t>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Víctor Fabio </a:t>
                      </a:r>
                      <a:r>
                        <a:rPr lang="es-CO" sz="1200" u="none" strike="noStrike" dirty="0" smtClean="0">
                          <a:effectLst/>
                        </a:rPr>
                        <a:t>Suárez </a:t>
                      </a:r>
                      <a:r>
                        <a:rPr lang="es-CO" sz="1200" u="none" strike="noStrike" dirty="0">
                          <a:effectLst/>
                        </a:rPr>
                        <a:t>Chilma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Ponencia: “</a:t>
                      </a:r>
                      <a:r>
                        <a:rPr lang="es-CO" sz="1200" u="none" strike="noStrike" dirty="0">
                          <a:effectLst/>
                        </a:rPr>
                        <a:t>Influencia de los aspectos físicos en el desempeño de los vehículos de carga de dos ejes en escenarios de montaña</a:t>
                      </a:r>
                      <a:r>
                        <a:rPr lang="es-CO" sz="1200" u="none" strike="noStrike" dirty="0" smtClean="0">
                          <a:effectLst/>
                        </a:rPr>
                        <a:t>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 dirty="0" smtClean="0">
                          <a:effectLst/>
                        </a:rPr>
                        <a:t>03:50 </a:t>
                      </a:r>
                      <a:r>
                        <a:rPr lang="es-CO" sz="1200" u="none" strike="noStrike" dirty="0">
                          <a:effectLst/>
                        </a:rPr>
                        <a:t>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Eduardo José Villegas Jaramillo, Estudiante Doctorado en Ingeniería - Industria y Organizaciones.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Ponencia: “La cadena de suministro de llantas usadas: el problema de su modelación considerando incertidumbre y desempeño sostenible.”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 dirty="0" smtClean="0">
                          <a:effectLst/>
                        </a:rPr>
                        <a:t>04:10 </a:t>
                      </a:r>
                      <a:r>
                        <a:rPr lang="es-CO" sz="1200" u="none" strike="noStrike" dirty="0">
                          <a:effectLst/>
                        </a:rPr>
                        <a:t>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Jorge Andrés Vergara Vivares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Ponencia: </a:t>
                      </a:r>
                      <a:r>
                        <a:rPr lang="en-US" sz="1200" u="none" strike="noStrike" dirty="0" smtClean="0">
                          <a:effectLst/>
                        </a:rPr>
                        <a:t>“</a:t>
                      </a:r>
                      <a:r>
                        <a:rPr lang="en-US" sz="1200" u="none" strike="noStrike" dirty="0">
                          <a:effectLst/>
                        </a:rPr>
                        <a:t>A maturity model to assess and improve production systems from the manufacturing strategy perspective</a:t>
                      </a:r>
                      <a:r>
                        <a:rPr lang="en-US" sz="1200" u="none" strike="noStrike" dirty="0" smtClean="0">
                          <a:effectLst/>
                        </a:rPr>
                        <a:t>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 smtClean="0">
                          <a:effectLst/>
                        </a:rPr>
                        <a:t>04:30 </a:t>
                      </a:r>
                      <a:r>
                        <a:rPr lang="es-CO" sz="1200" u="none" strike="noStrike" dirty="0">
                          <a:effectLst/>
                        </a:rPr>
                        <a:t>p. m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Mariana Trujillo Gallego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Maestría en Ingeniería - Ingeniería Industrial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Ponencia: “</a:t>
                      </a:r>
                      <a:r>
                        <a:rPr lang="es-CO" sz="1200" u="none" strike="noStrike" dirty="0">
                          <a:effectLst/>
                        </a:rPr>
                        <a:t>Una conceptualización de la adopción de las prácticas ambientales desde el enfoque GSCM.”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 smtClean="0">
                          <a:effectLst/>
                        </a:rPr>
                        <a:t>04:50 </a:t>
                      </a:r>
                      <a:r>
                        <a:rPr lang="es-CO" sz="1200" u="none" strike="noStrike" dirty="0">
                          <a:effectLst/>
                        </a:rPr>
                        <a:t>p. m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Iván Darío Gómez Jiménez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Maestría en Ingeniería - Ingeniería Industrial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Ponencia:  </a:t>
                      </a:r>
                      <a:r>
                        <a:rPr lang="en-US" sz="1200" u="none" strike="noStrike" dirty="0" smtClean="0">
                          <a:effectLst/>
                        </a:rPr>
                        <a:t>“</a:t>
                      </a:r>
                      <a:r>
                        <a:rPr lang="en-US" sz="1200" u="none" strike="noStrike" dirty="0">
                          <a:effectLst/>
                        </a:rPr>
                        <a:t>Decoupling point placement through the production postponement approach. Results of two case studies.”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1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 smtClean="0">
                          <a:effectLst/>
                        </a:rPr>
                        <a:t>05:10 </a:t>
                      </a:r>
                      <a:r>
                        <a:rPr lang="es-CO" sz="1200" u="none" strike="noStrike" dirty="0">
                          <a:effectLst/>
                        </a:rPr>
                        <a:t>p.m.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3" marR="6043" marT="604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Sebastián Robledo Giraldo, Estudiante Doctorado en Ingeniería - Industria y Organizaciones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Ponencia: "</a:t>
                      </a:r>
                      <a:r>
                        <a:rPr lang="es-CO" sz="1200" u="none" strike="noStrike" dirty="0" err="1">
                          <a:effectLst/>
                        </a:rPr>
                        <a:t>Tree</a:t>
                      </a:r>
                      <a:r>
                        <a:rPr lang="es-CO" sz="1200" u="none" strike="noStrike" dirty="0">
                          <a:effectLst/>
                        </a:rPr>
                        <a:t> of </a:t>
                      </a:r>
                      <a:r>
                        <a:rPr lang="es-CO" sz="1200" u="none" strike="noStrike" dirty="0" err="1">
                          <a:effectLst/>
                        </a:rPr>
                        <a:t>Science</a:t>
                      </a:r>
                      <a:r>
                        <a:rPr lang="es-CO" sz="1200" u="none" strike="noStrike" dirty="0">
                          <a:effectLst/>
                        </a:rPr>
                        <a:t>: Una herramienta web para la selección de artículos científicos"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44" marR="7244" marT="72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7 Rectángulo"/>
          <p:cNvSpPr/>
          <p:nvPr/>
        </p:nvSpPr>
        <p:spPr>
          <a:xfrm>
            <a:off x="527819" y="2154149"/>
            <a:ext cx="564291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Programación, 26 de octubre de 2016</a:t>
            </a:r>
          </a:p>
          <a:p>
            <a:pPr algn="ctr"/>
            <a:endParaRPr lang="es-ES" sz="1400" spc="100" dirty="0" smtClean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SEGUNDA SESIÓN DE PONENCIAS</a:t>
            </a:r>
          </a:p>
          <a:p>
            <a:pPr algn="ctr"/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Auditorio Biblioteca Carlos Enrique Ruiz,</a:t>
            </a:r>
          </a:p>
          <a:p>
            <a:pPr algn="ctr"/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Campus La Nubia</a:t>
            </a:r>
          </a:p>
          <a:p>
            <a:pPr algn="ctr"/>
            <a:r>
              <a:rPr lang="es-ES" sz="1400" spc="100" dirty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Moderador: </a:t>
            </a:r>
            <a:r>
              <a:rPr lang="es-ES" sz="14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Omar Danilo Castrillón Gómez</a:t>
            </a:r>
            <a:endParaRPr lang="es-ES" sz="1400" spc="10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66767" y="-18763"/>
            <a:ext cx="6330585" cy="1633682"/>
            <a:chOff x="266767" y="-18763"/>
            <a:chExt cx="6330585" cy="1633682"/>
          </a:xfrm>
        </p:grpSpPr>
        <p:pic>
          <p:nvPicPr>
            <p:cNvPr id="22" name="Picture 2" descr="http://carrerasuniversitarias.com.co/logos/original/logo-universidad-nacional-de-colomb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86"/>
            <a:stretch/>
          </p:blipFill>
          <p:spPr bwMode="auto">
            <a:xfrm>
              <a:off x="266767" y="42356"/>
              <a:ext cx="995873" cy="157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6 Rectángulo"/>
            <p:cNvSpPr/>
            <p:nvPr/>
          </p:nvSpPr>
          <p:spPr>
            <a:xfrm>
              <a:off x="2227782" y="179511"/>
              <a:ext cx="3937522" cy="7694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4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COLOQUIO</a:t>
              </a:r>
              <a:endParaRPr lang="es-E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" name="7 Rectángulo"/>
            <p:cNvSpPr/>
            <p:nvPr/>
          </p:nvSpPr>
          <p:spPr>
            <a:xfrm>
              <a:off x="2803846" y="782872"/>
              <a:ext cx="379350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tabLst>
                  <a:tab pos="180000" algn="l"/>
                </a:tabLst>
              </a:pPr>
              <a:r>
                <a:rPr lang="es-ES" sz="2400" b="1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de Investigación</a:t>
              </a:r>
              <a:endParaRPr lang="es-ES" sz="2400" b="1" cap="all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5" name="8 Rectángulo"/>
            <p:cNvSpPr/>
            <p:nvPr/>
          </p:nvSpPr>
          <p:spPr>
            <a:xfrm>
              <a:off x="764703" y="1212965"/>
              <a:ext cx="5271736" cy="3699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1600" spc="40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Posgrados Ingeniería Industrial</a:t>
              </a:r>
              <a:endParaRPr lang="es-ES" sz="1600" spc="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6" name="17 Rectángulo"/>
            <p:cNvSpPr/>
            <p:nvPr/>
          </p:nvSpPr>
          <p:spPr>
            <a:xfrm>
              <a:off x="1259666" y="-18763"/>
              <a:ext cx="1665278" cy="15696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s-ES" sz="9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effectLst>
                    <a:reflection blurRad="12700" stA="28000" endPos="45000" dist="1000" dir="5400000" sy="-100000" algn="bl" rotWithShape="0"/>
                  </a:effectLst>
                </a:rPr>
                <a:t>III</a:t>
              </a:r>
              <a:endParaRPr lang="es-E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7" name="10 Rectángulo"/>
          <p:cNvSpPr/>
          <p:nvPr/>
        </p:nvSpPr>
        <p:spPr>
          <a:xfrm>
            <a:off x="579115" y="1701967"/>
            <a:ext cx="56429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spc="100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26, 27 y 28 de octubre de 2016, Campus La Nubia</a:t>
            </a:r>
            <a:endParaRPr lang="es-ES" sz="1600" spc="100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3715"/>
              </p:ext>
            </p:extLst>
          </p:nvPr>
        </p:nvGraphicFramePr>
        <p:xfrm>
          <a:off x="524020" y="3652772"/>
          <a:ext cx="5857307" cy="427672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889849"/>
                <a:gridCol w="2483729"/>
                <a:gridCol w="2483729"/>
              </a:tblGrid>
              <a:tr h="809625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 dirty="0">
                          <a:effectLst/>
                        </a:rPr>
                        <a:t>03:10 p. m.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Valentina Tabares Morales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“Plataforma Adaptativa para la Búsqueda y Recuperación de Recursos Educativos Digitales.”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03:30 p.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Rafael Henao Arango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“Lean manufacturing and sustainable performance: trends and future challenges.”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03:50 p.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Jorge Eliecer Puerta Ramírez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“Uso de la simulación de procesos como herramienta para especificar un dominio de arquitectura empresarial: caso aplicado.”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04:10 p.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Juan Camilo López Vargas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</a:t>
                      </a: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“La coordinación en la Logística Humanitaria</a:t>
                      </a:r>
                      <a:r>
                        <a:rPr lang="es-CO" sz="1200" u="none" strike="noStrike">
                          <a:effectLst/>
                        </a:rPr>
                        <a:t>: </a:t>
                      </a:r>
                      <a:r>
                        <a:rPr lang="es-CO" sz="1200" u="none" strike="noStrike" smtClean="0">
                          <a:effectLst/>
                        </a:rPr>
                        <a:t>mecanismos, </a:t>
                      </a:r>
                      <a:r>
                        <a:rPr lang="es-CO" sz="1200" u="none" strike="noStrike" dirty="0">
                          <a:effectLst/>
                        </a:rPr>
                        <a:t>desafíos y tendencias”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04:30 p. m.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Omar Alberto </a:t>
                      </a:r>
                      <a:r>
                        <a:rPr lang="es-CO" sz="1200" u="none" strike="noStrike" dirty="0" err="1">
                          <a:effectLst/>
                        </a:rPr>
                        <a:t>Tapasco</a:t>
                      </a:r>
                      <a:r>
                        <a:rPr lang="es-CO" sz="1200" u="none" strike="noStrike" dirty="0">
                          <a:effectLst/>
                        </a:rPr>
                        <a:t> </a:t>
                      </a:r>
                      <a:r>
                        <a:rPr lang="es-CO" sz="1200" u="none" strike="noStrike" dirty="0" err="1" smtClean="0">
                          <a:effectLst/>
                        </a:rPr>
                        <a:t>Alzate</a:t>
                      </a:r>
                      <a:endParaRPr lang="es-CO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Estudiante Doctorado en Ingeniería - Industria y Organizaciones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Ponencia</a:t>
                      </a:r>
                    </a:p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</a:rPr>
                        <a:t>“Estudio comparativo sobre la percepción y uso de las TIC en la labor docente de profesores de universidades públicas y privadas”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6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637</TotalTime>
  <Words>1798</Words>
  <Application>Microsoft Office PowerPoint</Application>
  <PresentationFormat>Presentación en pantalla (4:3)</PresentationFormat>
  <Paragraphs>261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Palatino Linotype</vt:lpstr>
      <vt:lpstr>Times New Roman</vt:lpstr>
      <vt:lpstr>Ejecutivo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unalman</dc:creator>
  <cp:lastModifiedBy>Unalman</cp:lastModifiedBy>
  <cp:revision>53</cp:revision>
  <cp:lastPrinted>2016-10-26T14:58:51Z</cp:lastPrinted>
  <dcterms:created xsi:type="dcterms:W3CDTF">2015-10-30T23:38:37Z</dcterms:created>
  <dcterms:modified xsi:type="dcterms:W3CDTF">2016-10-26T15:02:54Z</dcterms:modified>
</cp:coreProperties>
</file>