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2ECE-EB07-4BF9-B1C9-2E1958F8623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307652-485B-42A6-A6E5-818D4DF37E1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74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2ECE-EB07-4BF9-B1C9-2E1958F8623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7652-485B-42A6-A6E5-818D4DF37E1F}" type="slidenum">
              <a:rPr lang="en-US" smtClean="0"/>
              <a:t>‹Nº›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54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2ECE-EB07-4BF9-B1C9-2E1958F8623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7652-485B-42A6-A6E5-818D4DF37E1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3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2ECE-EB07-4BF9-B1C9-2E1958F8623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7652-485B-42A6-A6E5-818D4DF37E1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3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2ECE-EB07-4BF9-B1C9-2E1958F8623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7652-485B-42A6-A6E5-818D4DF37E1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4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2ECE-EB07-4BF9-B1C9-2E1958F8623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7652-485B-42A6-A6E5-818D4DF37E1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11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2ECE-EB07-4BF9-B1C9-2E1958F8623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7652-485B-42A6-A6E5-818D4DF37E1F}" type="slidenum">
              <a:rPr lang="en-US" smtClean="0"/>
              <a:t>‹Nº›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7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2ECE-EB07-4BF9-B1C9-2E1958F8623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7652-485B-42A6-A6E5-818D4DF37E1F}" type="slidenum">
              <a:rPr lang="en-US" smtClean="0"/>
              <a:t>‹Nº›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7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2ECE-EB07-4BF9-B1C9-2E1958F8623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7652-485B-42A6-A6E5-818D4DF37E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1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2ECE-EB07-4BF9-B1C9-2E1958F8623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7652-485B-42A6-A6E5-818D4DF37E1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EC2ECE-EB07-4BF9-B1C9-2E1958F8623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7652-485B-42A6-A6E5-818D4DF37E1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3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C2ECE-EB07-4BF9-B1C9-2E1958F8623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307652-485B-42A6-A6E5-818D4DF37E1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13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data_modeling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D3C3B-0390-4BB8-A957-DF8DD9465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Analyst</a:t>
            </a:r>
            <a:br>
              <a:rPr lang="en-US" dirty="0"/>
            </a:br>
            <a:r>
              <a:rPr lang="en-US" sz="4800" dirty="0"/>
              <a:t>Technical Test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98A7E-F95D-45BB-8A52-747BEC268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Juan Simon </a:t>
            </a:r>
            <a:r>
              <a:rPr lang="en-US" dirty="0" err="1"/>
              <a:t>Gamboa</a:t>
            </a:r>
            <a:r>
              <a:rPr lang="en-US" dirty="0"/>
              <a:t> Rincon</a:t>
            </a:r>
          </a:p>
        </p:txBody>
      </p:sp>
    </p:spTree>
    <p:extLst>
      <p:ext uri="{BB962C8B-B14F-4D97-AF65-F5344CB8AC3E}">
        <p14:creationId xmlns:p14="http://schemas.microsoft.com/office/powerpoint/2010/main" val="2162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FF22C-1101-4218-8774-21B2505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1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4866D56-C8F5-4046-AA6E-7B237B4BD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115995"/>
              </p:ext>
            </p:extLst>
          </p:nvPr>
        </p:nvGraphicFramePr>
        <p:xfrm>
          <a:off x="1450975" y="2016125"/>
          <a:ext cx="5082347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347">
                  <a:extLst>
                    <a:ext uri="{9D8B030D-6E8A-4147-A177-3AD203B41FA5}">
                      <a16:colId xmlns:a16="http://schemas.microsoft.com/office/drawing/2014/main" val="14667584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18525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Courses (Skilling Products)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Progress per Student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4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Six Hats to Think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1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Disruptive Innovation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91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 = MC2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&gt;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2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Innovation Champion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6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Creativity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&gt; 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SCAMPER to Stimulate Creativity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&gt;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2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 Business Job Vocabulary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3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 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52794"/>
                  </a:ext>
                </a:extLst>
              </a:tr>
            </a:tbl>
          </a:graphicData>
        </a:graphic>
      </p:graphicFrame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617CFD30-30AC-4ADF-B308-1F831AD67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233729"/>
              </p:ext>
            </p:extLst>
          </p:nvPr>
        </p:nvGraphicFramePr>
        <p:xfrm>
          <a:off x="6705600" y="2016125"/>
          <a:ext cx="4349254" cy="229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627">
                  <a:extLst>
                    <a:ext uri="{9D8B030D-6E8A-4147-A177-3AD203B41FA5}">
                      <a16:colId xmlns:a16="http://schemas.microsoft.com/office/drawing/2014/main" val="3045924977"/>
                    </a:ext>
                  </a:extLst>
                </a:gridCol>
                <a:gridCol w="2174627">
                  <a:extLst>
                    <a:ext uri="{9D8B030D-6E8A-4147-A177-3AD203B41FA5}">
                      <a16:colId xmlns:a16="http://schemas.microsoft.com/office/drawing/2014/main" val="2936670444"/>
                    </a:ext>
                  </a:extLst>
                </a:gridCol>
              </a:tblGrid>
              <a:tr h="9126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Band (Years)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Completion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44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(20 – 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8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(35 – 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s-E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   </a:t>
                      </a:r>
                      <a:r>
                        <a:rPr lang="en-US" dirty="0"/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s-E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 </a:t>
                      </a:r>
                      <a:r>
                        <a:rPr lang="en-US" dirty="0"/>
                        <a:t>&gt; 60%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(55 – 62)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80 %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29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12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CA0B7-9191-4E9E-BEC7-C037BFF8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1</a:t>
            </a:r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8C90D2E9-BB31-4F21-ABA8-5A3906C9E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44878"/>
              </p:ext>
            </p:extLst>
          </p:nvPr>
        </p:nvGraphicFramePr>
        <p:xfrm>
          <a:off x="5168348" y="2016125"/>
          <a:ext cx="58865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253">
                  <a:extLst>
                    <a:ext uri="{9D8B030D-6E8A-4147-A177-3AD203B41FA5}">
                      <a16:colId xmlns:a16="http://schemas.microsoft.com/office/drawing/2014/main" val="638180332"/>
                    </a:ext>
                  </a:extLst>
                </a:gridCol>
                <a:gridCol w="2943253">
                  <a:extLst>
                    <a:ext uri="{9D8B030D-6E8A-4147-A177-3AD203B41FA5}">
                      <a16:colId xmlns:a16="http://schemas.microsoft.com/office/drawing/2014/main" val="563504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Courses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Achievement Rate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Innovation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&gt;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29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 Behavior &amp; Creativity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409566"/>
                  </a:ext>
                </a:extLst>
              </a:tr>
            </a:tbl>
          </a:graphicData>
        </a:graphic>
      </p:graphicFrame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A14ABAC1-BC54-4B41-B6C1-C02196370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10497"/>
              </p:ext>
            </p:extLst>
          </p:nvPr>
        </p:nvGraphicFramePr>
        <p:xfrm>
          <a:off x="1451578" y="2016125"/>
          <a:ext cx="3557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72">
                  <a:extLst>
                    <a:ext uri="{9D8B030D-6E8A-4147-A177-3AD203B41FA5}">
                      <a16:colId xmlns:a16="http://schemas.microsoft.com/office/drawing/2014/main" val="226616059"/>
                    </a:ext>
                  </a:extLst>
                </a:gridCol>
                <a:gridCol w="1778872">
                  <a:extLst>
                    <a:ext uri="{9D8B030D-6E8A-4147-A177-3AD203B41FA5}">
                      <a16:colId xmlns:a16="http://schemas.microsoft.com/office/drawing/2014/main" val="909514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Progress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5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17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&gt;=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3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6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368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64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6023D-5CB2-4378-9A10-35827110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1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107731B-9A5D-41D9-926E-BB2ECE6D7023}"/>
              </a:ext>
            </a:extLst>
          </p:cNvPr>
          <p:cNvGrpSpPr/>
          <p:nvPr/>
        </p:nvGrpSpPr>
        <p:grpSpPr>
          <a:xfrm>
            <a:off x="1466872" y="2120378"/>
            <a:ext cx="4588333" cy="3813850"/>
            <a:chOff x="1096850" y="2120378"/>
            <a:chExt cx="4588333" cy="3813850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8089E0E2-1348-47FE-A09F-086B05F4221A}"/>
                </a:ext>
              </a:extLst>
            </p:cNvPr>
            <p:cNvGrpSpPr/>
            <p:nvPr/>
          </p:nvGrpSpPr>
          <p:grpSpPr>
            <a:xfrm>
              <a:off x="1437766" y="2120378"/>
              <a:ext cx="3921968" cy="3753643"/>
              <a:chOff x="1437766" y="2120378"/>
              <a:chExt cx="3921968" cy="3753643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7E9EC25-8918-42EC-83C5-2097B74F08E3}"/>
                  </a:ext>
                </a:extLst>
              </p:cNvPr>
              <p:cNvSpPr/>
              <p:nvPr/>
            </p:nvSpPr>
            <p:spPr>
              <a:xfrm>
                <a:off x="1437766" y="2120378"/>
                <a:ext cx="2597426" cy="2570921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511F00B8-D523-42EC-AC0B-F587D7FF9035}"/>
                  </a:ext>
                </a:extLst>
              </p:cNvPr>
              <p:cNvSpPr/>
              <p:nvPr/>
            </p:nvSpPr>
            <p:spPr>
              <a:xfrm>
                <a:off x="2762308" y="2120378"/>
                <a:ext cx="2597426" cy="2570921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38CB73C9-93AC-401A-9C7D-5F9C768CE25B}"/>
                  </a:ext>
                </a:extLst>
              </p:cNvPr>
              <p:cNvSpPr/>
              <p:nvPr/>
            </p:nvSpPr>
            <p:spPr>
              <a:xfrm>
                <a:off x="2046691" y="3303100"/>
                <a:ext cx="2597426" cy="2570921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896A2E9C-AE0F-466D-9A79-837E04A543E9}"/>
                </a:ext>
              </a:extLst>
            </p:cNvPr>
            <p:cNvSpPr txBox="1"/>
            <p:nvPr/>
          </p:nvSpPr>
          <p:spPr>
            <a:xfrm>
              <a:off x="5208105" y="2143539"/>
              <a:ext cx="477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0C863BA3-A9F5-4B68-8AD4-C9D1C677A1F1}"/>
                </a:ext>
              </a:extLst>
            </p:cNvPr>
            <p:cNvSpPr txBox="1"/>
            <p:nvPr/>
          </p:nvSpPr>
          <p:spPr>
            <a:xfrm>
              <a:off x="1096850" y="2143539"/>
              <a:ext cx="709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2B2141CF-6271-4F26-841A-9E7CA8A2112B}"/>
                </a:ext>
              </a:extLst>
            </p:cNvPr>
            <p:cNvSpPr txBox="1"/>
            <p:nvPr/>
          </p:nvSpPr>
          <p:spPr>
            <a:xfrm>
              <a:off x="4405578" y="5564896"/>
              <a:ext cx="477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772A450-BEFF-44CD-83F6-FEA3267FF184}"/>
              </a:ext>
            </a:extLst>
          </p:cNvPr>
          <p:cNvSpPr txBox="1"/>
          <p:nvPr/>
        </p:nvSpPr>
        <p:spPr>
          <a:xfrm>
            <a:off x="3277159" y="3324120"/>
            <a:ext cx="1092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81-100%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29BD658-30CA-4CFE-9814-DA5232C9DFBD}"/>
              </a:ext>
            </a:extLst>
          </p:cNvPr>
          <p:cNvSpPr txBox="1"/>
          <p:nvPr/>
        </p:nvSpPr>
        <p:spPr>
          <a:xfrm>
            <a:off x="6204196" y="3951288"/>
            <a:ext cx="3522071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t"/>
            <a:r>
              <a:rPr lang="en-US" sz="1600" dirty="0"/>
              <a:t>Six Hats to Think (SHT)</a:t>
            </a:r>
          </a:p>
          <a:p>
            <a:pPr fontAlgn="t"/>
            <a:r>
              <a:rPr lang="en-US" sz="1600" dirty="0"/>
              <a:t>Disruptive Innovation (DI)</a:t>
            </a:r>
          </a:p>
          <a:p>
            <a:pPr fontAlgn="t"/>
            <a:r>
              <a:rPr lang="en-US" sz="1600" dirty="0"/>
              <a:t>E = MC2 (EMC2)</a:t>
            </a:r>
          </a:p>
          <a:p>
            <a:pPr fontAlgn="t"/>
            <a:r>
              <a:rPr lang="en-US" sz="1600" dirty="0"/>
              <a:t>Innovation Champion (IC)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ADCB420-8D02-4B85-8353-5C2D3A92F6CB}"/>
              </a:ext>
            </a:extLst>
          </p:cNvPr>
          <p:cNvSpPr txBox="1"/>
          <p:nvPr/>
        </p:nvSpPr>
        <p:spPr>
          <a:xfrm>
            <a:off x="3354000" y="2505139"/>
            <a:ext cx="1092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61-80%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46870BC-BEB9-4149-9F4F-19BEECBE99F8}"/>
              </a:ext>
            </a:extLst>
          </p:cNvPr>
          <p:cNvSpPr txBox="1"/>
          <p:nvPr/>
        </p:nvSpPr>
        <p:spPr>
          <a:xfrm>
            <a:off x="2275979" y="2511769"/>
            <a:ext cx="841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&lt; 60%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8EEC970-F2F1-429D-9568-D6B01DB2744F}"/>
              </a:ext>
            </a:extLst>
          </p:cNvPr>
          <p:cNvSpPr txBox="1"/>
          <p:nvPr/>
        </p:nvSpPr>
        <p:spPr>
          <a:xfrm>
            <a:off x="3181860" y="3574260"/>
            <a:ext cx="1128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SHT, CM, DI, SSC, EMC2, IC</a:t>
            </a:r>
            <a:endParaRPr lang="en-US" sz="16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9D1A842-3193-41E8-B045-912CFD7F4B7C}"/>
              </a:ext>
            </a:extLst>
          </p:cNvPr>
          <p:cNvSpPr txBox="1"/>
          <p:nvPr/>
        </p:nvSpPr>
        <p:spPr>
          <a:xfrm>
            <a:off x="2159323" y="2774866"/>
            <a:ext cx="107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EMC2, IC, EBJV, BC</a:t>
            </a:r>
            <a:endParaRPr lang="en-US" sz="16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30B0B78-0BA4-4691-A34A-C9628228D7E5}"/>
              </a:ext>
            </a:extLst>
          </p:cNvPr>
          <p:cNvSpPr txBox="1"/>
          <p:nvPr/>
        </p:nvSpPr>
        <p:spPr>
          <a:xfrm>
            <a:off x="3286811" y="2741772"/>
            <a:ext cx="91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DI, SSC,</a:t>
            </a:r>
          </a:p>
          <a:p>
            <a:pPr algn="ctr"/>
            <a:r>
              <a:rPr lang="en-US" sz="1400" dirty="0"/>
              <a:t>EMC2, IC</a:t>
            </a:r>
            <a:endParaRPr lang="en-US" sz="1600" dirty="0"/>
          </a:p>
        </p:txBody>
      </p:sp>
      <p:graphicFrame>
        <p:nvGraphicFramePr>
          <p:cNvPr id="40" name="Tabla 40">
            <a:extLst>
              <a:ext uri="{FF2B5EF4-FFF2-40B4-BE49-F238E27FC236}">
                <a16:creationId xmlns:a16="http://schemas.microsoft.com/office/drawing/2014/main" id="{35C16A06-BC20-4026-B4E4-61359FA65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45164"/>
              </p:ext>
            </p:extLst>
          </p:nvPr>
        </p:nvGraphicFramePr>
        <p:xfrm>
          <a:off x="6309794" y="2120378"/>
          <a:ext cx="474506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265">
                  <a:extLst>
                    <a:ext uri="{9D8B030D-6E8A-4147-A177-3AD203B41FA5}">
                      <a16:colId xmlns:a16="http://schemas.microsoft.com/office/drawing/2014/main" val="4175319995"/>
                    </a:ext>
                  </a:extLst>
                </a:gridCol>
                <a:gridCol w="1186265">
                  <a:extLst>
                    <a:ext uri="{9D8B030D-6E8A-4147-A177-3AD203B41FA5}">
                      <a16:colId xmlns:a16="http://schemas.microsoft.com/office/drawing/2014/main" val="191762451"/>
                    </a:ext>
                  </a:extLst>
                </a:gridCol>
                <a:gridCol w="1186265">
                  <a:extLst>
                    <a:ext uri="{9D8B030D-6E8A-4147-A177-3AD203B41FA5}">
                      <a16:colId xmlns:a16="http://schemas.microsoft.com/office/drawing/2014/main" val="31693336"/>
                    </a:ext>
                  </a:extLst>
                </a:gridCol>
                <a:gridCol w="1186265">
                  <a:extLst>
                    <a:ext uri="{9D8B030D-6E8A-4147-A177-3AD203B41FA5}">
                      <a16:colId xmlns:a16="http://schemas.microsoft.com/office/drawing/2014/main" val="376129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Monday (&gt;= 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Monday (&gt;= 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Friday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Weekend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70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8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s-ES" sz="16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s-ES" sz="16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s-ES" sz="16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s-ES" sz="16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083923"/>
                  </a:ext>
                </a:extLst>
              </a:tr>
            </a:tbl>
          </a:graphicData>
        </a:graphic>
      </p:graphicFrame>
      <p:sp>
        <p:nvSpPr>
          <p:cNvPr id="42" name="CuadroTexto 41">
            <a:extLst>
              <a:ext uri="{FF2B5EF4-FFF2-40B4-BE49-F238E27FC236}">
                <a16:creationId xmlns:a16="http://schemas.microsoft.com/office/drawing/2014/main" id="{BC2A9ED3-3273-42FE-855D-3697A6F7061F}"/>
              </a:ext>
            </a:extLst>
          </p:cNvPr>
          <p:cNvSpPr txBox="1"/>
          <p:nvPr/>
        </p:nvSpPr>
        <p:spPr>
          <a:xfrm>
            <a:off x="8623176" y="3961230"/>
            <a:ext cx="3522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600" dirty="0"/>
              <a:t>Creativity Management (CM)</a:t>
            </a:r>
          </a:p>
          <a:p>
            <a:pPr fontAlgn="t"/>
            <a:r>
              <a:rPr lang="en-US" sz="1600" dirty="0"/>
              <a:t>SCAMPER to Stimulate Creativity (SSC)</a:t>
            </a:r>
          </a:p>
          <a:p>
            <a:pPr fontAlgn="t"/>
            <a:r>
              <a:rPr lang="en-US" sz="1600" dirty="0"/>
              <a:t>Essential Business Job Vocabulary (EBJV)</a:t>
            </a:r>
          </a:p>
          <a:p>
            <a:pPr fontAlgn="t"/>
            <a:r>
              <a:rPr lang="en-US" sz="1600" dirty="0"/>
              <a:t>Business Continuity (BC)</a:t>
            </a:r>
          </a:p>
        </p:txBody>
      </p:sp>
    </p:spTree>
    <p:extLst>
      <p:ext uri="{BB962C8B-B14F-4D97-AF65-F5344CB8AC3E}">
        <p14:creationId xmlns:p14="http://schemas.microsoft.com/office/powerpoint/2010/main" val="183750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BD9CA-D95F-4461-A962-36470CA1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F41C5-B2EA-4E42-B47D-FE8D4288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Achievement rate on Innovation category by logging on Friday:</a:t>
            </a:r>
          </a:p>
          <a:p>
            <a:pPr marL="457200" lvl="1" indent="0">
              <a:buNone/>
            </a:pPr>
            <a:r>
              <a:rPr lang="en-US" dirty="0"/>
              <a:t>Users from B2 would log in and advance on their courses up to 80% each.</a:t>
            </a:r>
          </a:p>
          <a:p>
            <a:r>
              <a:rPr lang="en-US" dirty="0"/>
              <a:t>35 years &gt; Weekends &gt; Innovation</a:t>
            </a:r>
          </a:p>
          <a:p>
            <a:pPr marL="457200" lvl="1" indent="0">
              <a:buNone/>
            </a:pPr>
            <a:r>
              <a:rPr lang="en-US" dirty="0"/>
              <a:t>Probability for completing SHT:</a:t>
            </a:r>
          </a:p>
          <a:p>
            <a:pPr marL="457200" lvl="1" indent="0">
              <a:buNone/>
            </a:pPr>
            <a:r>
              <a:rPr lang="en-US" dirty="0"/>
              <a:t>	P( A | weekends | innovation ) = 0.81</a:t>
            </a:r>
          </a:p>
          <a:p>
            <a:r>
              <a:rPr lang="en-US" dirty="0"/>
              <a:t>55 years &gt; Mondays &gt; Work Behavior &amp; Creativity</a:t>
            </a:r>
          </a:p>
          <a:p>
            <a:pPr marL="457200" lvl="1" indent="0">
              <a:buNone/>
            </a:pPr>
            <a:r>
              <a:rPr lang="en-US" dirty="0"/>
              <a:t>Achievement Rate ( DI ) ≥ 61%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4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C5561-DBC1-4C08-921F-E0BF54F3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2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381599-6CA9-4C9D-A2C8-E3F4E249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data analysis and modeling, go to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http://localhost:8888/notebooks/data_modeling.ipynb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7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47EE0-B9E3-45A5-B4C9-03ED5084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2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94144AB-20E8-4404-9434-89264386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Dashboard in Excel:</a:t>
            </a:r>
          </a:p>
          <a:p>
            <a:endParaRPr lang="en-US" dirty="0"/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0421FB9A-5C70-44B8-8EF5-49F7434241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694376"/>
              </p:ext>
            </p:extLst>
          </p:nvPr>
        </p:nvGraphicFramePr>
        <p:xfrm>
          <a:off x="1451579" y="2478157"/>
          <a:ext cx="9560835" cy="3589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3" imgW="12201597" imgH="4581583" progId="Excel.Sheet.12">
                  <p:embed/>
                </p:oleObj>
              </mc:Choice>
              <mc:Fallback>
                <p:oleObj name="Worksheet" r:id="rId3" imgW="12201597" imgH="4581583" progId="Excel.Sheet.12">
                  <p:embed/>
                  <p:pic>
                    <p:nvPicPr>
                      <p:cNvPr id="4" name="Marcador de contenido 3">
                        <a:extLst>
                          <a:ext uri="{FF2B5EF4-FFF2-40B4-BE49-F238E27FC236}">
                            <a16:creationId xmlns:a16="http://schemas.microsoft.com/office/drawing/2014/main" id="{FE891DDC-A86C-451E-8766-BC91090CFC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1579" y="2478157"/>
                        <a:ext cx="9560835" cy="3589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436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76EF6-0B9B-439A-9C7C-C5334A6B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19B72-0BCF-4812-99CC-5402EB16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is well received:</a:t>
            </a:r>
          </a:p>
          <a:p>
            <a:pPr lvl="1"/>
            <a:r>
              <a:rPr lang="en-US" dirty="0"/>
              <a:t>Questions</a:t>
            </a:r>
          </a:p>
          <a:p>
            <a:pPr lvl="1"/>
            <a:r>
              <a:rPr lang="en-US" dirty="0"/>
              <a:t>Suggestions</a:t>
            </a:r>
          </a:p>
          <a:p>
            <a:pPr lvl="1"/>
            <a:r>
              <a:rPr lang="en-US" dirty="0"/>
              <a:t>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7241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302</TotalTime>
  <Words>355</Words>
  <Application>Microsoft Office PowerPoint</Application>
  <PresentationFormat>Panorámica</PresentationFormat>
  <Paragraphs>98</Paragraphs>
  <Slides>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Wingdings</vt:lpstr>
      <vt:lpstr>Galería</vt:lpstr>
      <vt:lpstr>Worksheet</vt:lpstr>
      <vt:lpstr>Data Analyst Technical Test</vt:lpstr>
      <vt:lpstr>Challenge – 1</vt:lpstr>
      <vt:lpstr>CHALLENGE – 1</vt:lpstr>
      <vt:lpstr>Challenge – 1</vt:lpstr>
      <vt:lpstr>CHALLENGE – 1</vt:lpstr>
      <vt:lpstr>Challenge – 2 </vt:lpstr>
      <vt:lpstr>Challenge – 2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Technical Test</dc:title>
  <dc:creator>Master</dc:creator>
  <cp:lastModifiedBy>Master</cp:lastModifiedBy>
  <cp:revision>25</cp:revision>
  <dcterms:created xsi:type="dcterms:W3CDTF">2020-07-21T03:40:16Z</dcterms:created>
  <dcterms:modified xsi:type="dcterms:W3CDTF">2020-07-21T08:44:02Z</dcterms:modified>
</cp:coreProperties>
</file>