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/>
    <p:restoredTop sz="94726"/>
  </p:normalViewPr>
  <p:slideViewPr>
    <p:cSldViewPr snapToGrid="0" snapToObjects="1">
      <p:cViewPr varScale="1">
        <p:scale>
          <a:sx n="158" d="100"/>
          <a:sy n="158" d="100"/>
        </p:scale>
        <p:origin x="14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8E692-77E1-4FA9-88CB-3E7F91E1137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61C32C-7666-4952-812F-35919BD21E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Agent escapes a trap-filled grid to reach extraction under slip noise and lethal traps.</a:t>
          </a:r>
          <a:endParaRPr lang="en-US" sz="1200" dirty="0"/>
        </a:p>
      </dgm:t>
    </dgm:pt>
    <dgm:pt modelId="{4F15ED8C-2183-40B2-88F9-EBB44119A7A5}" type="parTrans" cxnId="{CEC51DB1-BACE-4FE7-99EB-7F172A03001F}">
      <dgm:prSet/>
      <dgm:spPr/>
      <dgm:t>
        <a:bodyPr/>
        <a:lstStyle/>
        <a:p>
          <a:endParaRPr lang="en-US"/>
        </a:p>
      </dgm:t>
    </dgm:pt>
    <dgm:pt modelId="{69EBFACA-F87D-4A67-BEB3-642EEB849388}" type="sibTrans" cxnId="{CEC51DB1-BACE-4FE7-99EB-7F172A03001F}">
      <dgm:prSet/>
      <dgm:spPr/>
      <dgm:t>
        <a:bodyPr/>
        <a:lstStyle/>
        <a:p>
          <a:endParaRPr lang="en-US"/>
        </a:p>
      </dgm:t>
    </dgm:pt>
    <dgm:pt modelId="{09F3778F-34F8-4853-B369-20CB3FEE67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Randomized traps per episode; solvable layouts by construction (BFS check).</a:t>
          </a:r>
        </a:p>
      </dgm:t>
    </dgm:pt>
    <dgm:pt modelId="{46FE7564-4D54-4AD6-BA02-EA3454DD0C89}" type="parTrans" cxnId="{81CF5280-6820-48CA-91F7-0332F552FCE4}">
      <dgm:prSet/>
      <dgm:spPr/>
      <dgm:t>
        <a:bodyPr/>
        <a:lstStyle/>
        <a:p>
          <a:endParaRPr lang="en-US"/>
        </a:p>
      </dgm:t>
    </dgm:pt>
    <dgm:pt modelId="{77F177A3-1EB8-4DF7-98D6-FAEAB58B40AF}" type="sibTrans" cxnId="{81CF5280-6820-48CA-91F7-0332F552FCE4}">
      <dgm:prSet/>
      <dgm:spPr/>
      <dgm:t>
        <a:bodyPr/>
        <a:lstStyle/>
        <a:p>
          <a:endParaRPr lang="en-US"/>
        </a:p>
      </dgm:t>
    </dgm:pt>
    <dgm:pt modelId="{C700B7D0-C944-428F-88A6-B10E20EC62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Generalization focus: per-episode randomized layouts (no map memorization).</a:t>
          </a:r>
        </a:p>
      </dgm:t>
    </dgm:pt>
    <dgm:pt modelId="{C27BA164-5F6F-4F34-92E8-A7AF8B98F1BD}" type="parTrans" cxnId="{EEAC8519-31E7-4904-9510-E768E9E9F5CF}">
      <dgm:prSet/>
      <dgm:spPr/>
      <dgm:t>
        <a:bodyPr/>
        <a:lstStyle/>
        <a:p>
          <a:endParaRPr lang="en-US"/>
        </a:p>
      </dgm:t>
    </dgm:pt>
    <dgm:pt modelId="{E2A5628C-6790-4939-B888-1288EEAA511F}" type="sibTrans" cxnId="{EEAC8519-31E7-4904-9510-E768E9E9F5CF}">
      <dgm:prSet/>
      <dgm:spPr/>
      <dgm:t>
        <a:bodyPr/>
        <a:lstStyle/>
        <a:p>
          <a:endParaRPr lang="en-US"/>
        </a:p>
      </dgm:t>
    </dgm:pt>
    <dgm:pt modelId="{959BE02A-EEC9-4BD5-BA7B-03CF6E1E47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Deliverables: reproducible code, CLI, tests, notebook, visuals.</a:t>
          </a:r>
        </a:p>
      </dgm:t>
    </dgm:pt>
    <dgm:pt modelId="{1BA57CF4-E11C-451A-8102-F7A7A372BE0A}" type="parTrans" cxnId="{8C0E3D05-AFEB-4583-9FA2-2810D11170BA}">
      <dgm:prSet/>
      <dgm:spPr/>
      <dgm:t>
        <a:bodyPr/>
        <a:lstStyle/>
        <a:p>
          <a:endParaRPr lang="en-US"/>
        </a:p>
      </dgm:t>
    </dgm:pt>
    <dgm:pt modelId="{A02CF564-CBB1-48EA-ADB8-676D0DE01B42}" type="sibTrans" cxnId="{8C0E3D05-AFEB-4583-9FA2-2810D11170BA}">
      <dgm:prSet/>
      <dgm:spPr/>
      <dgm:t>
        <a:bodyPr/>
        <a:lstStyle/>
        <a:p>
          <a:endParaRPr lang="en-US"/>
        </a:p>
      </dgm:t>
    </dgm:pt>
    <dgm:pt modelId="{378F8196-4868-43AB-943F-67B79679B853}" type="pres">
      <dgm:prSet presAssocID="{9818E692-77E1-4FA9-88CB-3E7F91E11374}" presName="root" presStyleCnt="0">
        <dgm:presLayoutVars>
          <dgm:dir/>
          <dgm:resizeHandles val="exact"/>
        </dgm:presLayoutVars>
      </dgm:prSet>
      <dgm:spPr/>
    </dgm:pt>
    <dgm:pt modelId="{4C8875F9-C121-49EF-A81A-62FE0C47FD75}" type="pres">
      <dgm:prSet presAssocID="{5E61C32C-7666-4952-812F-35919BD21ECA}" presName="compNode" presStyleCnt="0"/>
      <dgm:spPr/>
    </dgm:pt>
    <dgm:pt modelId="{3D96D439-B594-44C9-9694-F53FEA867271}" type="pres">
      <dgm:prSet presAssocID="{5E61C32C-7666-4952-812F-35919BD21E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4C2370F-410C-4FB4-A78D-E873E5DC9E44}" type="pres">
      <dgm:prSet presAssocID="{5E61C32C-7666-4952-812F-35919BD21ECA}" presName="spaceRect" presStyleCnt="0"/>
      <dgm:spPr/>
    </dgm:pt>
    <dgm:pt modelId="{EBA96F56-062B-4430-AB47-9A124E8AF0CF}" type="pres">
      <dgm:prSet presAssocID="{5E61C32C-7666-4952-812F-35919BD21ECA}" presName="textRect" presStyleLbl="revTx" presStyleIdx="0" presStyleCnt="4">
        <dgm:presLayoutVars>
          <dgm:chMax val="1"/>
          <dgm:chPref val="1"/>
        </dgm:presLayoutVars>
      </dgm:prSet>
      <dgm:spPr/>
    </dgm:pt>
    <dgm:pt modelId="{3692F547-4C20-43DE-82B2-CDEF307AEBBF}" type="pres">
      <dgm:prSet presAssocID="{69EBFACA-F87D-4A67-BEB3-642EEB849388}" presName="sibTrans" presStyleCnt="0"/>
      <dgm:spPr/>
    </dgm:pt>
    <dgm:pt modelId="{3D9147CF-92D3-465D-9294-2A28A7ECB58B}" type="pres">
      <dgm:prSet presAssocID="{09F3778F-34F8-4853-B369-20CB3FEE67C9}" presName="compNode" presStyleCnt="0"/>
      <dgm:spPr/>
    </dgm:pt>
    <dgm:pt modelId="{94B22443-EC18-41BC-B7BF-46E5F0A00D79}" type="pres">
      <dgm:prSet presAssocID="{09F3778F-34F8-4853-B369-20CB3FEE67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o-Hazard"/>
        </a:ext>
      </dgm:extLst>
    </dgm:pt>
    <dgm:pt modelId="{31713E6F-1268-4C1D-8F50-36E6D97FFCF3}" type="pres">
      <dgm:prSet presAssocID="{09F3778F-34F8-4853-B369-20CB3FEE67C9}" presName="spaceRect" presStyleCnt="0"/>
      <dgm:spPr/>
    </dgm:pt>
    <dgm:pt modelId="{CA3C7637-B1C6-4017-A70A-E29E2697B84F}" type="pres">
      <dgm:prSet presAssocID="{09F3778F-34F8-4853-B369-20CB3FEE67C9}" presName="textRect" presStyleLbl="revTx" presStyleIdx="1" presStyleCnt="4">
        <dgm:presLayoutVars>
          <dgm:chMax val="1"/>
          <dgm:chPref val="1"/>
        </dgm:presLayoutVars>
      </dgm:prSet>
      <dgm:spPr/>
    </dgm:pt>
    <dgm:pt modelId="{A0E48BA3-ED44-42A7-99EB-73E93D3132A8}" type="pres">
      <dgm:prSet presAssocID="{77F177A3-1EB8-4DF7-98D6-FAEAB58B40AF}" presName="sibTrans" presStyleCnt="0"/>
      <dgm:spPr/>
    </dgm:pt>
    <dgm:pt modelId="{D8973AFB-96F1-4162-8495-C0A3454F4005}" type="pres">
      <dgm:prSet presAssocID="{C700B7D0-C944-428F-88A6-B10E20EC62CA}" presName="compNode" presStyleCnt="0"/>
      <dgm:spPr/>
    </dgm:pt>
    <dgm:pt modelId="{1ADDEFCA-02FE-422D-ACFA-3308E705BD28}" type="pres">
      <dgm:prSet presAssocID="{C700B7D0-C944-428F-88A6-B10E20EC62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EDFB91D-E9C1-4BA7-A0B9-AAFB93DAE405}" type="pres">
      <dgm:prSet presAssocID="{C700B7D0-C944-428F-88A6-B10E20EC62CA}" presName="spaceRect" presStyleCnt="0"/>
      <dgm:spPr/>
    </dgm:pt>
    <dgm:pt modelId="{13C5DF8E-56F2-42E4-A262-A9D43174E083}" type="pres">
      <dgm:prSet presAssocID="{C700B7D0-C944-428F-88A6-B10E20EC62CA}" presName="textRect" presStyleLbl="revTx" presStyleIdx="2" presStyleCnt="4">
        <dgm:presLayoutVars>
          <dgm:chMax val="1"/>
          <dgm:chPref val="1"/>
        </dgm:presLayoutVars>
      </dgm:prSet>
      <dgm:spPr/>
    </dgm:pt>
    <dgm:pt modelId="{CB77A1B7-3E3E-48AF-A620-DFF21C329001}" type="pres">
      <dgm:prSet presAssocID="{E2A5628C-6790-4939-B888-1288EEAA511F}" presName="sibTrans" presStyleCnt="0"/>
      <dgm:spPr/>
    </dgm:pt>
    <dgm:pt modelId="{E78D1252-2B89-46BC-8A03-5699406B261C}" type="pres">
      <dgm:prSet presAssocID="{959BE02A-EEC9-4BD5-BA7B-03CF6E1E4710}" presName="compNode" presStyleCnt="0"/>
      <dgm:spPr/>
    </dgm:pt>
    <dgm:pt modelId="{DA018149-962F-4B4F-9C51-09D7E9E479BF}" type="pres">
      <dgm:prSet presAssocID="{959BE02A-EEC9-4BD5-BA7B-03CF6E1E47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8127E9D-5C64-42CD-939B-463E92D150BA}" type="pres">
      <dgm:prSet presAssocID="{959BE02A-EEC9-4BD5-BA7B-03CF6E1E4710}" presName="spaceRect" presStyleCnt="0"/>
      <dgm:spPr/>
    </dgm:pt>
    <dgm:pt modelId="{E6402639-3E1A-4750-8790-20041CEFAB21}" type="pres">
      <dgm:prSet presAssocID="{959BE02A-EEC9-4BD5-BA7B-03CF6E1E47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0E3D05-AFEB-4583-9FA2-2810D11170BA}" srcId="{9818E692-77E1-4FA9-88CB-3E7F91E11374}" destId="{959BE02A-EEC9-4BD5-BA7B-03CF6E1E4710}" srcOrd="3" destOrd="0" parTransId="{1BA57CF4-E11C-451A-8102-F7A7A372BE0A}" sibTransId="{A02CF564-CBB1-48EA-ADB8-676D0DE01B42}"/>
    <dgm:cxn modelId="{33567E11-2BF5-3A4F-9B1A-99B230ADF844}" type="presOf" srcId="{5E61C32C-7666-4952-812F-35919BD21ECA}" destId="{EBA96F56-062B-4430-AB47-9A124E8AF0CF}" srcOrd="0" destOrd="0" presId="urn:microsoft.com/office/officeart/2018/2/layout/IconLabelList"/>
    <dgm:cxn modelId="{EEAC8519-31E7-4904-9510-E768E9E9F5CF}" srcId="{9818E692-77E1-4FA9-88CB-3E7F91E11374}" destId="{C700B7D0-C944-428F-88A6-B10E20EC62CA}" srcOrd="2" destOrd="0" parTransId="{C27BA164-5F6F-4F34-92E8-A7AF8B98F1BD}" sibTransId="{E2A5628C-6790-4939-B888-1288EEAA511F}"/>
    <dgm:cxn modelId="{FEC54D4A-2D98-1B45-9A70-44DCD3C78F7D}" type="presOf" srcId="{09F3778F-34F8-4853-B369-20CB3FEE67C9}" destId="{CA3C7637-B1C6-4017-A70A-E29E2697B84F}" srcOrd="0" destOrd="0" presId="urn:microsoft.com/office/officeart/2018/2/layout/IconLabelList"/>
    <dgm:cxn modelId="{81CF5280-6820-48CA-91F7-0332F552FCE4}" srcId="{9818E692-77E1-4FA9-88CB-3E7F91E11374}" destId="{09F3778F-34F8-4853-B369-20CB3FEE67C9}" srcOrd="1" destOrd="0" parTransId="{46FE7564-4D54-4AD6-BA02-EA3454DD0C89}" sibTransId="{77F177A3-1EB8-4DF7-98D6-FAEAB58B40AF}"/>
    <dgm:cxn modelId="{FE46BF80-03EB-B142-9027-2FC4AACDA681}" type="presOf" srcId="{959BE02A-EEC9-4BD5-BA7B-03CF6E1E4710}" destId="{E6402639-3E1A-4750-8790-20041CEFAB21}" srcOrd="0" destOrd="0" presId="urn:microsoft.com/office/officeart/2018/2/layout/IconLabelList"/>
    <dgm:cxn modelId="{CEC51DB1-BACE-4FE7-99EB-7F172A03001F}" srcId="{9818E692-77E1-4FA9-88CB-3E7F91E11374}" destId="{5E61C32C-7666-4952-812F-35919BD21ECA}" srcOrd="0" destOrd="0" parTransId="{4F15ED8C-2183-40B2-88F9-EBB44119A7A5}" sibTransId="{69EBFACA-F87D-4A67-BEB3-642EEB849388}"/>
    <dgm:cxn modelId="{68C96BB2-6F37-9C4B-A285-ADD1A520AE31}" type="presOf" srcId="{9818E692-77E1-4FA9-88CB-3E7F91E11374}" destId="{378F8196-4868-43AB-943F-67B79679B853}" srcOrd="0" destOrd="0" presId="urn:microsoft.com/office/officeart/2018/2/layout/IconLabelList"/>
    <dgm:cxn modelId="{51285DBD-12E4-794C-B917-B5D49006F4FC}" type="presOf" srcId="{C700B7D0-C944-428F-88A6-B10E20EC62CA}" destId="{13C5DF8E-56F2-42E4-A262-A9D43174E083}" srcOrd="0" destOrd="0" presId="urn:microsoft.com/office/officeart/2018/2/layout/IconLabelList"/>
    <dgm:cxn modelId="{AECABE09-5CE8-8140-81CB-421ABB580395}" type="presParOf" srcId="{378F8196-4868-43AB-943F-67B79679B853}" destId="{4C8875F9-C121-49EF-A81A-62FE0C47FD75}" srcOrd="0" destOrd="0" presId="urn:microsoft.com/office/officeart/2018/2/layout/IconLabelList"/>
    <dgm:cxn modelId="{039A4F90-149D-644C-9B6D-2AC030B9E774}" type="presParOf" srcId="{4C8875F9-C121-49EF-A81A-62FE0C47FD75}" destId="{3D96D439-B594-44C9-9694-F53FEA867271}" srcOrd="0" destOrd="0" presId="urn:microsoft.com/office/officeart/2018/2/layout/IconLabelList"/>
    <dgm:cxn modelId="{ABB1C9EA-EF9C-DF44-8D9B-B367F7CDD7A5}" type="presParOf" srcId="{4C8875F9-C121-49EF-A81A-62FE0C47FD75}" destId="{34C2370F-410C-4FB4-A78D-E873E5DC9E44}" srcOrd="1" destOrd="0" presId="urn:microsoft.com/office/officeart/2018/2/layout/IconLabelList"/>
    <dgm:cxn modelId="{118A14A5-71C0-3246-BC1A-9B3CE7795D43}" type="presParOf" srcId="{4C8875F9-C121-49EF-A81A-62FE0C47FD75}" destId="{EBA96F56-062B-4430-AB47-9A124E8AF0CF}" srcOrd="2" destOrd="0" presId="urn:microsoft.com/office/officeart/2018/2/layout/IconLabelList"/>
    <dgm:cxn modelId="{05978E3B-80AE-E149-B729-B1EEB4FCBF42}" type="presParOf" srcId="{378F8196-4868-43AB-943F-67B79679B853}" destId="{3692F547-4C20-43DE-82B2-CDEF307AEBBF}" srcOrd="1" destOrd="0" presId="urn:microsoft.com/office/officeart/2018/2/layout/IconLabelList"/>
    <dgm:cxn modelId="{ECA2125B-DF2C-5A41-AE8F-5D6510987070}" type="presParOf" srcId="{378F8196-4868-43AB-943F-67B79679B853}" destId="{3D9147CF-92D3-465D-9294-2A28A7ECB58B}" srcOrd="2" destOrd="0" presId="urn:microsoft.com/office/officeart/2018/2/layout/IconLabelList"/>
    <dgm:cxn modelId="{6B7BC669-3564-6148-B3C6-E878EA096F9B}" type="presParOf" srcId="{3D9147CF-92D3-465D-9294-2A28A7ECB58B}" destId="{94B22443-EC18-41BC-B7BF-46E5F0A00D79}" srcOrd="0" destOrd="0" presId="urn:microsoft.com/office/officeart/2018/2/layout/IconLabelList"/>
    <dgm:cxn modelId="{455F2BCD-A866-7746-9CA5-24ED32508AE5}" type="presParOf" srcId="{3D9147CF-92D3-465D-9294-2A28A7ECB58B}" destId="{31713E6F-1268-4C1D-8F50-36E6D97FFCF3}" srcOrd="1" destOrd="0" presId="urn:microsoft.com/office/officeart/2018/2/layout/IconLabelList"/>
    <dgm:cxn modelId="{6D1774CA-F593-F144-B394-D78C5ABD22BF}" type="presParOf" srcId="{3D9147CF-92D3-465D-9294-2A28A7ECB58B}" destId="{CA3C7637-B1C6-4017-A70A-E29E2697B84F}" srcOrd="2" destOrd="0" presId="urn:microsoft.com/office/officeart/2018/2/layout/IconLabelList"/>
    <dgm:cxn modelId="{0138C03C-C24B-1E43-9254-D16F0272FC9D}" type="presParOf" srcId="{378F8196-4868-43AB-943F-67B79679B853}" destId="{A0E48BA3-ED44-42A7-99EB-73E93D3132A8}" srcOrd="3" destOrd="0" presId="urn:microsoft.com/office/officeart/2018/2/layout/IconLabelList"/>
    <dgm:cxn modelId="{F3D3ABB5-70F3-D546-9EE9-F4BC2A75A8B8}" type="presParOf" srcId="{378F8196-4868-43AB-943F-67B79679B853}" destId="{D8973AFB-96F1-4162-8495-C0A3454F4005}" srcOrd="4" destOrd="0" presId="urn:microsoft.com/office/officeart/2018/2/layout/IconLabelList"/>
    <dgm:cxn modelId="{2501B620-C928-C541-B808-6AFA901A21D5}" type="presParOf" srcId="{D8973AFB-96F1-4162-8495-C0A3454F4005}" destId="{1ADDEFCA-02FE-422D-ACFA-3308E705BD28}" srcOrd="0" destOrd="0" presId="urn:microsoft.com/office/officeart/2018/2/layout/IconLabelList"/>
    <dgm:cxn modelId="{6EFB0321-1085-4848-8F8E-91C6AED137D1}" type="presParOf" srcId="{D8973AFB-96F1-4162-8495-C0A3454F4005}" destId="{4EDFB91D-E9C1-4BA7-A0B9-AAFB93DAE405}" srcOrd="1" destOrd="0" presId="urn:microsoft.com/office/officeart/2018/2/layout/IconLabelList"/>
    <dgm:cxn modelId="{664F9C0A-CAB8-524F-9931-66D7949B363F}" type="presParOf" srcId="{D8973AFB-96F1-4162-8495-C0A3454F4005}" destId="{13C5DF8E-56F2-42E4-A262-A9D43174E083}" srcOrd="2" destOrd="0" presId="urn:microsoft.com/office/officeart/2018/2/layout/IconLabelList"/>
    <dgm:cxn modelId="{3E16D1B7-3E35-AC43-9C2E-707D410D896D}" type="presParOf" srcId="{378F8196-4868-43AB-943F-67B79679B853}" destId="{CB77A1B7-3E3E-48AF-A620-DFF21C329001}" srcOrd="5" destOrd="0" presId="urn:microsoft.com/office/officeart/2018/2/layout/IconLabelList"/>
    <dgm:cxn modelId="{DBBBDE1F-435B-DC4E-9B54-75B94757B355}" type="presParOf" srcId="{378F8196-4868-43AB-943F-67B79679B853}" destId="{E78D1252-2B89-46BC-8A03-5699406B261C}" srcOrd="6" destOrd="0" presId="urn:microsoft.com/office/officeart/2018/2/layout/IconLabelList"/>
    <dgm:cxn modelId="{5EC0C026-0508-7F47-A1AD-B547D61CA966}" type="presParOf" srcId="{E78D1252-2B89-46BC-8A03-5699406B261C}" destId="{DA018149-962F-4B4F-9C51-09D7E9E479BF}" srcOrd="0" destOrd="0" presId="urn:microsoft.com/office/officeart/2018/2/layout/IconLabelList"/>
    <dgm:cxn modelId="{E238FBFD-53F7-C449-BA19-2BE00942744A}" type="presParOf" srcId="{E78D1252-2B89-46BC-8A03-5699406B261C}" destId="{58127E9D-5C64-42CD-939B-463E92D150BA}" srcOrd="1" destOrd="0" presId="urn:microsoft.com/office/officeart/2018/2/layout/IconLabelList"/>
    <dgm:cxn modelId="{9757F387-B2D0-864A-91C3-C269C591CF6E}" type="presParOf" srcId="{E78D1252-2B89-46BC-8A03-5699406B261C}" destId="{E6402639-3E1A-4750-8790-20041CEFAB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6D439-B594-44C9-9694-F53FEA867271}">
      <dsp:nvSpPr>
        <dsp:cNvPr id="0" name=""/>
        <dsp:cNvSpPr/>
      </dsp:nvSpPr>
      <dsp:spPr>
        <a:xfrm>
          <a:off x="481140" y="1229323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96F56-062B-4430-AB47-9A124E8AF0CF}">
      <dsp:nvSpPr>
        <dsp:cNvPr id="0" name=""/>
        <dsp:cNvSpPr/>
      </dsp:nvSpPr>
      <dsp:spPr>
        <a:xfrm>
          <a:off x="2092" y="2282289"/>
          <a:ext cx="1741992" cy="74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Agent escapes a trap-filled grid to reach extraction under slip noise and lethal traps.</a:t>
          </a:r>
          <a:endParaRPr lang="en-US" sz="1200" kern="1200" dirty="0"/>
        </a:p>
      </dsp:txBody>
      <dsp:txXfrm>
        <a:off x="2092" y="2282289"/>
        <a:ext cx="1741992" cy="740346"/>
      </dsp:txXfrm>
    </dsp:sp>
    <dsp:sp modelId="{94B22443-EC18-41BC-B7BF-46E5F0A00D79}">
      <dsp:nvSpPr>
        <dsp:cNvPr id="0" name=""/>
        <dsp:cNvSpPr/>
      </dsp:nvSpPr>
      <dsp:spPr>
        <a:xfrm>
          <a:off x="2527981" y="1229323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C7637-B1C6-4017-A70A-E29E2697B84F}">
      <dsp:nvSpPr>
        <dsp:cNvPr id="0" name=""/>
        <dsp:cNvSpPr/>
      </dsp:nvSpPr>
      <dsp:spPr>
        <a:xfrm>
          <a:off x="2048933" y="2282289"/>
          <a:ext cx="1741992" cy="74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Randomized traps per episode; solvable layouts by construction (BFS check).</a:t>
          </a:r>
        </a:p>
      </dsp:txBody>
      <dsp:txXfrm>
        <a:off x="2048933" y="2282289"/>
        <a:ext cx="1741992" cy="740346"/>
      </dsp:txXfrm>
    </dsp:sp>
    <dsp:sp modelId="{1ADDEFCA-02FE-422D-ACFA-3308E705BD28}">
      <dsp:nvSpPr>
        <dsp:cNvPr id="0" name=""/>
        <dsp:cNvSpPr/>
      </dsp:nvSpPr>
      <dsp:spPr>
        <a:xfrm>
          <a:off x="4574822" y="1229323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5DF8E-56F2-42E4-A262-A9D43174E083}">
      <dsp:nvSpPr>
        <dsp:cNvPr id="0" name=""/>
        <dsp:cNvSpPr/>
      </dsp:nvSpPr>
      <dsp:spPr>
        <a:xfrm>
          <a:off x="4095774" y="2282289"/>
          <a:ext cx="1741992" cy="74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Generalization focus: per-episode randomized layouts (no map memorization).</a:t>
          </a:r>
        </a:p>
      </dsp:txBody>
      <dsp:txXfrm>
        <a:off x="4095774" y="2282289"/>
        <a:ext cx="1741992" cy="740346"/>
      </dsp:txXfrm>
    </dsp:sp>
    <dsp:sp modelId="{DA018149-962F-4B4F-9C51-09D7E9E479BF}">
      <dsp:nvSpPr>
        <dsp:cNvPr id="0" name=""/>
        <dsp:cNvSpPr/>
      </dsp:nvSpPr>
      <dsp:spPr>
        <a:xfrm>
          <a:off x="6621662" y="1229323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02639-3E1A-4750-8790-20041CEFAB21}">
      <dsp:nvSpPr>
        <dsp:cNvPr id="0" name=""/>
        <dsp:cNvSpPr/>
      </dsp:nvSpPr>
      <dsp:spPr>
        <a:xfrm>
          <a:off x="6142615" y="2282289"/>
          <a:ext cx="1741992" cy="740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Deliverables: reproducible code, CLI, tests, notebook, visuals.</a:t>
          </a:r>
        </a:p>
      </dsp:txBody>
      <dsp:txXfrm>
        <a:off x="6142615" y="2282289"/>
        <a:ext cx="1741992" cy="740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640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Open with a short looped rollout. Mention: randomized traps, slip=0.10, lethal traps, per-episode randomized layouts for training/eval (generalization).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Success ~20–23% is reasonable for tabular baselines with randomized layouts and slip; failures are trap hits, not timeouts.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diagnostics if asked: steps, min trap distance, % near traps (≤1 cell), backtracks from slip, revisit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Paste your real numbers here to make differences explicit.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Add repo URL/QR in this slide or Title footer if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Close with production relevance and concrete next experiments.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Give reviewers the headline in 30 seconds; deeper tables come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that results are averages over unseen layouts; we avoid overfitting to a single 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Rewards: step −0.01, trap −1.0, goal +1.0. Slip causes off-intended moves. Exclusion radius near start/goal; BFS check guarantees at least one solution.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Q-Learning update: Q(s,a) ← Q(s,a) + α [ r + γ max_a' Q(s',a') − Q(s,a) ].</a:t>
            </a:r>
          </a:p>
          <a:p>
            <a:r>
              <a:t>MC return: G_t = Σ_k γ^k r_{t+1+k}; First-Visit updates first occurrence; Every-Visit updates all occurrences.</a:t>
            </a:r>
          </a:p>
          <a:p>
            <a:r>
              <a:t>Off-policy MC (weighted IS): episode weight W; normalized update ~ (W/ΣW) (G − Q). Behavior ε trades coverage vs. variance; consider weight clipping to reduce variance spikes.</a:t>
            </a:r>
          </a:p>
          <a:p>
            <a:r>
              <a:t>ε-greedy: P(greedy)=1−ε+ε/|A|, P(each other)=ε/|A|; keep ε_end ≳ slip/2 on Medium.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Discuss convergence and variance: MC-OFF noisier; MC-Every steadier; Q-Learning fast early then plateaus.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Each dot: greedy (ε=0) success rate over 200 fresh randomized layouts at a checkpoint. Observed: MC(E)=0.22 @12k, Q-Learning=0.22 @12k, MC-OFF=0.21 @18k.</a:t>
            </a:r>
          </a:p>
          <a:p>
            <a:r>
              <a:t>Error bars: 95% CI ≈ ±1.96 * sqrt(p(1−p)/N). At p≈0.22, N=200 ⇒ ±~0.06. Overlapping CIs ⇒ no meaningful difference at these budgets.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Longer runs + slower ε help generalization on randomized layouts.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10 steps ≈ Manhattan optimal; pipeline &amp; env validated.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/>
              <a:t>Escape Artist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2949980" cy="120814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/>
              <a:t>Generalization-focused RL: Monte Carlo control &amp; Q-Learning on a random-trap grid world</a:t>
            </a:r>
          </a:p>
          <a:p>
            <a:pPr algn="l">
              <a:lnSpc>
                <a:spcPct val="90000"/>
              </a:lnSpc>
            </a:pPr>
            <a:endParaRPr lang="en-US" sz="1200" dirty="0"/>
          </a:p>
          <a:p>
            <a:pPr algn="l">
              <a:lnSpc>
                <a:spcPct val="90000"/>
              </a:lnSpc>
            </a:pPr>
            <a:endParaRPr lang="en-US" sz="1200" dirty="0"/>
          </a:p>
          <a:p>
            <a:pPr algn="r">
              <a:lnSpc>
                <a:spcPct val="90000"/>
              </a:lnSpc>
            </a:pPr>
            <a:r>
              <a:rPr lang="en-KR" sz="1200" dirty="0"/>
              <a:t>Joowhan Song</a:t>
            </a:r>
          </a:p>
          <a:p>
            <a:pPr algn="l">
              <a:lnSpc>
                <a:spcPct val="90000"/>
              </a:lnSpc>
            </a:pPr>
            <a:endParaRPr lang="en-US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chart with yellow squares&#10;&#10;AI-generated content may be incorrect.">
            <a:extLst>
              <a:ext uri="{FF2B5EF4-FFF2-40B4-BE49-F238E27FC236}">
                <a16:creationId xmlns:a16="http://schemas.microsoft.com/office/drawing/2014/main" id="{B8440805-F543-7575-07E1-9BE888B4C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56" y="644781"/>
            <a:ext cx="5134772" cy="54171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— Easy </a:t>
            </a:r>
            <a:r>
              <a:rPr sz="3000" dirty="0"/>
              <a:t>(6×6, per-episode)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690860"/>
              </p:ext>
            </p:extLst>
          </p:nvPr>
        </p:nvGraphicFramePr>
        <p:xfrm>
          <a:off x="645340" y="2526074"/>
          <a:ext cx="7853320" cy="180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0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6269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Success Rate 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Avg Steps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Detection Rate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Timeout Rate 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86">
                <a:tc>
                  <a:txBody>
                    <a:bodyPr/>
                    <a:lstStyle/>
                    <a:p>
                      <a:r>
                        <a:t>MC (First)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86">
                <a:tc>
                  <a:txBody>
                    <a:bodyPr/>
                    <a:lstStyle/>
                    <a:p>
                      <a:r>
                        <a:t>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5340" y="4488248"/>
            <a:ext cx="6077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i="1"/>
            </a:pPr>
            <a:r>
              <a:rPr dirty="0"/>
              <a:t>(200 randomized layouts; greedy rollouts from learned Q)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Results — Medium </a:t>
            </a:r>
            <a:r>
              <a:rPr sz="3300" dirty="0"/>
              <a:t>(10×10, per-episode)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281253"/>
              </p:ext>
            </p:extLst>
          </p:nvPr>
        </p:nvGraphicFramePr>
        <p:xfrm>
          <a:off x="901857" y="2028680"/>
          <a:ext cx="734028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8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8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52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Success Rate 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Avg Steps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Detection Rate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Timeout Rate 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04">
                <a:tc>
                  <a:txBody>
                    <a:bodyPr/>
                    <a:lstStyle/>
                    <a:p>
                      <a:r>
                        <a:t>Every-Visit MC (12k)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21.5%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904">
                <a:tc>
                  <a:txBody>
                    <a:bodyPr/>
                    <a:lstStyle/>
                    <a:p>
                      <a:r>
                        <a:t>MC-OFF (Weighted, 18k)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20.5%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252">
                <a:tc>
                  <a:txBody>
                    <a:bodyPr/>
                    <a:lstStyle/>
                    <a:p>
                      <a:r>
                        <a:t>Q-Learning (12k)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01856" y="5061668"/>
            <a:ext cx="73402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i="1"/>
            </a:pPr>
            <a:r>
              <a:rPr dirty="0"/>
              <a:t>(200 randomized layouts; traps=10%, slip=0.10, lethal; greedy rollouts)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Policy Behavior by Algorithm </a:t>
            </a:r>
            <a:br>
              <a:rPr lang="en-US" dirty="0"/>
            </a:br>
            <a:r>
              <a:rPr sz="3300" dirty="0"/>
              <a:t>(same fixed layout)</a:t>
            </a:r>
          </a:p>
        </p:txBody>
      </p:sp>
      <p:pic>
        <p:nvPicPr>
          <p:cNvPr id="3" name="Picture 2" descr="compare_mc_ever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24" y="1658948"/>
            <a:ext cx="2491273" cy="26282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9288" y="4320236"/>
            <a:ext cx="1296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/>
            </a:pPr>
            <a:r>
              <a:rPr dirty="0"/>
              <a:t>MC (Every-Visit)</a:t>
            </a:r>
          </a:p>
        </p:txBody>
      </p:sp>
      <p:pic>
        <p:nvPicPr>
          <p:cNvPr id="5" name="Picture 4" descr="compare_mc_off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361" y="1658948"/>
            <a:ext cx="2491273" cy="26282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6557" y="4321896"/>
            <a:ext cx="1870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/>
            </a:pPr>
            <a:r>
              <a:rPr dirty="0"/>
              <a:t>MC-OFF (Weighted IS)</a:t>
            </a:r>
          </a:p>
        </p:txBody>
      </p:sp>
      <p:pic>
        <p:nvPicPr>
          <p:cNvPr id="7" name="Picture 6" descr="compare_mc_every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527" y="1658948"/>
            <a:ext cx="2491273" cy="262829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22059" y="4320236"/>
            <a:ext cx="1038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/>
            </a:pPr>
            <a:r>
              <a:rPr dirty="0"/>
              <a:t>Q-Learning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4756593"/>
            <a:ext cx="81381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505050"/>
                </a:solidFill>
              </a:defRPr>
            </a:pPr>
            <a:r>
              <a:rPr dirty="0"/>
              <a:t>Same map &amp; seed (</a:t>
            </a:r>
            <a:r>
              <a:rPr dirty="0" err="1"/>
              <a:t>per_env</a:t>
            </a:r>
            <a:r>
              <a:rPr dirty="0"/>
              <a:t>), 10×10, traps=10%, slip=0.10, lethal; greedy eval (</a:t>
            </a:r>
            <a:r>
              <a:rPr dirty="0" err="1"/>
              <a:t>ε</a:t>
            </a:r>
            <a:r>
              <a:rPr dirty="0"/>
              <a:t>=0).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" y="5199052"/>
            <a:ext cx="8138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rPr dirty="0"/>
              <a:t>• All converge to a similar corridor on this map; differences are subtle.</a:t>
            </a:r>
          </a:p>
          <a:p>
            <a:pPr>
              <a:defRPr sz="1200"/>
            </a:pPr>
            <a:r>
              <a:rPr dirty="0"/>
              <a:t>• MC (Every): slightly wider clearance near traps; smoother path via multi-visit averaging.</a:t>
            </a:r>
          </a:p>
          <a:p>
            <a:pPr>
              <a:defRPr sz="1200"/>
            </a:pPr>
            <a:r>
              <a:rPr dirty="0"/>
              <a:t>• MC-OFF: often widest arcs; behavior coverage + weighted IS emphasize safe detours.</a:t>
            </a:r>
          </a:p>
          <a:p>
            <a:pPr>
              <a:defRPr sz="1200"/>
            </a:pPr>
            <a:r>
              <a:rPr dirty="0"/>
              <a:t>• Q-Learning: more direct; corner-hugging; marginally fewer steps when corridor is clear.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Diagnostics </a:t>
            </a:r>
            <a:r>
              <a:rPr lang="en-US" sz="3000" dirty="0"/>
              <a:t>(same </a:t>
            </a:r>
            <a:r>
              <a:rPr sz="3000" dirty="0"/>
              <a:t>fixed layout</a:t>
            </a:r>
            <a:r>
              <a:rPr lang="en-US" sz="3000" dirty="0"/>
              <a:t>)</a:t>
            </a:r>
            <a:endParaRPr sz="3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350957"/>
              </p:ext>
            </p:extLst>
          </p:nvPr>
        </p:nvGraphicFramePr>
        <p:xfrm>
          <a:off x="640080" y="2417696"/>
          <a:ext cx="7848468" cy="2022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0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8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0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80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224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Steps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Min trap dist 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Near-trap %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Backtracks 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Revisit % 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24">
                <a:tc>
                  <a:txBody>
                    <a:bodyPr/>
                    <a:lstStyle/>
                    <a:p>
                      <a:r>
                        <a:t>MC (Every)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973">
                <a:tc>
                  <a:txBody>
                    <a:bodyPr/>
                    <a:lstStyle/>
                    <a:p>
                      <a:r>
                        <a:t>MC-OFF (Weighted)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10.5%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224">
                <a:tc>
                  <a:txBody>
                    <a:bodyPr/>
                    <a:lstStyle/>
                    <a:p>
                      <a:r>
                        <a:t>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15.8%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0.0%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0080" y="4632690"/>
            <a:ext cx="78484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i="1"/>
            </a:pPr>
            <a:r>
              <a:t>Same layout &amp; seed as Slide 11. Compute via notebook diagnostics.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Engineering &amp; Reproducibility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1800"/>
            </a:pPr>
            <a:r>
              <a:rPr lang="en-US" sz="1900" dirty="0"/>
              <a:t>Installable package (</a:t>
            </a:r>
            <a:r>
              <a:rPr lang="en-US" sz="1900" dirty="0" err="1"/>
              <a:t>pyproject</a:t>
            </a:r>
            <a:r>
              <a:rPr lang="en-US" sz="1900" dirty="0"/>
              <a:t>); </a:t>
            </a:r>
            <a:r>
              <a:rPr lang="en-US" sz="1900" dirty="0" err="1"/>
              <a:t>pytest</a:t>
            </a:r>
            <a:r>
              <a:rPr lang="en-US" sz="1900" dirty="0"/>
              <a:t> tests for env &amp; learning sanity.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YAML configs + seeds; runs/ for artifacts; assets/ for curated figures.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CLIs: training, evaluation (CSV/MD), GIFs/figures; notebook reproduces results.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CI-ready structure; deterministic seeds for plot-only regeneration.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Takeaways &amp; Next Steps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1800"/>
            </a:pPr>
            <a:r>
              <a:rPr lang="en-US" sz="1900" dirty="0"/>
              <a:t>Tabular MC/Q: optimal on easy; partial generalization on medium under randomness.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Failures are trap hits; successes remain near-shortest-path despite slip.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Tuning: longer training + slower </a:t>
            </a:r>
            <a:r>
              <a:rPr lang="el-GR" sz="1900" dirty="0"/>
              <a:t>ε</a:t>
            </a:r>
            <a:r>
              <a:rPr lang="en-US" sz="1900" dirty="0"/>
              <a:t>;</a:t>
            </a:r>
            <a:r>
              <a:rPr lang="el-GR" sz="1900" dirty="0"/>
              <a:t> </a:t>
            </a:r>
            <a:r>
              <a:rPr lang="en-US" sz="1900" dirty="0"/>
              <a:t>IS weight clipping; optimistic Q </a:t>
            </a:r>
            <a:r>
              <a:rPr lang="en-US" sz="1900" dirty="0" err="1"/>
              <a:t>init.</a:t>
            </a:r>
            <a:endParaRPr lang="en-US" sz="1900" dirty="0"/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Extensions: function approximation, richer observations, curriculum.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/>
              <a:t>Concept &amp; Objective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38E3942-9F7D-FB76-9CC9-06D3236A8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036293"/>
              </p:ext>
            </p:extLst>
          </p:nvPr>
        </p:nvGraphicFramePr>
        <p:xfrm>
          <a:off x="628650" y="1929384"/>
          <a:ext cx="78867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black and white target with an arrow&#10;&#10;AI-generated content may be incorrect.">
            <a:extLst>
              <a:ext uri="{FF2B5EF4-FFF2-40B4-BE49-F238E27FC236}">
                <a16:creationId xmlns:a16="http://schemas.microsoft.com/office/drawing/2014/main" id="{83EFF381-EE7A-21F5-6749-0D252256852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46" t="2236" r="1816" b="294"/>
          <a:stretch>
            <a:fillRect/>
          </a:stretch>
        </p:blipFill>
        <p:spPr>
          <a:xfrm>
            <a:off x="905412" y="2909557"/>
            <a:ext cx="1180463" cy="1090428"/>
          </a:xfrm>
          <a:prstGeom prst="rect">
            <a:avLst/>
          </a:prstGeom>
        </p:spPr>
      </p:pic>
      <p:pic>
        <p:nvPicPr>
          <p:cNvPr id="7" name="Picture 6" descr="A black and white line drawing of a fire&#10;&#10;AI-generated content may be incorrect.">
            <a:extLst>
              <a:ext uri="{FF2B5EF4-FFF2-40B4-BE49-F238E27FC236}">
                <a16:creationId xmlns:a16="http://schemas.microsoft.com/office/drawing/2014/main" id="{A2E68362-AFC5-443D-2C23-9F135D547B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7280" y="2909557"/>
            <a:ext cx="1134158" cy="1157304"/>
          </a:xfrm>
          <a:prstGeom prst="rect">
            <a:avLst/>
          </a:prstGeom>
        </p:spPr>
      </p:pic>
      <p:pic>
        <p:nvPicPr>
          <p:cNvPr id="11" name="Picture 10" descr="A black and white gear&#10;&#10;AI-generated content may be incorrect.">
            <a:extLst>
              <a:ext uri="{FF2B5EF4-FFF2-40B4-BE49-F238E27FC236}">
                <a16:creationId xmlns:a16="http://schemas.microsoft.com/office/drawing/2014/main" id="{E1FC74D2-EDBB-C102-0A78-FD1CA76670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9226" y="2880876"/>
            <a:ext cx="1270758" cy="1320268"/>
          </a:xfrm>
          <a:prstGeom prst="rect">
            <a:avLst/>
          </a:prstGeom>
        </p:spPr>
      </p:pic>
      <p:pic>
        <p:nvPicPr>
          <p:cNvPr id="15" name="Picture 14" descr="A black and white icon of a paper with a gear&#10;&#10;AI-generated content may be incorrect.">
            <a:extLst>
              <a:ext uri="{FF2B5EF4-FFF2-40B4-BE49-F238E27FC236}">
                <a16:creationId xmlns:a16="http://schemas.microsoft.com/office/drawing/2014/main" id="{FF824F60-D88D-9220-BAE8-5BCD530883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4218" y="2882899"/>
            <a:ext cx="1287535" cy="13202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TL;DR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1800"/>
            </a:pPr>
            <a:r>
              <a:rPr lang="en-US" sz="1900" dirty="0"/>
              <a:t>Easy (6×6): MC(First) 91.5%, Q-Learning 88.0%; ~10 steps (optimal), timeouts 0%.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Medium (10×10 randomized): MC(Every) 21.5%, MC-OFF 20.5%, Q-Learning 23.0%; successes ~19–21 steps; timeouts ≈0%.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Evaluation = greedy rollouts (</a:t>
            </a:r>
            <a:r>
              <a:rPr lang="el-GR" sz="1900" dirty="0"/>
              <a:t>ε=0) </a:t>
            </a:r>
            <a:r>
              <a:rPr lang="en-US" sz="1900" dirty="0"/>
              <a:t>over 200 unseen layouts; metrics saved to CSV/MD.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Evaluation Setup (Generalization)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1800"/>
            </a:pPr>
            <a:r>
              <a:rPr lang="en-US" sz="1900" dirty="0"/>
              <a:t>Per-episode randomized layouts (</a:t>
            </a:r>
            <a:r>
              <a:rPr lang="en-US" sz="1900" dirty="0" err="1"/>
              <a:t>layout_mode</a:t>
            </a:r>
            <a:r>
              <a:rPr lang="en-US" sz="1900" dirty="0"/>
              <a:t>=</a:t>
            </a:r>
            <a:r>
              <a:rPr lang="en-US" sz="1900" dirty="0" err="1"/>
              <a:t>per_episode</a:t>
            </a:r>
            <a:r>
              <a:rPr lang="en-US" sz="1900" dirty="0"/>
              <a:t>).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Config (Medium): 10×10, traps=10%, slip=0.10, lethal, </a:t>
            </a:r>
            <a:r>
              <a:rPr lang="en-US" sz="1900" dirty="0" err="1"/>
              <a:t>max_steps</a:t>
            </a:r>
            <a:r>
              <a:rPr lang="en-US" sz="1900" dirty="0"/>
              <a:t>=200.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Metrics: Success Rate, Avg Steps (success), Detection Rate (≥1 trap hit), Timeout Rate.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Multi-seed optional; ablations sweep trap density × slip.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 Design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4BA43B2B-7FEE-1DF7-9499-8A7806B3D4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4" r="4" b="1132"/>
          <a:stretch>
            <a:fillRect/>
          </a:stretch>
        </p:blipFill>
        <p:spPr>
          <a:xfrm>
            <a:off x="457200" y="2012001"/>
            <a:ext cx="4724228" cy="3917209"/>
          </a:xfrm>
          <a:prstGeom prst="rect">
            <a:avLst/>
          </a:prstGeom>
        </p:spPr>
      </p:pic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DD3472E3-3EA6-1E5B-C128-3F490FCF03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840" r="7230"/>
          <a:stretch>
            <a:fillRect/>
          </a:stretch>
        </p:blipFill>
        <p:spPr>
          <a:xfrm>
            <a:off x="5563490" y="2012001"/>
            <a:ext cx="3123310" cy="39172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Algorithms (MC on/off, Q-Learning)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1800"/>
            </a:pPr>
            <a:r>
              <a:rPr lang="en-US" sz="1900" dirty="0"/>
              <a:t>MC Control: First-Visit &amp; Every-Visit (episode-based updates).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MC-OFF: Ordinary &amp; Weighted Importance Sampling (behavior vs target policy).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Q-Learning: bootstrapped TD with decaying </a:t>
            </a:r>
            <a:r>
              <a:rPr lang="el-GR" sz="1900" dirty="0"/>
              <a:t>α; ε-</a:t>
            </a:r>
            <a:r>
              <a:rPr lang="en-US" sz="1900" dirty="0"/>
              <a:t>greedy behavior.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Exploration rate(</a:t>
            </a:r>
            <a:r>
              <a:rPr lang="el-GR" sz="1900" dirty="0"/>
              <a:t>ε): </a:t>
            </a:r>
            <a:r>
              <a:rPr lang="en-US" sz="1900" dirty="0"/>
              <a:t>slow decay; nonzero floor to ensure coverage under randomness.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anchor="ctr">
            <a:normAutofit/>
          </a:bodyPr>
          <a:lstStyle/>
          <a:p>
            <a:r>
              <a:rPr lang="en-US" sz="4500" dirty="0"/>
              <a:t>Learning Curves </a:t>
            </a:r>
            <a:r>
              <a:rPr lang="en-US" sz="3000" dirty="0"/>
              <a:t>(Medium, smoothed)</a:t>
            </a:r>
          </a:p>
        </p:txBody>
      </p:sp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7F0E0123-6B01-97AD-3E84-8674394C7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81" y="1845426"/>
            <a:ext cx="7706148" cy="4450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Offline greedy evaluation</a:t>
            </a:r>
            <a:r>
              <a:rPr lang="en-US" dirty="0"/>
              <a:t> </a:t>
            </a:r>
            <a:r>
              <a:rPr lang="en-US" sz="3300" dirty="0"/>
              <a:t>(medium)</a:t>
            </a:r>
            <a:endParaRPr sz="3300" dirty="0"/>
          </a:p>
        </p:txBody>
      </p:sp>
      <p:pic>
        <p:nvPicPr>
          <p:cNvPr id="5" name="Picture 4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5A58AABE-C7DB-011D-55BC-D2175800F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94668"/>
            <a:ext cx="7772400" cy="4384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Training Setup &amp; Schedules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1800"/>
            </a:pPr>
            <a:r>
              <a:rPr lang="en-US" sz="1900" dirty="0"/>
              <a:t>Episodes: MC-Every 12k–20k; MC-OFF 18k–30k; Q-Learning 12k–20k.</a:t>
            </a:r>
          </a:p>
          <a:p>
            <a:pPr>
              <a:lnSpc>
                <a:spcPct val="150000"/>
              </a:lnSpc>
              <a:defRPr sz="1800"/>
            </a:pPr>
            <a:r>
              <a:rPr lang="el-GR" sz="1900" dirty="0"/>
              <a:t>ε: 0.35 → 0.02 </a:t>
            </a:r>
            <a:r>
              <a:rPr lang="en-US" sz="1900" dirty="0"/>
              <a:t>over ~80–90% of episodes (</a:t>
            </a:r>
            <a:r>
              <a:rPr lang="el-GR" sz="1900" dirty="0"/>
              <a:t>ε_</a:t>
            </a:r>
            <a:r>
              <a:rPr lang="en-US" sz="1900" dirty="0"/>
              <a:t>end ≳ slip/2).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Q </a:t>
            </a:r>
            <a:r>
              <a:rPr lang="el-GR" sz="1900" dirty="0"/>
              <a:t>α: 0.5 → 0.05 </a:t>
            </a:r>
            <a:r>
              <a:rPr lang="en-US" sz="1900" dirty="0"/>
              <a:t>over ~12k; optional optimistic Q </a:t>
            </a:r>
            <a:r>
              <a:rPr lang="en-US" sz="1900" dirty="0" err="1"/>
              <a:t>init</a:t>
            </a:r>
            <a:r>
              <a:rPr lang="en-US" sz="1900" dirty="0"/>
              <a:t> ≈ 0.2.</a:t>
            </a:r>
          </a:p>
          <a:p>
            <a:pPr>
              <a:lnSpc>
                <a:spcPct val="150000"/>
              </a:lnSpc>
              <a:defRPr sz="1800"/>
            </a:pPr>
            <a:r>
              <a:rPr lang="en-US" sz="1900" dirty="0"/>
              <a:t>Seeds logged per run; YAML configs control env/algo; plot-only regenerates figures.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1225</Words>
  <Application>Microsoft Macintosh PowerPoint</Application>
  <PresentationFormat>On-screen Show (4:3)</PresentationFormat>
  <Paragraphs>134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Escape Artist Agent</vt:lpstr>
      <vt:lpstr>Concept &amp; Objective</vt:lpstr>
      <vt:lpstr>TL;DR Results</vt:lpstr>
      <vt:lpstr>Evaluation Setup (Generalization)</vt:lpstr>
      <vt:lpstr>Environment Design</vt:lpstr>
      <vt:lpstr>Algorithms (MC on/off, Q-Learning)</vt:lpstr>
      <vt:lpstr>Learning Curves (Medium, smoothed)</vt:lpstr>
      <vt:lpstr>Offline greedy evaluation (medium)</vt:lpstr>
      <vt:lpstr>Training Setup &amp; Schedules</vt:lpstr>
      <vt:lpstr>Results — Easy (6×6, per-episode)</vt:lpstr>
      <vt:lpstr>Results — Medium (10×10, per-episode)</vt:lpstr>
      <vt:lpstr>Policy Behavior by Algorithm  (same fixed layout)</vt:lpstr>
      <vt:lpstr>Diagnostics (same fixed layout)</vt:lpstr>
      <vt:lpstr>Engineering &amp; Reproducibility</vt:lpstr>
      <vt:lpstr>Takeaways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Joowhan Song</cp:lastModifiedBy>
  <cp:revision>7</cp:revision>
  <dcterms:created xsi:type="dcterms:W3CDTF">2013-01-27T09:14:16Z</dcterms:created>
  <dcterms:modified xsi:type="dcterms:W3CDTF">2025-09-14T08:49:24Z</dcterms:modified>
  <cp:category/>
</cp:coreProperties>
</file>