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5143500" cx="9144000"/>
  <p:notesSz cx="6858000" cy="9144000"/>
  <p:embeddedFontLst>
    <p:embeddedFont>
      <p:font typeface="Raleway"/>
      <p:regular r:id="rId87"/>
      <p:bold r:id="rId88"/>
      <p:italic r:id="rId89"/>
      <p:boldItalic r:id="rId90"/>
    </p:embeddedFont>
    <p:embeddedFont>
      <p:font typeface="Lato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Raleway-bold.fntdata"/><Relationship Id="rId43" Type="http://schemas.openxmlformats.org/officeDocument/2006/relationships/slide" Target="slides/slide38.xml"/><Relationship Id="rId87" Type="http://schemas.openxmlformats.org/officeDocument/2006/relationships/font" Target="fonts/Raleway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aleway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font" Target="fonts/Lato-bold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Lato-regular.fntdata"/><Relationship Id="rId90" Type="http://schemas.openxmlformats.org/officeDocument/2006/relationships/font" Target="fonts/Raleway-boldItalic.fntdata"/><Relationship Id="rId93" Type="http://schemas.openxmlformats.org/officeDocument/2006/relationships/font" Target="fonts/Lato-italic.fntdata"/><Relationship Id="rId92" Type="http://schemas.openxmlformats.org/officeDocument/2006/relationships/font" Target="fonts/Lato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dd958a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dd958a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1d9d46a9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1d9d46a9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1d9d46a9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1d9d46a9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1d9d46a9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1d9d46a9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1d9d46a9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1d9d46a9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02ead1c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02ead1c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c02ead1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c02ead1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1d9d46a9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1d9d46a9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1d9d46a9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1d9d46a9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d9d46a9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d9d46a9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1d9d46a9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1d9d46a9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def6b6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def6b6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d9d46a9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d9d46a9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1d9d46a9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1d9d46a9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9d46a94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9d46a9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1d9d46a9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1d9d46a9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1d9d46a94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1d9d46a94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1d9d46a9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1d9d46a9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1d9d46a94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1d9d46a94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1d9d46a9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1d9d46a9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1d9d46a94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1d9d46a94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1d9d46a94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1d9d46a94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def6b6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def6b6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1d9d46a94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1d9d46a94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1d9d46a94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1d9d46a94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1d9d46a94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1d9d46a94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1d9d46a94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1d9d46a94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1d9d46a94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1d9d46a94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1d9d46a94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1d9d46a9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1d9d46a94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1d9d46a94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d9d46a94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d9d46a94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1d9d46a9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1d9d46a9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1d9d46a94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1d9d46a94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02ead1c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02ead1c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1d9d46a94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1d9d46a94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1d9d46a94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1d9d46a94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1d9d46a94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1d9d46a94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1d9d46a94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1d9d46a94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1d9d46a94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1d9d46a94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1d9d46a94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1d9d46a94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1d9d46a94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1d9d46a94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1d9d46a94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1d9d46a94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1d9d46a9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1d9d46a9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1d9d46a94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1d9d46a94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def6b6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def6b6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1d9d46a94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1d9d46a94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1d9d46a94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1d9d46a94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1d9d46a94_2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1d9d46a94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1d9d46a94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1d9d46a94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1d9d46a94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1d9d46a94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1d9d46a94_2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1d9d46a94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1d9d46a9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1d9d46a9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1d9d46a94_2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1d9d46a94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1d9d46a9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1d9d46a9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1d9d46a94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1d9d46a94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02ead1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02ead1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1d9d46a94_2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1d9d46a94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1d9d46a94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1d9d46a94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1d9d46a94_2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1d9d46a94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1d9d46a94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1d9d46a94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1d9d46a94_2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1d9d46a94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1d9d46a94_2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1d9d46a94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1d9d46a94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1d9d46a94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1d9d46a94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1d9d46a94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1d9d46a94_2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1d9d46a94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1d9d46a94_2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1d9d46a94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d9d46a9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d9d46a9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1d9d46a94_2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1d9d46a94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1d9d46a94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1d9d46a94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1d9d46a94_2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1d9d46a94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1d9d46a94_2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1d9d46a94_2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1d9d46a94_2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1d9d46a94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1d9d46a94_2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1d9d46a94_2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1d9d46a94_2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1d9d46a94_2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1d9d46a94_2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91d9d46a94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1d9d46a94_2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1d9d46a94_2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1d9d46a94_2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1d9d46a94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d9d46a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d9d46a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bfae1afe7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bfae1afe7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bfae1afe7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bfae1afe7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d9d46a9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1d9d46a9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Introducción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a Mysql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del curso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i.nombre, i.apellido, d.numero, d.habitaciones, d.banios, d.mascotas</a:t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inquilino i </a:t>
            </a:r>
            <a:r>
              <a:rPr b="1" lang="es" sz="130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departamento d</a:t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i.departamento_id_departamento </a:t>
            </a:r>
            <a:r>
              <a:rPr b="1" lang="es" sz="13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d.id_departamento</a:t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25" y="2927749"/>
            <a:ext cx="6579350" cy="20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i.nombre, i.apellido, d.numero, d.habitaciones, d.banios, d.mascotas, e.nombre, e.direccion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inquilino i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departamento d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i.departamento_id_departamento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d.id_departamento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edificio 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d.edificio_id_edificio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e.id_edificio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188" y="3024124"/>
            <a:ext cx="6339626" cy="20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i.nombre, i.apellido, d.numero, d.habitaciones, d.banios, d.mascotas,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e.nombre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as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nombre_edificio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, e.direccion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inquilino i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departamento d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i.departamento_id_departamento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d.id_departamento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edificio 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d.edificio_id_edificio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e.id_edificio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38" y="3089678"/>
            <a:ext cx="5591325" cy="18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i.nombre, i.apellido, d.numero, d.habitaciones, d.banios, d.mascotas, e.nombre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as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nombre_edificio, e.direccion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inquilino i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departamento d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i.departamento_id_departamento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d.id_departamento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edificio 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d.edificio_id_edificio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e.id_edificio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d.habitaciones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2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AND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d.mascotas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13" y="3230574"/>
            <a:ext cx="7879775" cy="17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Sub-Consultas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Sub-Consultas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 select dentro de otro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Este select puede devolver un solo valor o una lista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Estos valores se usan como condiciones de filtro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Pueden pensarlo de esta forma: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688" y="3239950"/>
            <a:ext cx="3485275" cy="12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Sub-Consultas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Hay varios tipos. Como introducción vamos a ver: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Sub-consultas escalonadas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Sub-consultas de listas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Sub-Consultas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Hay varios tipos. Como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introducción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vamos a ver: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Sub-consultas escalonadas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Devuelven un solo valor que se va a usar luego en una condición de filtro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Sub-consultas de listas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Devuelve una lista de valores que luego se van a usar en una condición de filtro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Lógicos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Se tienen que cumplir todas las condiciones para que sea True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Con que se cumpla 1 ya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está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Lo contrario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Comparación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LIKE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Se usa para comprar string, buscar palabras dentro de texto, etc</a:t>
            </a:r>
            <a:endParaRPr b="1" sz="1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&lt;&gt;   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Distinto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Menor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Mayor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&lt;=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Menor igual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&gt;=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Mayor igual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Intervalos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En, dentro de, etc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ANY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Cualquiera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b="1" lang="es" sz="1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   Todos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Sub-Consultas escalonada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4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092700" y="523075"/>
            <a:ext cx="3987600" cy="4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 clase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Introducción 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Sub-consultas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Vistas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Procedimientos almacenados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Triggers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Cierre: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Backup BD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Restaurar BD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Sub-Consultas escalonada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Devuelve un solo valor que se usa como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condición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filtro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Querys de ejemplo: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1) Obtener todos los jugadores cuyo sueldo </a:t>
            </a:r>
            <a:r>
              <a:rPr b="1"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igual al mayor sueldo de la liga</a:t>
            </a:r>
            <a:endParaRPr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2) Obtener todos los jugadores cuyo sueldo </a:t>
            </a:r>
            <a:r>
              <a:rPr b="1"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igual al menor sueldo de la liga</a:t>
            </a:r>
            <a:endParaRPr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3) Obtener todos los jugadores cuyo sueldo </a:t>
            </a:r>
            <a:r>
              <a:rPr b="1"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mayor a la media de sueldos de la liga</a:t>
            </a:r>
            <a:endParaRPr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1: </a:t>
            </a:r>
            <a:r>
              <a:rPr b="0" lang="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cuyo sueldo </a:t>
            </a:r>
            <a:r>
              <a:rPr lang="es" sz="14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igual al MAYOR sueldo de la liga</a:t>
            </a:r>
            <a:endParaRPr sz="14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max(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8" y="2571751"/>
            <a:ext cx="8218426" cy="19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1: </a:t>
            </a:r>
            <a:r>
              <a:rPr b="0" lang="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cuyo sueldo </a:t>
            </a:r>
            <a:r>
              <a:rPr lang="es" sz="14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igual al MAYOR sueldo de la liga</a:t>
            </a:r>
            <a:endParaRPr sz="14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apellido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(SELECT max(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50" y="2691226"/>
            <a:ext cx="8613499" cy="2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2: </a:t>
            </a:r>
            <a:r>
              <a:rPr b="0" lang="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cuyo sueldo </a:t>
            </a:r>
            <a:r>
              <a:rPr lang="es" sz="14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igual al MENOR sueldo de la liga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min(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01" y="2630975"/>
            <a:ext cx="8211600" cy="1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2: </a:t>
            </a:r>
            <a:r>
              <a:rPr b="0" lang="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cuyo sueldo </a:t>
            </a:r>
            <a:r>
              <a:rPr lang="es" sz="14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igual al MENOR sueldo de la liga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apellido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(SELECT min(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12" y="2728925"/>
            <a:ext cx="8522775" cy="20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3: </a:t>
            </a:r>
            <a:r>
              <a:rPr b="0" lang="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cuyo sueldo </a:t>
            </a:r>
            <a:r>
              <a:rPr lang="es" sz="14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mayor a la MEDIA de sueldos de la liga (Promedio - Funciones de agregación)</a:t>
            </a:r>
            <a:endParaRPr sz="14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avg(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5" y="2665975"/>
            <a:ext cx="8164151" cy="1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3: </a:t>
            </a:r>
            <a:r>
              <a:rPr b="0" lang="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cuyo sueldo </a:t>
            </a:r>
            <a:r>
              <a:rPr lang="es" sz="14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sea mayor a la MEDIA de sueldos de la liga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apellido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&gt; (SELECT avg(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49" y="2809700"/>
            <a:ext cx="8336300" cy="1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Sub-Consultas de listas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Sub-Consultas de listas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Devuelve una lista de valores que se usan como condición de filtro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Querys de ejemplo: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1) Obtener todos los jugadores que cobren 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que 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TODOS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los sueldos del Manchester City</a:t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2) </a:t>
            </a:r>
            <a:r>
              <a:rPr lang="es" sz="1300"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ALGUNO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  los sueldos del Manchester City</a:t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3) Obtener todos los jugadores cuyo sueldo 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este 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DENTRO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  todos los sueldos del Manchester City</a:t>
            </a:r>
            <a:endParaRPr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1: </a:t>
            </a:r>
            <a:r>
              <a:rPr b="0" lang="e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TODOS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los sueldos del Manchester City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j.nombre, j.apellido, j.sueldo_mensual, e.detalle_equipo</a:t>
            </a:r>
            <a:endParaRPr b="1" sz="11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 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</a:t>
            </a:r>
            <a:endParaRPr b="1" sz="11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j.equipo_id_equipo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1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'Manchester City'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;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37" y="3031326"/>
            <a:ext cx="6978924" cy="19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Empecemos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1: </a:t>
            </a:r>
            <a:r>
              <a:rPr b="0" lang="e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TODOS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los sueldos del Manchester City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j.sueldo_mensual</a:t>
            </a:r>
            <a:endParaRPr b="1" sz="11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 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</a:t>
            </a:r>
            <a:endParaRPr b="1" sz="11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j.equipo_id_equipo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1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1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'Manchester City'</a:t>
            </a:r>
            <a:r>
              <a:rPr b="1" lang="es" sz="1100">
                <a:latin typeface="Lato"/>
                <a:ea typeface="Lato"/>
                <a:cs typeface="Lato"/>
                <a:sym typeface="Lato"/>
              </a:rPr>
              <a:t>;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75" y="3141174"/>
            <a:ext cx="7240450" cy="18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1: </a:t>
            </a:r>
            <a:r>
              <a:rPr b="0" lang="e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TODOS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los sueldos del Manchester City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nombre, apellido, 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&gt; ALL (SELECT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j.sueldo_mensual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'Manchester City'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3038200"/>
            <a:ext cx="7934325" cy="1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1: </a:t>
            </a:r>
            <a:r>
              <a:rPr b="0" lang="es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TODOS</a:t>
            </a:r>
            <a:r>
              <a:rPr b="0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los sueldos del Manchester City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3350"/>
            <a:ext cx="8839202" cy="232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2: </a:t>
            </a:r>
            <a:r>
              <a:rPr b="0"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ALGUNO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  los sueldos del Manchester City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nombre, apellido, 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&gt; ANY (SELECT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j.sueldo_mensual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'Manchester City'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37" y="3007950"/>
            <a:ext cx="5075526" cy="1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2: </a:t>
            </a:r>
            <a:r>
              <a:rPr b="0"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ALGUNO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  los sueldos del Manchester City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1500"/>
            <a:ext cx="8839202" cy="232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3: </a:t>
            </a:r>
            <a:r>
              <a:rPr b="0"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cuyo sueldo 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este </a:t>
            </a:r>
            <a:r>
              <a:rPr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DENTRO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  todos los sueldos del Manchester City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nombre, apellido, 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 (SELECT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j.sueldo_mensual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'Manchester City'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00" y="3055326"/>
            <a:ext cx="7022501" cy="1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3: </a:t>
            </a:r>
            <a:r>
              <a:rPr b="0"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Obtener todos los jugadores que cobren 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más que </a:t>
            </a:r>
            <a:r>
              <a:rPr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ALGUNO</a:t>
            </a:r>
            <a:r>
              <a:rPr b="0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de  los sueldos del Manchester City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1475"/>
            <a:ext cx="8839200" cy="227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Vistas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50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Una vista es una </a:t>
            </a:r>
            <a:r>
              <a:rPr b="1"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tabla virtual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que se genera a partir de una consulta de selección. Dicho de otro modo. Escribimos una consulta de selección (sobre una o más tablas) para leer los datos, y </a:t>
            </a:r>
            <a:r>
              <a:rPr b="1" lang="es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almacenamos el resultado en una vista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j.nombre, j.apellido, j.sueldo_mensual, e.detalle_equipo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125" y="2474724"/>
            <a:ext cx="5584226" cy="25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Repaso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771225" y="1961525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sueldo_jugadores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AS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j.nombre, j.apellido, j.sueldo_mensual, e.detalle_equipo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jugador j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;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38" y="3384625"/>
            <a:ext cx="8381724" cy="8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sueldo_jugadores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300" y="2307649"/>
            <a:ext cx="5584226" cy="25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ALTER VIEW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AS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nombre, apellido, sueldo_mensual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* FROM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sueldo_jugadores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50" y="2640825"/>
            <a:ext cx="5481726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DROP VIEW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sueldo_jugadores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8775"/>
            <a:ext cx="8839201" cy="242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56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SEGURIDAD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Ocultar tablas y que solo tengan acceso a las listas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OPTIMIZACIÓN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Si se hace la misma query todos los días, se arma una lista y se consulta esa vista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PRUEBA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En vez de hacer consultas a todas las tablas se consulta la vista y se evita la posibilidad que por error rompamos una tabla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Procedimientos almacenados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58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Supongamos que hay muchas aplicaciones que consultan a nuestra base de datos, no le vamos a dar acceso a todo el mundo a las tablas, lo que hacemos es crear un procedimiento que encapsule una query y que las app llamen a ese procedimiento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Los procedimiento pueden aceptar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parámetros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dinámico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) o no.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59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j.nombre, j.apellido, j.sueldo_mensual, n.detalle_nacionalidad, e.detalle_equipo, p.detalle_posicion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nacionalidad 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j.nacionalidad_id_nacionalidad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n.id_nacionalidad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posicion p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j.posicion_id_posicion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p.id_posicion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'FC Barcelona'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26" y="922625"/>
            <a:ext cx="5034349" cy="4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 sin 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61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CREATE PROCEDURE all_info_jugadores_barcelona()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j.nombre, j.apellido, j.sueldo_mensual, n.detalle_nacionalidad, e.detalle_equipo, p.detalle_posicion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nacionalidad 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j.nacionalidad_id_nacionalidad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n.id_nacionalidad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posicion p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j.posicion_id_posicion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p.id_posicion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'FC Barcelona'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3" name="Google Shape;3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0" y="3777550"/>
            <a:ext cx="8839200" cy="27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62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all_info_jugadores_barcelona()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0" name="Google Shape;4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571750"/>
            <a:ext cx="8173231" cy="19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 con parámetros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CREATE PROCEDURE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all_info_jugadores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equipo_a_verificar varchar(45)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j.nombre, j.apellido, j.sueldo_mensual, n.detalle_nacionalidad, e.detalle_equipo, p.detalle_posicion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 j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nacionalidad 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j.nacionalidad_id_nacionalidad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n.id_nacionalidad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 e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j.equipo_id_equipo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e.id_equipo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INNER JOIN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posicion p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j.posicion_id_posicion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p.id_posicion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e.detalle_equipo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equipo_a_verificar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;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7" name="Google Shape;4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0" y="3777550"/>
            <a:ext cx="8839200" cy="27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all_info_jugadores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('Real Madrid')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4" name="Google Shape;4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63" y="2656976"/>
            <a:ext cx="7647275" cy="15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65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all_info_jugadores('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Manchester City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1" name="Google Shape;4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00" y="2684925"/>
            <a:ext cx="7799999" cy="1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66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CALL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all_info_jugadores('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FC Barcelona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25" y="2571741"/>
            <a:ext cx="7688700" cy="190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67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DROP PROCEDURE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all_info_jugadores;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DROP PROCEDURE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all_info_jugadores_barcelona;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5850"/>
            <a:ext cx="8839201" cy="53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8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1" name="Google Shape;44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0" y="1876425"/>
            <a:ext cx="2877399" cy="3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TRIGGERS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0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70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 trigger es un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que se va a ejecutar cuando se ejecute "algo" o antes de que se ejecute ese "algo"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Por ejemplo, un trigger se puede ejecutar </a:t>
            </a:r>
            <a:r>
              <a:rPr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antes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BEFORE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) o </a:t>
            </a:r>
            <a:r>
              <a:rPr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después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) de que alguien </a:t>
            </a:r>
            <a:r>
              <a:rPr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inserte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), </a:t>
            </a:r>
            <a:r>
              <a:rPr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actualice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) o </a:t>
            </a:r>
            <a:r>
              <a:rPr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elimine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) datos en una tabla.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usan para tareas de mantenimiento y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administración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en base de datos.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1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71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Ej: Un usuario inserta en una tabla un producto y nosotros queremos que se desencadene un proceso que inserte en otra tabla el nombre del usuario que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insertó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ese producto, que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producto inserto y en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fecha lo hizo.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inquilino</a:t>
            </a:r>
            <a:endParaRPr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00" y="2571748"/>
            <a:ext cx="6261051" cy="21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72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Esto se haria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DESPUES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insertar el producto ya que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ANTES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no existe el codigo de producto insertado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5" name="Google Shape;4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38" y="2992975"/>
            <a:ext cx="69627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3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73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Ej: Queremos verificar que cuando se inserte un usuario la edad sea un número positivo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4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74"/>
          <p:cNvSpPr txBox="1"/>
          <p:nvPr/>
        </p:nvSpPr>
        <p:spPr>
          <a:xfrm>
            <a:off x="791875" y="1910650"/>
            <a:ext cx="7896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Esto se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haría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ANTES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hacer el insert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8" name="Google Shape;47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425" y="2617963"/>
            <a:ext cx="5057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75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EJ: Cada vez que alguien inserte un jugador en la tabla jugador, quiero que se desencadene un trigger que inserte en otra tabla de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auditoría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quien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insertó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el dato, que id de jugador inserto y en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fecha lo hizo.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76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Lo primero que hay que hacer es crear la tabla donde va a insertar el Trigger luego del insert: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insert_jugadores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(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    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id_insert_jugadores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INT NOT NULL AUTO_INCREMENT,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usuario_inserto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VARCHAR(50) NOT NULL,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id_jugador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INT NOT NULL,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fecha_insercion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DATETIME,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PRIMARY KEY 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id_insert_jugadores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1" name="Google Shape;4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58750"/>
            <a:ext cx="8839200" cy="39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77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CREATE TRIGGER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auditoria_insert_jugadores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AFTER INSERT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FOR EACH ROW INSERT INTO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insert_jugadores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usuario_inserto, id_jugador, fecha_insercion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values 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CURRENT_USER(), NEW.id_jugador, NOW()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8" name="Google Shape;4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5425"/>
            <a:ext cx="8839200" cy="37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8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78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SHOW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TRIGGERS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5" name="Google Shape;50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2425"/>
            <a:ext cx="8839199" cy="3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9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79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INSERT INTO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nombre, apellido, sueldo_mensual, nacionalidad_id_nacionalidad, equipo_id_equipo, posicion_id_posicion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 VALUES 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'Robert', 'Lewandowski', 150000, 9, 8, 5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" name="Google Shape;51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7725"/>
            <a:ext cx="8839200" cy="36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640" y="3290975"/>
            <a:ext cx="4976079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80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insert_jugadores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0" name="Google Shape;52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88" y="2616499"/>
            <a:ext cx="7916224" cy="18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1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81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EJ: Cada vez que alguien modifique los datos de un jugador, en este caso el sueldo_mensual, que se desencadene un trigger que inserte en otra tabla el usuario que hizo la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modificación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, el id del jugador modificado, el sueldo_mensual antes, el sueldo_mensual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después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y la fecha en que se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realizó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transacción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.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departamento</a:t>
            </a:r>
            <a:endParaRPr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75" y="2542675"/>
            <a:ext cx="6673949" cy="2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2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82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Lo primero que hay que hacer es crear la tabla donde va a insertar el Trigger luego del update: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update_jugadores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(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    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id_update_jugadores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INT NOT NULL AUTO_INCREMENT,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usuario_updateo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VARCHAR(50) NOT NULL,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id_jugador_modificado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INT NOT NULL,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sueldo_mensual_antes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INT NOT NULL,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sueldo_mensual_despues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INT NOT NULL,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fecha_modificacion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DATETIME,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	PRIMARY KEY 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id_update_jugadores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3" name="Google Shape;53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50" y="4613000"/>
            <a:ext cx="8839200" cy="353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3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83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CREATE TRIGGER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auditoria_update_jugadores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BEFORE UPDATE ON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FOR EACH ROW INSERT INTO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update_jugadores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usuario_updateo, id_jugador_modificado, sueldo_mensual_antes, sueldo_mensual_despues, fecha_modificacion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values (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CURRENT_USER(), NEW.id_jugador, OLD.sueldo_mensual, NEW.sueldo_mensual, NOW()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)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0" name="Google Shape;54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3450"/>
            <a:ext cx="8839198" cy="38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4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84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SHOW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TRIGGERS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7" name="Google Shape;54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7725"/>
            <a:ext cx="8839198" cy="45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5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85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SET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sueldo_mensual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175000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WHERE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id_jugador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=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jugador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4" name="Google Shape;55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75" y="2389775"/>
            <a:ext cx="8586574" cy="4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700" y="3038175"/>
            <a:ext cx="5448526" cy="19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6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86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update_jugador</a:t>
            </a:r>
            <a:endParaRPr b="1" sz="12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2" name="Google Shape;56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88" y="2616499"/>
            <a:ext cx="7916224" cy="18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7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 disparadores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87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DROP TRIGGER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insert_jugadores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;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DROP TRIGGER </a:t>
            </a:r>
            <a:r>
              <a:rPr b="1" lang="es" sz="12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update_jugadores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;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BACKUP BD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9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BD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89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</a:rPr>
              <a:t>mysqldump -u curso -p alquileres &gt; alquiler.sql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RESTAURAR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BD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1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Restaurar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91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(Si se elimina la base de datos, hay que crearla y luego ejecutar el script)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</a:rPr>
              <a:t>mysql -u curso -p  alquileres &lt; alquiler.sql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SELECT * FROM </a:t>
            </a:r>
            <a:r>
              <a:rPr b="1" lang="es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edificio</a:t>
            </a:r>
            <a:endParaRPr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87" y="2522953"/>
            <a:ext cx="6412425" cy="22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27650" y="1976050"/>
            <a:ext cx="73872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i.nombre, i.apellido </a:t>
            </a:r>
            <a:r>
              <a:rPr b="1" lang="es" sz="13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lang="es" sz="13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inquilino i </a:t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75" y="2641302"/>
            <a:ext cx="7240450" cy="22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