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Raleway"/>
      <p:regular r:id="rId77"/>
      <p:bold r:id="rId78"/>
      <p:italic r:id="rId79"/>
      <p:boldItalic r:id="rId80"/>
    </p:embeddedFont>
    <p:embeddedFont>
      <p:font typeface="Lat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-boldItalic.fntdata"/><Relationship Id="rId83" Type="http://schemas.openxmlformats.org/officeDocument/2006/relationships/font" Target="fonts/Lato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aleway-boldItalic.fntdata"/><Relationship Id="rId82" Type="http://schemas.openxmlformats.org/officeDocument/2006/relationships/font" Target="fonts/Lato-bold.fntdata"/><Relationship Id="rId81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aleway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aleway-italic.fntdata"/><Relationship Id="rId34" Type="http://schemas.openxmlformats.org/officeDocument/2006/relationships/slide" Target="slides/slide29.xml"/><Relationship Id="rId78" Type="http://schemas.openxmlformats.org/officeDocument/2006/relationships/font" Target="fonts/Raleway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dd958a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dd958a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def6b6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def6b6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def6b6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def6b6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f4f981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8f4f981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f4f981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f4f981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49314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49314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f4f9814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f4f981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f4f981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8f4f981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def6b6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def6b6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def6b6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def6b6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8f4f981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8f4f981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dd958a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dd958a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def6b6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def6b6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def6b68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def6b68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8def6b68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8def6b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8f4f981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8f4f981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def6b68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8def6b68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8fa493d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8fa493d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f4f9814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f4f981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8f4f981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8f4f981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8f4f981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8f4f981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8f4f9814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8f4f9814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dd958a0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dd958a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f4f9814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f4f9814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8f4f9814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8f4f9814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8fa493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8fa493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fa493d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fa493d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fa493d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fa493d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fa493d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fa493d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a493143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a493143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8def6b68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8def6b68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8fa493d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8fa493d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8fa493d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8fa493d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dd958a0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dd958a0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fa493d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fa493d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8fa493d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8fa493d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fa493d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fa493d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8fa493d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8fa493d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8fa493d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8fa493d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fa493d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fa493d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8fa493d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8fa493d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8def6b6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8def6b6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60b100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60b100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a60b10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a60b10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def6b6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def6b6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a60b100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a60b100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60b100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60b100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a60b100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a60b100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60b100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60b100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a60b100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a60b100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a60b100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a60b100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a493143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a493143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a493143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a49314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a493143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a493143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a493143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a493143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def6b6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def6b6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493143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493143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a493143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a493143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493143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493143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a493143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a493143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a493143c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a493143c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a493143c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a493143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8def6b68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8def6b68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8def6b6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8def6b6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a493143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a493143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8f4f981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8f4f981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def6b68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def6b68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def6b68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8def6b68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b2da2fc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b2da2fc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def6b6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def6b6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def6b6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def6b6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rapheverywhere.com/tipos-bases-de-datos-clasificacion/" TargetMode="External"/><Relationship Id="rId4" Type="http://schemas.openxmlformats.org/officeDocument/2006/relationships/hyperlink" Target="https://www.grapheverywhere.com/tipos-bases-de-datos-clasificacion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Introducción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a Mysql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Conociendo la herramienta y los conceptos necesarios para crear nuestras </a:t>
            </a:r>
            <a:r>
              <a:rPr lang="es"/>
              <a:t>primeras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relacionales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Empezamos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¿Que es un dato?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Datos es un término que se refiere a hechos, eventos, transacciones, etc., que han sido registrados.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08000" y="2794000"/>
            <a:ext cx="1612800" cy="1600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DATO</a:t>
            </a:r>
            <a:endParaRPr b="1" sz="2300"/>
          </a:p>
        </p:txBody>
      </p:sp>
      <p:sp>
        <p:nvSpPr>
          <p:cNvPr id="153" name="Google Shape;153;p23"/>
          <p:cNvSpPr/>
          <p:nvPr/>
        </p:nvSpPr>
        <p:spPr>
          <a:xfrm>
            <a:off x="2235200" y="3276550"/>
            <a:ext cx="711300" cy="6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INPUT</a:t>
            </a:r>
            <a:endParaRPr b="1" sz="700"/>
          </a:p>
        </p:txBody>
      </p:sp>
      <p:sp>
        <p:nvSpPr>
          <p:cNvPr id="154" name="Google Shape;154;p23"/>
          <p:cNvSpPr/>
          <p:nvPr/>
        </p:nvSpPr>
        <p:spPr>
          <a:xfrm>
            <a:off x="3060900" y="2997200"/>
            <a:ext cx="1612800" cy="1320800"/>
          </a:xfrm>
          <a:prstGeom prst="flowChartPunchedTap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PROCESAMIENTO</a:t>
            </a:r>
            <a:endParaRPr b="1" sz="1200"/>
          </a:p>
        </p:txBody>
      </p:sp>
      <p:sp>
        <p:nvSpPr>
          <p:cNvPr id="155" name="Google Shape;155;p23"/>
          <p:cNvSpPr/>
          <p:nvPr/>
        </p:nvSpPr>
        <p:spPr>
          <a:xfrm>
            <a:off x="4851400" y="3340050"/>
            <a:ext cx="711300" cy="6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OUTPUT</a:t>
            </a:r>
            <a:endParaRPr b="1" sz="700"/>
          </a:p>
        </p:txBody>
      </p:sp>
      <p:sp>
        <p:nvSpPr>
          <p:cNvPr id="156" name="Google Shape;156;p23"/>
          <p:cNvSpPr/>
          <p:nvPr/>
        </p:nvSpPr>
        <p:spPr>
          <a:xfrm>
            <a:off x="5740400" y="2863900"/>
            <a:ext cx="3111600" cy="1460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FFFFFF"/>
                </a:solidFill>
              </a:rPr>
              <a:t>INFORMACIÓN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¿Que es un dato?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dato por sí solo no tiene un objetivo, pero ese dato junto a otros y luego de un procesamiento se pueden transformar  en información y en  ese punto nos permiten responder  preguntas o hacer análisis.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datos, por ejemplo, pueden ser números, palabras o variables, en cambio, la información son estos datos procesados para que haga sentido en un contexto específico. Se puede decir entonces que los datos se usan para obtener información.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24950" y="1460500"/>
            <a:ext cx="33009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Analicen la imagen: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Tienen distinto color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Cada color representa un monto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Tienen distinto tamaño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Son muchas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Están usadas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Hay repetidas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Antiguas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Valor económico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Valor emocional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91150" y="2095500"/>
            <a:ext cx="7688700" cy="1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5400"/>
              <a:t>DATO </a:t>
            </a:r>
            <a:r>
              <a:rPr b="1" lang="es" sz="5600">
                <a:solidFill>
                  <a:srgbClr val="FF0000"/>
                </a:solidFill>
              </a:rPr>
              <a:t>≠</a:t>
            </a:r>
            <a:r>
              <a:rPr b="1" lang="es" sz="5400"/>
              <a:t> INFORMACIÓN</a:t>
            </a:r>
            <a:endParaRPr b="1"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Algunas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características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de los datos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pensamos en un dato tenemos que tener en cuenta algunas cosas como: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</a:t>
            </a:r>
            <a:r>
              <a:rPr lang="es"/>
              <a:t>eben permanecer en el tiempo (Edad </a:t>
            </a:r>
            <a:r>
              <a:rPr b="1" lang="es" sz="1700">
                <a:solidFill>
                  <a:srgbClr val="FF0000"/>
                </a:solidFill>
              </a:rPr>
              <a:t>no</a:t>
            </a:r>
            <a:r>
              <a:rPr lang="es"/>
              <a:t>, fecha de nacimiento </a:t>
            </a:r>
            <a:r>
              <a:rPr b="1" lang="es" sz="1700">
                <a:solidFill>
                  <a:srgbClr val="38761D"/>
                </a:solidFill>
              </a:rPr>
              <a:t>si</a:t>
            </a:r>
            <a:r>
              <a:rPr lang="es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Debe tener un significado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Debe ser manipulable mediante operadores (Suma, resta, comparaciones, etc)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Tipos de datos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Datos cualitativos: </a:t>
            </a:r>
            <a:r>
              <a:rPr lang="es"/>
              <a:t>Dan el enfoque o el punto de vista de la muestra. Color, textura,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500"/>
              <a:t>Datos cuantitativos:</a:t>
            </a:r>
            <a:r>
              <a:rPr lang="es"/>
              <a:t> Miden o calculan algo para llegar a un punto en su investigación. Tamaño, total, precio,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500"/>
              <a:t>Datos categóricos: </a:t>
            </a:r>
            <a:r>
              <a:rPr lang="es"/>
              <a:t>Colocan el objeto por describir en una categoría.  Nuevos, usados,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500"/>
              <a:t>Datos discretos: </a:t>
            </a:r>
            <a:r>
              <a:rPr lang="es"/>
              <a:t>Son datos numéricos enteros. Tengo 30 monedas, no 29.5.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500"/>
              <a:t>Datos continuos: </a:t>
            </a:r>
            <a:r>
              <a:rPr lang="es"/>
              <a:t>Pueden recibir cualquier valor. La medida de una moneda es 7, 82 mm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¿Que es una base de datos?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</a:t>
            </a:r>
            <a:r>
              <a:rPr lang="es"/>
              <a:t>na serie de datos organizados y relacionados entre sí, los cuales son recolectados y explotados por los sistemas de información de una empresa o negocio en particular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Estas bases nos permiten: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Control sobre la redundancia de datos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Consistencia de datos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Integridad de los datos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Mejora en la accesibilidad a los datos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Tipos de bases de datos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875350"/>
            <a:ext cx="74866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Bases de dato relacional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475" y="889000"/>
            <a:ext cx="432215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Bases de datos no relacional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00" y="689400"/>
            <a:ext cx="4224100" cy="3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Bases de datos de grafos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1024088"/>
            <a:ext cx="4229100" cy="3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Otros tipos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5080000" y="1735500"/>
            <a:ext cx="3822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000">
                <a:solidFill>
                  <a:srgbClr val="3C78D8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Click para leer un poco </a:t>
            </a:r>
            <a:r>
              <a:rPr b="1" i="1" lang="es" sz="4000">
                <a:solidFill>
                  <a:srgbClr val="3C78D8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más</a:t>
            </a:r>
            <a:endParaRPr b="1" i="1" sz="4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Base de datos relacional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as bases de datos relacionales se basan en la organización de la información en trozos pequeños, que se relacionan entre ellos mediante la relación de identificadores.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el ámbito informático se habla mucho de ACID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</a:t>
            </a:r>
            <a:r>
              <a:rPr lang="es"/>
              <a:t>tómicas: Si una parte de una transacción falla, todo se anula.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Coherentes: Los datos tienen que cumplir con las reglas definidas.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Aisladas: Cada transacción es independiente.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Duraderas: Si la </a:t>
            </a:r>
            <a:r>
              <a:rPr lang="es"/>
              <a:t>transacción</a:t>
            </a:r>
            <a:r>
              <a:rPr lang="es"/>
              <a:t> se </a:t>
            </a:r>
            <a:r>
              <a:rPr lang="es"/>
              <a:t>ejecutó</a:t>
            </a:r>
            <a:r>
              <a:rPr lang="es"/>
              <a:t> Ok, los cambios tienen que ser permanentes.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Práctica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teórica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base de datos relacional y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normalización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Normalizar, regularizar, poner en orden.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Vamos a solucionar la redundancia evitando así anomalías en la base de datos.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Tipos de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anomalías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813300" y="1271100"/>
            <a:ext cx="3822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Anomalías de inserción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Anomalías de modificación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-"/>
            </a:pPr>
            <a:r>
              <a:rPr lang="e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Anomalías de eliminación</a:t>
            </a:r>
            <a:endParaRPr b="1" i="1" sz="47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 de inserción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4081"/>
            <a:ext cx="5900050" cy="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inserción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4081"/>
            <a:ext cx="5900050" cy="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100" y="3289650"/>
            <a:ext cx="5900050" cy="130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vamos a aprender en este curso?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5186925" y="6495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Durante las </a:t>
            </a:r>
            <a:r>
              <a:rPr lang="es" sz="1500"/>
              <a:t>próximas</a:t>
            </a:r>
            <a:r>
              <a:rPr lang="es" sz="1500"/>
              <a:t> 4 clases vamos a aprender: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Tipos de datos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Tipos de bases de datos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Base de datos relacional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Fases en la </a:t>
            </a:r>
            <a:r>
              <a:rPr lang="es" sz="1500"/>
              <a:t>creación</a:t>
            </a:r>
            <a:r>
              <a:rPr lang="es" sz="1500"/>
              <a:t> de una bases de datos relacional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Uso de Mysql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Comandos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Joins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Procedimientos almacenados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Triggers</a:t>
            </a:r>
            <a:endParaRPr sz="15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Detalles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 de modificación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8950"/>
            <a:ext cx="5361875" cy="14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 de modificación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18950"/>
            <a:ext cx="5361875" cy="14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25" y="3483650"/>
            <a:ext cx="5348825" cy="14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 de eliminación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2158650"/>
            <a:ext cx="5494675" cy="12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Anomalías de eliminación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2158650"/>
            <a:ext cx="5494675" cy="12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875" y="3556000"/>
            <a:ext cx="5481274" cy="12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Entonces...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hablamos de 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normalización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hablamos de un ciclo repetitivo con la finalidad de lograr la integridad de los datos, evitando la redundancia y corrigiendo las 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anomalías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ormalización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Primera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Primera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forma de los grupos repetitivos: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relación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en primera forma normal si y solo si no tiene grupos repetitivos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debe haber tuplas repetidas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debe importar el orden de las tuplas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Tiene que existir una clave primaria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Los atributos tienen que ser </a:t>
            </a:r>
            <a:r>
              <a:rPr lang="es"/>
              <a:t>atómicos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2400300"/>
            <a:ext cx="8293100" cy="12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727650" y="1507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hay clave primaria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atributo “Materias” no es atómico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2400300"/>
            <a:ext cx="8293100" cy="12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van a ser las clases?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098025" y="1251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Las clases se van a llevar adelante de la siguientes forma: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Parte </a:t>
            </a:r>
            <a:r>
              <a:rPr lang="es" sz="1500"/>
              <a:t>teórica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Parte </a:t>
            </a:r>
            <a:r>
              <a:rPr lang="es" sz="1500"/>
              <a:t>práctica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Material para practicar entre clases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2025650"/>
            <a:ext cx="8215249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68275"/>
            <a:ext cx="8523624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727650" y="132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un alumno quiere hacer menos materias desperdiciamos espacio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un alumno quiere hacer </a:t>
            </a:r>
            <a:r>
              <a:rPr lang="es"/>
              <a:t>más</a:t>
            </a:r>
            <a:r>
              <a:rPr lang="es"/>
              <a:t> materias no podemos agregarlo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587500"/>
            <a:ext cx="807595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847725"/>
            <a:ext cx="86201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5" y="1084280"/>
            <a:ext cx="7612550" cy="32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901700"/>
            <a:ext cx="85153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Normalización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Segunda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Segunda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relación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en segunda forma normal si y </a:t>
            </a:r>
            <a:r>
              <a:rPr lang="es"/>
              <a:t>sólo</a:t>
            </a:r>
            <a:r>
              <a:rPr lang="es"/>
              <a:t> si: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Está</a:t>
            </a:r>
            <a:r>
              <a:rPr lang="es"/>
              <a:t> en primera forma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Todos Los</a:t>
            </a:r>
            <a:r>
              <a:rPr lang="es"/>
              <a:t> atributos dependen de la clave primaria completa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Ningún</a:t>
            </a:r>
            <a:r>
              <a:rPr lang="es"/>
              <a:t> atributo depende </a:t>
            </a:r>
            <a:r>
              <a:rPr lang="es"/>
              <a:t>únicamente</a:t>
            </a:r>
            <a:r>
              <a:rPr lang="es"/>
              <a:t> de una parte de la llave primaria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la llave primaria no es una llave compuesta ya la </a:t>
            </a:r>
            <a:r>
              <a:rPr lang="es"/>
              <a:t>relación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en segunda forma normal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Segunda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Identificar las dependencias parciales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Mover a una nueva entidad cada una de las dependencias parciales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 todas las entidades </a:t>
            </a:r>
            <a:r>
              <a:rPr lang="es"/>
              <a:t>sólo</a:t>
            </a:r>
            <a:r>
              <a:rPr lang="es"/>
              <a:t> deben quedar dependencias completas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38" y="1997075"/>
            <a:ext cx="8708124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Clases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77113"/>
            <a:ext cx="8686799" cy="118926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727650" y="132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Hay dependencias parciales, en la misma tabla se pueden ver datos de productos y </a:t>
            </a:r>
            <a:r>
              <a:rPr lang="es"/>
              <a:t>depósitos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0" y="1987550"/>
            <a:ext cx="8619499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727650" y="132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 esta forma puedo separar al producto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63" y="1990725"/>
            <a:ext cx="8572666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727650" y="132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 esta forma puedo separar al </a:t>
            </a:r>
            <a:r>
              <a:rPr lang="es"/>
              <a:t>depósito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75" y="590550"/>
            <a:ext cx="7507849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571500"/>
            <a:ext cx="7486650" cy="4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685800"/>
            <a:ext cx="7823200" cy="42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Normalización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Tercera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Tercera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fase normal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relación está en segunda forma normal si y sólo si: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Está en segunda forma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Ningún atributo "no determinante" depende transitivamente de la clave primaria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Ningún atributo "no primo" depende funcionalmente de otro atributo "no primo”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Explicación complicada pero vamos al ejemplo así lo entendemos mejor.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5" y="1608900"/>
            <a:ext cx="8366525" cy="13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70"/>
          <p:cNvSpPr txBox="1"/>
          <p:nvPr/>
        </p:nvSpPr>
        <p:spPr>
          <a:xfrm>
            <a:off x="559400" y="313840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25" y="1579850"/>
            <a:ext cx="5570655" cy="8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1"/>
          <p:cNvSpPr txBox="1"/>
          <p:nvPr/>
        </p:nvSpPr>
        <p:spPr>
          <a:xfrm>
            <a:off x="559400" y="313840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71"/>
          <p:cNvSpPr txBox="1"/>
          <p:nvPr/>
        </p:nvSpPr>
        <p:spPr>
          <a:xfrm>
            <a:off x="559400" y="2724300"/>
            <a:ext cx="82383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Está en primera forma normal porque: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tuplas repetidas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importa el orden de las tuplas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Atributos atómicos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Existe la clave primaria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hay grupos repetidos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Está en segunda forma normal porque: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No existe una clave primaria compuesta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1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5194300" y="266700"/>
            <a:ext cx="38859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Teoría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Que es un dato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Tipos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Que es una base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Tipos de bases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Base de datos relacional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Teórico</a:t>
            </a:r>
            <a:r>
              <a:rPr lang="es"/>
              <a:t> </a:t>
            </a:r>
            <a:r>
              <a:rPr lang="es"/>
              <a:t>práctico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Normalización</a:t>
            </a:r>
            <a:r>
              <a:rPr lang="es"/>
              <a:t>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Primer fase normal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Segunda fase normal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Tercera fase normal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Clave primaria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Clave </a:t>
            </a:r>
            <a:r>
              <a:rPr lang="es"/>
              <a:t>foránea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Problema a analizar / resolver  para la próxima clase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Instalar Mysql / Workbench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1630863"/>
            <a:ext cx="8474125" cy="1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1630863"/>
            <a:ext cx="8474125" cy="18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3"/>
          <p:cNvSpPr txBox="1"/>
          <p:nvPr/>
        </p:nvSpPr>
        <p:spPr>
          <a:xfrm>
            <a:off x="399400" y="3850350"/>
            <a:ext cx="2680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Lato"/>
                <a:ea typeface="Lato"/>
                <a:cs typeface="Lato"/>
                <a:sym typeface="Lato"/>
              </a:rPr>
              <a:t>A →  BCD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Lato"/>
                <a:ea typeface="Lato"/>
                <a:cs typeface="Lato"/>
                <a:sym typeface="Lato"/>
              </a:rPr>
              <a:t>D →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EF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1630863"/>
            <a:ext cx="8474125" cy="18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4"/>
          <p:cNvSpPr txBox="1"/>
          <p:nvPr/>
        </p:nvSpPr>
        <p:spPr>
          <a:xfrm>
            <a:off x="399400" y="3850350"/>
            <a:ext cx="2680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Lato"/>
                <a:ea typeface="Lato"/>
                <a:cs typeface="Lato"/>
                <a:sym typeface="Lato"/>
              </a:rPr>
              <a:t>A →  BC</a:t>
            </a:r>
            <a:r>
              <a:rPr b="1" lang="es" sz="2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2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EF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74"/>
          <p:cNvSpPr txBox="1"/>
          <p:nvPr/>
        </p:nvSpPr>
        <p:spPr>
          <a:xfrm>
            <a:off x="3261900" y="3828575"/>
            <a:ext cx="5611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 es una dependencia funcional transitiva porque no es una clave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primaria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50" y="1423750"/>
            <a:ext cx="45339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00" y="3176025"/>
            <a:ext cx="344805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75"/>
          <p:cNvCxnSpPr/>
          <p:nvPr/>
        </p:nvCxnSpPr>
        <p:spPr>
          <a:xfrm>
            <a:off x="4700325" y="2528175"/>
            <a:ext cx="3486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75"/>
          <p:cNvSpPr txBox="1"/>
          <p:nvPr/>
        </p:nvSpPr>
        <p:spPr>
          <a:xfrm>
            <a:off x="1278425" y="2571750"/>
            <a:ext cx="30000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BC</a:t>
            </a:r>
            <a:r>
              <a:rPr b="1" lang="es" sz="26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456" name="Google Shape;456;p75"/>
          <p:cNvSpPr txBox="1"/>
          <p:nvPr/>
        </p:nvSpPr>
        <p:spPr>
          <a:xfrm>
            <a:off x="5019850" y="4351650"/>
            <a:ext cx="3000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EF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50" y="1423750"/>
            <a:ext cx="45339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00" y="3176025"/>
            <a:ext cx="344805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76"/>
          <p:cNvCxnSpPr/>
          <p:nvPr/>
        </p:nvCxnSpPr>
        <p:spPr>
          <a:xfrm>
            <a:off x="4700325" y="2528175"/>
            <a:ext cx="3486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76"/>
          <p:cNvSpPr txBox="1"/>
          <p:nvPr/>
        </p:nvSpPr>
        <p:spPr>
          <a:xfrm>
            <a:off x="1278425" y="2571750"/>
            <a:ext cx="30000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BC</a:t>
            </a:r>
            <a:r>
              <a:rPr b="1" lang="es" sz="26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465" name="Google Shape;465;p76"/>
          <p:cNvSpPr txBox="1"/>
          <p:nvPr/>
        </p:nvSpPr>
        <p:spPr>
          <a:xfrm>
            <a:off x="5019850" y="4351650"/>
            <a:ext cx="3000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EF</a:t>
            </a:r>
            <a:endParaRPr/>
          </a:p>
        </p:txBody>
      </p:sp>
      <p:sp>
        <p:nvSpPr>
          <p:cNvPr id="466" name="Google Shape;466;p76"/>
          <p:cNvSpPr/>
          <p:nvPr/>
        </p:nvSpPr>
        <p:spPr>
          <a:xfrm>
            <a:off x="4010025" y="3758000"/>
            <a:ext cx="6903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50" y="1423750"/>
            <a:ext cx="4533900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77"/>
          <p:cNvCxnSpPr/>
          <p:nvPr/>
        </p:nvCxnSpPr>
        <p:spPr>
          <a:xfrm>
            <a:off x="4700325" y="2528175"/>
            <a:ext cx="3486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77"/>
          <p:cNvSpPr txBox="1"/>
          <p:nvPr/>
        </p:nvSpPr>
        <p:spPr>
          <a:xfrm>
            <a:off x="1278425" y="2571750"/>
            <a:ext cx="30000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s" sz="2600">
                <a:latin typeface="Lato"/>
                <a:ea typeface="Lato"/>
                <a:cs typeface="Lato"/>
                <a:sym typeface="Lato"/>
              </a:rPr>
              <a:t> →  BC</a:t>
            </a:r>
            <a:r>
              <a:rPr b="1" lang="es" sz="26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474" name="Google Shape;47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825" y="3203775"/>
            <a:ext cx="4560775" cy="149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Clave primaria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78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clave primaria identifica un registro único de una tabla.</a:t>
            </a:r>
            <a:endParaRPr/>
          </a:p>
        </p:txBody>
      </p:sp>
      <p:pic>
        <p:nvPicPr>
          <p:cNvPr id="481" name="Google Shape;48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900" y="1485975"/>
            <a:ext cx="2000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Clave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foránea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79"/>
          <p:cNvSpPr txBox="1"/>
          <p:nvPr>
            <p:ph idx="1" type="subTitle"/>
          </p:nvPr>
        </p:nvSpPr>
        <p:spPr>
          <a:xfrm>
            <a:off x="66145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clave foránea relaciona los datos de un registro de una tabla con los de otra, de este modo indica 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están</a:t>
            </a:r>
            <a:r>
              <a:rPr lang="es"/>
              <a:t> relacionadas las tablas. Los datos en los campos de ambas tablas deben coincidir, aunque los nombres de los campos no sean los mismos.</a:t>
            </a:r>
            <a:endParaRPr/>
          </a:p>
        </p:txBody>
      </p:sp>
      <p:pic>
        <p:nvPicPr>
          <p:cNvPr id="488" name="Google Shape;4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300" y="1318650"/>
            <a:ext cx="3362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Para la próxima clase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"/>
          <p:cNvSpPr/>
          <p:nvPr/>
        </p:nvSpPr>
        <p:spPr>
          <a:xfrm>
            <a:off x="0" y="4236700"/>
            <a:ext cx="9144000" cy="90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0" y="893425"/>
            <a:ext cx="8785100" cy="28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2</a:t>
            </a:r>
            <a:endParaRPr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5092700" y="241300"/>
            <a:ext cx="3987600" cy="4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Puesta en </a:t>
            </a:r>
            <a:r>
              <a:rPr lang="es"/>
              <a:t>común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Ejercicio </a:t>
            </a:r>
            <a:r>
              <a:rPr lang="es"/>
              <a:t>práctico</a:t>
            </a:r>
            <a:r>
              <a:rPr lang="es"/>
              <a:t> clase anterior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Teórico</a:t>
            </a:r>
            <a:r>
              <a:rPr lang="es"/>
              <a:t> </a:t>
            </a:r>
            <a:r>
              <a:rPr lang="es"/>
              <a:t>práctico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24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Diferencias entre DDL, DML y DCL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Generar un diagrama entidad </a:t>
            </a:r>
            <a:r>
              <a:rPr lang="es"/>
              <a:t>relación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Sintaxis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Crear una base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Crear las tablas definidas en el problema planteado la semana anterior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Insertar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Consultar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Actualizar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Eliminar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Ejercicios </a:t>
            </a:r>
            <a:r>
              <a:rPr lang="es"/>
              <a:t>prácticos</a:t>
            </a:r>
            <a:r>
              <a:rPr lang="es"/>
              <a:t> a resolver para la </a:t>
            </a:r>
            <a:r>
              <a:rPr lang="es"/>
              <a:t>próxima</a:t>
            </a:r>
            <a:r>
              <a:rPr lang="es"/>
              <a:t> semana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latin typeface="Lato"/>
                <a:ea typeface="Lato"/>
                <a:cs typeface="Lato"/>
                <a:sym typeface="Lato"/>
              </a:rPr>
              <a:t>Para la 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próxima</a:t>
            </a:r>
            <a:r>
              <a:rPr lang="es" sz="3400">
                <a:latin typeface="Lato"/>
                <a:ea typeface="Lato"/>
                <a:cs typeface="Lato"/>
                <a:sym typeface="Lato"/>
              </a:rPr>
              <a:t> clase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82"/>
          <p:cNvSpPr txBox="1"/>
          <p:nvPr>
            <p:ph idx="2" type="body"/>
          </p:nvPr>
        </p:nvSpPr>
        <p:spPr>
          <a:xfrm>
            <a:off x="5161525" y="559400"/>
            <a:ext cx="3374400" cy="3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Releer la diapositiva y el material para que podamos empezar con la parte </a:t>
            </a:r>
            <a:r>
              <a:rPr lang="es"/>
              <a:t>práctica</a:t>
            </a:r>
            <a:r>
              <a:rPr lang="es"/>
              <a:t> aplicando los conceptos.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Analizar el archivo xlsx con la tabla y tratar de normalizar lo que se pueda.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próxima clase vamos a hacer la puesta en común</a:t>
            </a:r>
            <a:r>
              <a:rPr lang="es"/>
              <a:t> del </a:t>
            </a:r>
            <a:r>
              <a:rPr lang="es"/>
              <a:t>análisis</a:t>
            </a:r>
            <a:r>
              <a:rPr lang="es"/>
              <a:t> que hayan hecho sobre la tabla.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Instalar Mysql y Mysql-Workbench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3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5067300" y="685800"/>
            <a:ext cx="3987600" cy="4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Puesta en común: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Ejercicio práctico clase anterior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Teórico práctico: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Resumen de operadores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In, or, and, between, lower, upper,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</a:t>
            </a:r>
            <a:r>
              <a:rPr lang="es"/>
              <a:t>istinct, count, max, min,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Order by,  group by, having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Joinear tablas (Tipos de Joins)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Ejercicios prácticos a resolver para la próxima semana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4</a:t>
            </a:r>
            <a:endParaRPr/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5156400" y="812800"/>
            <a:ext cx="3987600" cy="4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Puesta en común: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Ejercicio práctico clase anterior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Teórico práctico: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Introducción a subconsultas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Introducción a Vistas, procedimientos almacenados y triggers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Exportar nuestra base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