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Lst>
  <p:sldSz cy="5143500" cx="9144000"/>
  <p:notesSz cx="6858000" cy="9144000"/>
  <p:embeddedFontLst>
    <p:embeddedFont>
      <p:font typeface="Raleway"/>
      <p:regular r:id="rId77"/>
      <p:bold r:id="rId78"/>
      <p:italic r:id="rId79"/>
      <p:boldItalic r:id="rId80"/>
    </p:embeddedFont>
    <p:embeddedFont>
      <p:font typeface="Lato"/>
      <p:regular r:id="rId81"/>
      <p:bold r:id="rId82"/>
      <p:italic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Lato-boldItalic.fntdata"/><Relationship Id="rId83" Type="http://schemas.openxmlformats.org/officeDocument/2006/relationships/font" Target="fonts/Lato-italic.fnt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Raleway-boldItalic.fntdata"/><Relationship Id="rId82" Type="http://schemas.openxmlformats.org/officeDocument/2006/relationships/font" Target="fonts/Lato-bold.fntdata"/><Relationship Id="rId81"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Raleway-regular.fntdata"/><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Raleway-italic.fntdata"/><Relationship Id="rId34" Type="http://schemas.openxmlformats.org/officeDocument/2006/relationships/slide" Target="slides/slide29.xml"/><Relationship Id="rId78" Type="http://schemas.openxmlformats.org/officeDocument/2006/relationships/font" Target="fonts/Raleway-bold.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8dd958a0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8dd958a0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bfae1afe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bfae1afe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bfae1afe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bfae1afe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bfae1afe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bfae1afe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bfae1afe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bfae1afe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bfae1afe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bfae1afe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bfae1afe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bfae1afe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bfae1afe7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bfae1afe7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bfae1afe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bfae1afe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baedeee9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baedeee9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baedeee9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baedeee9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8def6b68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8def6b68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baedeee9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baedeee9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baedeee9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baedeee9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baedeee9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baedeee9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bfae1afe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bfae1afe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baedeee9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baedeee9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baedeee9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baedeee9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8baedeee9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baedeee9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8bfae1afe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bfae1afe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8bfae1af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bfae1af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8bfae1afe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bfae1afe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8def6b68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8def6b68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8bfae1afe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bfae1afe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8bfae1afe7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8bfae1afe7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8bfae1afe7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bfae1afe7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8bfae1afe7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8bfae1afe7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8bfae1afe7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bfae1afe7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bfae1afe7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bfae1afe7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8bfae1afe7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8bfae1afe7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8bfae1afe7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8bfae1afe7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8bfae1afe7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8bfae1afe7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8bfae1afe7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8bfae1afe7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8def6b68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8def6b68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8bfae1afe7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8bfae1afe7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8bfae1afe7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bfae1afe7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8bfae1afe7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bfae1afe7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8bfae1afe7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8bfae1afe7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8bfae1afe7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8bfae1afe7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8bfae1afe7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8bfae1afe7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8bfae1afe7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bfae1afe7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8bfae1afe7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8bfae1afe7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8bfae1afe7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8bfae1afe7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8bfae1afe7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8bfae1afe7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b2da2fcb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b2da2fcb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8bfae1afe7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8bfae1afe7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8bfae1afe7_1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8bfae1afe7_1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8bfae1afe7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8bfae1afe7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8bfae1afe7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8bfae1afe7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8bfae1afe7_1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8bfae1afe7_1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8bfae1afe7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8bfae1afe7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8bfae1afe7_1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8bfae1afe7_1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8bfae1afe7_1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8bfae1afe7_1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8bfae1afe7_1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8bfae1afe7_1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8bfae1afe7_1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8bfae1afe7_1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b2da2fcb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b2da2fcb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8bfae1afe7_1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8bfae1afe7_1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8bfae1afe7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8bfae1afe7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8bfae1afe7_1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8bfae1afe7_1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8bfae1afe7_1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8bfae1afe7_1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8bfae1afe7_1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8bfae1afe7_1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8bfae1afe7_1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8bfae1afe7_1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8bfae1afe7_1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8bfae1afe7_1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8bfae1afe7_1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8bfae1afe7_1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8bfae1afe7_1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8bfae1afe7_1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8bfae1afe7_1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8bfae1afe7_1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b2da2fcb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b2da2fcb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8bfae1afe7_1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8bfae1afe7_1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8bfae1afe7_1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8bfae1afe7_1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b2da2fcb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b2da2fcb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b2da2fcb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b2da2fcb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1.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3.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7.png"/><Relationship Id="rId4" Type="http://schemas.openxmlformats.org/officeDocument/2006/relationships/image" Target="../media/image2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3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4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4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3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3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400">
                <a:latin typeface="Lato"/>
                <a:ea typeface="Lato"/>
                <a:cs typeface="Lato"/>
                <a:sym typeface="Lato"/>
              </a:rPr>
              <a:t>Introducción</a:t>
            </a:r>
            <a:r>
              <a:rPr lang="es" sz="3400">
                <a:latin typeface="Lato"/>
                <a:ea typeface="Lato"/>
                <a:cs typeface="Lato"/>
                <a:sym typeface="Lato"/>
              </a:rPr>
              <a:t> a Mysql</a:t>
            </a:r>
            <a:endParaRPr sz="3400">
              <a:latin typeface="Lato"/>
              <a:ea typeface="Lato"/>
              <a:cs typeface="Lato"/>
              <a:sym typeface="Lato"/>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Comenzamos con la </a:t>
            </a:r>
            <a:r>
              <a:rPr lang="es"/>
              <a:t>práctica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400">
                <a:latin typeface="Lato"/>
                <a:ea typeface="Lato"/>
                <a:cs typeface="Lato"/>
                <a:sym typeface="Lato"/>
              </a:rPr>
              <a:t>Empezamos con el código</a:t>
            </a:r>
            <a:endParaRPr sz="34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Google Shape;145;p23"/>
          <p:cNvPicPr preferRelativeResize="0"/>
          <p:nvPr/>
        </p:nvPicPr>
        <p:blipFill>
          <a:blip r:embed="rId3">
            <a:alphaModFix/>
          </a:blip>
          <a:stretch>
            <a:fillRect/>
          </a:stretch>
        </p:blipFill>
        <p:spPr>
          <a:xfrm>
            <a:off x="2134575" y="1476100"/>
            <a:ext cx="4874850" cy="3339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Crear una base de datos</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
        <p:nvSpPr>
          <p:cNvPr id="151" name="Google Shape;151;p24"/>
          <p:cNvSpPr txBox="1"/>
          <p:nvPr/>
        </p:nvSpPr>
        <p:spPr>
          <a:xfrm>
            <a:off x="799125" y="1838000"/>
            <a:ext cx="7896900" cy="271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s">
                <a:latin typeface="Lato"/>
                <a:ea typeface="Lato"/>
                <a:cs typeface="Lato"/>
                <a:sym typeface="Lato"/>
              </a:rPr>
              <a:t>CREATE DATABASE </a:t>
            </a:r>
            <a:r>
              <a:rPr b="1" lang="es">
                <a:solidFill>
                  <a:srgbClr val="0000FF"/>
                </a:solidFill>
                <a:latin typeface="Lato"/>
                <a:ea typeface="Lato"/>
                <a:cs typeface="Lato"/>
                <a:sym typeface="Lato"/>
              </a:rPr>
              <a:t>mi_negocio</a:t>
            </a:r>
            <a:r>
              <a:rPr lang="es">
                <a:latin typeface="Lato"/>
                <a:ea typeface="Lato"/>
                <a:cs typeface="Lato"/>
                <a:sym typeface="Lato"/>
              </a:rPr>
              <a:t>;</a:t>
            </a:r>
            <a:endParaRPr>
              <a:latin typeface="Lato"/>
              <a:ea typeface="Lato"/>
              <a:cs typeface="Lato"/>
              <a:sym typeface="Lato"/>
            </a:endParaRPr>
          </a:p>
          <a:p>
            <a:pPr indent="0" lvl="0" marL="0" rtl="0" algn="l">
              <a:lnSpc>
                <a:spcPct val="115000"/>
              </a:lnSpc>
              <a:spcBef>
                <a:spcPts val="1200"/>
              </a:spcBef>
              <a:spcAft>
                <a:spcPts val="0"/>
              </a:spcAft>
              <a:buNone/>
            </a:pPr>
            <a:r>
              <a:t/>
            </a:r>
            <a:endParaRPr>
              <a:latin typeface="Lato"/>
              <a:ea typeface="Lato"/>
              <a:cs typeface="Lato"/>
              <a:sym typeface="Lato"/>
            </a:endParaRPr>
          </a:p>
          <a:p>
            <a:pPr indent="0" lvl="0" marL="0" rtl="0" algn="l">
              <a:lnSpc>
                <a:spcPct val="115000"/>
              </a:lnSpc>
              <a:spcBef>
                <a:spcPts val="1200"/>
              </a:spcBef>
              <a:spcAft>
                <a:spcPts val="0"/>
              </a:spcAft>
              <a:buNone/>
            </a:pPr>
            <a:r>
              <a:t/>
            </a:r>
            <a:endParaRPr>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p:txBody>
      </p:sp>
      <p:pic>
        <p:nvPicPr>
          <p:cNvPr id="152" name="Google Shape;152;p24"/>
          <p:cNvPicPr preferRelativeResize="0"/>
          <p:nvPr/>
        </p:nvPicPr>
        <p:blipFill>
          <a:blip r:embed="rId3">
            <a:alphaModFix/>
          </a:blip>
          <a:stretch>
            <a:fillRect/>
          </a:stretch>
        </p:blipFill>
        <p:spPr>
          <a:xfrm>
            <a:off x="152400" y="2680550"/>
            <a:ext cx="8839201" cy="41818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Usar una</a:t>
            </a:r>
            <a:r>
              <a:rPr lang="es" sz="1700">
                <a:solidFill>
                  <a:srgbClr val="000000"/>
                </a:solidFill>
                <a:latin typeface="Arial"/>
                <a:ea typeface="Arial"/>
                <a:cs typeface="Arial"/>
                <a:sym typeface="Arial"/>
              </a:rPr>
              <a:t> base de datos</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
        <p:nvSpPr>
          <p:cNvPr id="158" name="Google Shape;158;p25"/>
          <p:cNvSpPr txBox="1"/>
          <p:nvPr/>
        </p:nvSpPr>
        <p:spPr>
          <a:xfrm>
            <a:off x="799125" y="1838000"/>
            <a:ext cx="7896900" cy="271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s">
                <a:latin typeface="Lato"/>
                <a:ea typeface="Lato"/>
                <a:cs typeface="Lato"/>
                <a:sym typeface="Lato"/>
              </a:rPr>
              <a:t>USE </a:t>
            </a:r>
            <a:r>
              <a:rPr b="1" lang="es">
                <a:solidFill>
                  <a:srgbClr val="0000FF"/>
                </a:solidFill>
                <a:latin typeface="Lato"/>
                <a:ea typeface="Lato"/>
                <a:cs typeface="Lato"/>
                <a:sym typeface="Lato"/>
              </a:rPr>
              <a:t>mi_negocio</a:t>
            </a:r>
            <a:r>
              <a:rPr lang="es">
                <a:latin typeface="Lato"/>
                <a:ea typeface="Lato"/>
                <a:cs typeface="Lato"/>
                <a:sym typeface="Lato"/>
              </a:rPr>
              <a:t>;</a:t>
            </a:r>
            <a:endParaRPr>
              <a:latin typeface="Lato"/>
              <a:ea typeface="Lato"/>
              <a:cs typeface="Lato"/>
              <a:sym typeface="Lato"/>
            </a:endParaRPr>
          </a:p>
          <a:p>
            <a:pPr indent="0" lvl="0" marL="0" rtl="0" algn="l">
              <a:lnSpc>
                <a:spcPct val="115000"/>
              </a:lnSpc>
              <a:spcBef>
                <a:spcPts val="1200"/>
              </a:spcBef>
              <a:spcAft>
                <a:spcPts val="0"/>
              </a:spcAft>
              <a:buNone/>
            </a:pPr>
            <a:r>
              <a:t/>
            </a:r>
            <a:endParaRPr>
              <a:latin typeface="Lato"/>
              <a:ea typeface="Lato"/>
              <a:cs typeface="Lato"/>
              <a:sym typeface="Lato"/>
            </a:endParaRPr>
          </a:p>
          <a:p>
            <a:pPr indent="0" lvl="0" marL="0" rtl="0" algn="l">
              <a:lnSpc>
                <a:spcPct val="115000"/>
              </a:lnSpc>
              <a:spcBef>
                <a:spcPts val="1200"/>
              </a:spcBef>
              <a:spcAft>
                <a:spcPts val="0"/>
              </a:spcAft>
              <a:buNone/>
            </a:pPr>
            <a:r>
              <a:t/>
            </a:r>
            <a:endParaRPr>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p:txBody>
      </p:sp>
      <p:pic>
        <p:nvPicPr>
          <p:cNvPr id="159" name="Google Shape;159;p25"/>
          <p:cNvPicPr preferRelativeResize="0"/>
          <p:nvPr/>
        </p:nvPicPr>
        <p:blipFill>
          <a:blip r:embed="rId3">
            <a:alphaModFix/>
          </a:blip>
          <a:stretch>
            <a:fillRect/>
          </a:stretch>
        </p:blipFill>
        <p:spPr>
          <a:xfrm>
            <a:off x="211750" y="2658775"/>
            <a:ext cx="8839200" cy="37753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Creo una tabla empezando por las que no tienen clave foránea</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
        <p:nvSpPr>
          <p:cNvPr id="165" name="Google Shape;165;p26"/>
          <p:cNvSpPr txBox="1"/>
          <p:nvPr/>
        </p:nvSpPr>
        <p:spPr>
          <a:xfrm>
            <a:off x="806400" y="2114075"/>
            <a:ext cx="3523500" cy="271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s">
                <a:latin typeface="Lato"/>
                <a:ea typeface="Lato"/>
                <a:cs typeface="Lato"/>
                <a:sym typeface="Lato"/>
              </a:rPr>
              <a:t>CREATE TABLE categoria(</a:t>
            </a:r>
            <a:endParaRPr>
              <a:latin typeface="Lato"/>
              <a:ea typeface="Lato"/>
              <a:cs typeface="Lato"/>
              <a:sym typeface="Lato"/>
            </a:endParaRPr>
          </a:p>
          <a:p>
            <a:pPr indent="0" lvl="0" marL="0" rtl="0" algn="l">
              <a:lnSpc>
                <a:spcPct val="115000"/>
              </a:lnSpc>
              <a:spcBef>
                <a:spcPts val="1200"/>
              </a:spcBef>
              <a:spcAft>
                <a:spcPts val="0"/>
              </a:spcAft>
              <a:buNone/>
            </a:pPr>
            <a:r>
              <a:rPr lang="es">
                <a:latin typeface="Lato"/>
                <a:ea typeface="Lato"/>
                <a:cs typeface="Lato"/>
                <a:sym typeface="Lato"/>
              </a:rPr>
              <a:t>id_categoria int not null auto_increment,</a:t>
            </a:r>
            <a:endParaRPr>
              <a:latin typeface="Lato"/>
              <a:ea typeface="Lato"/>
              <a:cs typeface="Lato"/>
              <a:sym typeface="Lato"/>
            </a:endParaRPr>
          </a:p>
          <a:p>
            <a:pPr indent="0" lvl="0" marL="0" rtl="0" algn="l">
              <a:lnSpc>
                <a:spcPct val="115000"/>
              </a:lnSpc>
              <a:spcBef>
                <a:spcPts val="1200"/>
              </a:spcBef>
              <a:spcAft>
                <a:spcPts val="0"/>
              </a:spcAft>
              <a:buNone/>
            </a:pPr>
            <a:r>
              <a:rPr lang="es">
                <a:latin typeface="Lato"/>
                <a:ea typeface="Lato"/>
                <a:cs typeface="Lato"/>
                <a:sym typeface="Lato"/>
              </a:rPr>
              <a:t>detalle_categoria varchar(50) not null,</a:t>
            </a:r>
            <a:endParaRPr>
              <a:latin typeface="Lato"/>
              <a:ea typeface="Lato"/>
              <a:cs typeface="Lato"/>
              <a:sym typeface="Lato"/>
            </a:endParaRPr>
          </a:p>
          <a:p>
            <a:pPr indent="0" lvl="0" marL="0" rtl="0" algn="l">
              <a:lnSpc>
                <a:spcPct val="115000"/>
              </a:lnSpc>
              <a:spcBef>
                <a:spcPts val="1200"/>
              </a:spcBef>
              <a:spcAft>
                <a:spcPts val="0"/>
              </a:spcAft>
              <a:buNone/>
            </a:pPr>
            <a:r>
              <a:rPr lang="es">
                <a:latin typeface="Lato"/>
                <a:ea typeface="Lato"/>
                <a:cs typeface="Lato"/>
                <a:sym typeface="Lato"/>
              </a:rPr>
              <a:t>PRIMARY KEY (id_categoria)</a:t>
            </a:r>
            <a:endParaRPr>
              <a:latin typeface="Lato"/>
              <a:ea typeface="Lato"/>
              <a:cs typeface="Lato"/>
              <a:sym typeface="Lato"/>
            </a:endParaRPr>
          </a:p>
          <a:p>
            <a:pPr indent="0" lvl="0" marL="0" rtl="0" algn="l">
              <a:lnSpc>
                <a:spcPct val="115000"/>
              </a:lnSpc>
              <a:spcBef>
                <a:spcPts val="1200"/>
              </a:spcBef>
              <a:spcAft>
                <a:spcPts val="0"/>
              </a:spcAft>
              <a:buNone/>
            </a:pPr>
            <a:r>
              <a:rPr lang="es">
                <a:latin typeface="Lato"/>
                <a:ea typeface="Lato"/>
                <a:cs typeface="Lato"/>
                <a:sym typeface="Lato"/>
              </a:rPr>
              <a:t>)</a:t>
            </a:r>
            <a:endParaRPr>
              <a:latin typeface="Lato"/>
              <a:ea typeface="Lato"/>
              <a:cs typeface="Lato"/>
              <a:sym typeface="Lato"/>
            </a:endParaRPr>
          </a:p>
          <a:p>
            <a:pPr indent="0" lvl="0" marL="0" rtl="0" algn="l">
              <a:lnSpc>
                <a:spcPct val="115000"/>
              </a:lnSpc>
              <a:spcBef>
                <a:spcPts val="1200"/>
              </a:spcBef>
              <a:spcAft>
                <a:spcPts val="0"/>
              </a:spcAft>
              <a:buNone/>
            </a:pPr>
            <a:r>
              <a:t/>
            </a:r>
            <a:endParaRPr>
              <a:latin typeface="Lato"/>
              <a:ea typeface="Lato"/>
              <a:cs typeface="Lato"/>
              <a:sym typeface="Lato"/>
            </a:endParaRPr>
          </a:p>
          <a:p>
            <a:pPr indent="0" lvl="0" marL="0" rtl="0" algn="l">
              <a:lnSpc>
                <a:spcPct val="115000"/>
              </a:lnSpc>
              <a:spcBef>
                <a:spcPts val="1200"/>
              </a:spcBef>
              <a:spcAft>
                <a:spcPts val="0"/>
              </a:spcAft>
              <a:buNone/>
            </a:pPr>
            <a:r>
              <a:t/>
            </a:r>
            <a:endParaRPr>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p:txBody>
      </p:sp>
      <p:sp>
        <p:nvSpPr>
          <p:cNvPr id="166" name="Google Shape;166;p26"/>
          <p:cNvSpPr txBox="1"/>
          <p:nvPr/>
        </p:nvSpPr>
        <p:spPr>
          <a:xfrm>
            <a:off x="4126400" y="2288425"/>
            <a:ext cx="4773000" cy="26445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rgbClr val="1C4587"/>
              </a:buClr>
              <a:buSzPts val="1000"/>
              <a:buFont typeface="Lato"/>
              <a:buChar char="-"/>
            </a:pPr>
            <a:r>
              <a:rPr lang="es" sz="1000">
                <a:solidFill>
                  <a:srgbClr val="1C4587"/>
                </a:solidFill>
                <a:latin typeface="Lato"/>
                <a:ea typeface="Lato"/>
                <a:cs typeface="Lato"/>
                <a:sym typeface="Lato"/>
              </a:rPr>
              <a:t>Creo la tabla con sus columnas.</a:t>
            </a:r>
            <a:endParaRPr sz="1000">
              <a:solidFill>
                <a:srgbClr val="1C4587"/>
              </a:solidFill>
              <a:latin typeface="Lato"/>
              <a:ea typeface="Lato"/>
              <a:cs typeface="Lato"/>
              <a:sym typeface="Lato"/>
            </a:endParaRPr>
          </a:p>
          <a:p>
            <a:pPr indent="-292100" lvl="0" marL="457200" rtl="0" algn="l">
              <a:spcBef>
                <a:spcPts val="0"/>
              </a:spcBef>
              <a:spcAft>
                <a:spcPts val="0"/>
              </a:spcAft>
              <a:buClr>
                <a:srgbClr val="1C4587"/>
              </a:buClr>
              <a:buSzPts val="1000"/>
              <a:buFont typeface="Lato"/>
              <a:buChar char="-"/>
            </a:pPr>
            <a:r>
              <a:rPr lang="es" sz="1000">
                <a:solidFill>
                  <a:srgbClr val="1C4587"/>
                </a:solidFill>
                <a:latin typeface="Lato"/>
                <a:ea typeface="Lato"/>
                <a:cs typeface="Lato"/>
                <a:sym typeface="Lato"/>
              </a:rPr>
              <a:t>Creo un identificador único y lo hago auto_increment (es un número que se va a cargar solo aumentando a medida que se insertan más registros)</a:t>
            </a:r>
            <a:endParaRPr sz="1000">
              <a:solidFill>
                <a:srgbClr val="1C4587"/>
              </a:solidFill>
              <a:latin typeface="Lato"/>
              <a:ea typeface="Lato"/>
              <a:cs typeface="Lato"/>
              <a:sym typeface="Lato"/>
            </a:endParaRPr>
          </a:p>
          <a:p>
            <a:pPr indent="-292100" lvl="0" marL="457200" rtl="0" algn="l">
              <a:spcBef>
                <a:spcPts val="0"/>
              </a:spcBef>
              <a:spcAft>
                <a:spcPts val="0"/>
              </a:spcAft>
              <a:buClr>
                <a:srgbClr val="1C4587"/>
              </a:buClr>
              <a:buSzPts val="1000"/>
              <a:buFont typeface="Lato"/>
              <a:buChar char="-"/>
            </a:pPr>
            <a:r>
              <a:rPr lang="es" sz="1000">
                <a:solidFill>
                  <a:srgbClr val="1C4587"/>
                </a:solidFill>
                <a:latin typeface="Lato"/>
                <a:ea typeface="Lato"/>
                <a:cs typeface="Lato"/>
                <a:sym typeface="Lato"/>
              </a:rPr>
              <a:t>Y por último con el comando primary key hago que id_categoria sea la clave primaria de la tabla.</a:t>
            </a:r>
            <a:endParaRPr sz="1000">
              <a:solidFill>
                <a:srgbClr val="1C4587"/>
              </a:solidFill>
              <a:latin typeface="Lato"/>
              <a:ea typeface="Lato"/>
              <a:cs typeface="Lato"/>
              <a:sym typeface="Lato"/>
            </a:endParaRPr>
          </a:p>
        </p:txBody>
      </p:sp>
      <p:pic>
        <p:nvPicPr>
          <p:cNvPr id="167" name="Google Shape;167;p26"/>
          <p:cNvPicPr preferRelativeResize="0"/>
          <p:nvPr/>
        </p:nvPicPr>
        <p:blipFill>
          <a:blip r:embed="rId3">
            <a:alphaModFix/>
          </a:blip>
          <a:stretch>
            <a:fillRect/>
          </a:stretch>
        </p:blipFill>
        <p:spPr>
          <a:xfrm>
            <a:off x="254125" y="4454000"/>
            <a:ext cx="8839201" cy="37718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Creo las demás tablas y hago la referencias con sus claves </a:t>
            </a:r>
            <a:r>
              <a:rPr lang="es" sz="1700">
                <a:solidFill>
                  <a:srgbClr val="000000"/>
                </a:solidFill>
                <a:latin typeface="Arial"/>
                <a:ea typeface="Arial"/>
                <a:cs typeface="Arial"/>
                <a:sym typeface="Arial"/>
              </a:rPr>
              <a:t>foráneas</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
        <p:nvSpPr>
          <p:cNvPr id="173" name="Google Shape;173;p27"/>
          <p:cNvSpPr txBox="1"/>
          <p:nvPr/>
        </p:nvSpPr>
        <p:spPr>
          <a:xfrm>
            <a:off x="806400" y="2005100"/>
            <a:ext cx="5150700" cy="271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s" sz="1000">
                <a:latin typeface="Lato"/>
                <a:ea typeface="Lato"/>
                <a:cs typeface="Lato"/>
                <a:sym typeface="Lato"/>
              </a:rPr>
              <a:t>CREATE TABLE producto(</a:t>
            </a:r>
            <a:endParaRPr sz="1000">
              <a:latin typeface="Lato"/>
              <a:ea typeface="Lato"/>
              <a:cs typeface="Lato"/>
              <a:sym typeface="Lato"/>
            </a:endParaRPr>
          </a:p>
          <a:p>
            <a:pPr indent="0" lvl="0" marL="0" rtl="0" algn="l">
              <a:lnSpc>
                <a:spcPct val="115000"/>
              </a:lnSpc>
              <a:spcBef>
                <a:spcPts val="1200"/>
              </a:spcBef>
              <a:spcAft>
                <a:spcPts val="0"/>
              </a:spcAft>
              <a:buNone/>
            </a:pPr>
            <a:r>
              <a:rPr lang="es" sz="1000">
                <a:latin typeface="Lato"/>
                <a:ea typeface="Lato"/>
                <a:cs typeface="Lato"/>
                <a:sym typeface="Lato"/>
              </a:rPr>
              <a:t>id_producto int not null auto_increment,</a:t>
            </a:r>
            <a:endParaRPr sz="1000">
              <a:latin typeface="Lato"/>
              <a:ea typeface="Lato"/>
              <a:cs typeface="Lato"/>
              <a:sym typeface="Lato"/>
            </a:endParaRPr>
          </a:p>
          <a:p>
            <a:pPr indent="0" lvl="0" marL="0" rtl="0" algn="l">
              <a:lnSpc>
                <a:spcPct val="115000"/>
              </a:lnSpc>
              <a:spcBef>
                <a:spcPts val="1200"/>
              </a:spcBef>
              <a:spcAft>
                <a:spcPts val="0"/>
              </a:spcAft>
              <a:buNone/>
            </a:pPr>
            <a:r>
              <a:rPr lang="es" sz="1000">
                <a:latin typeface="Lato"/>
                <a:ea typeface="Lato"/>
                <a:cs typeface="Lato"/>
                <a:sym typeface="Lato"/>
              </a:rPr>
              <a:t>detalle_producto varchar(50) not null,</a:t>
            </a:r>
            <a:endParaRPr sz="1000">
              <a:latin typeface="Lato"/>
              <a:ea typeface="Lato"/>
              <a:cs typeface="Lato"/>
              <a:sym typeface="Lato"/>
            </a:endParaRPr>
          </a:p>
          <a:p>
            <a:pPr indent="0" lvl="0" marL="0" rtl="0" algn="l">
              <a:lnSpc>
                <a:spcPct val="115000"/>
              </a:lnSpc>
              <a:spcBef>
                <a:spcPts val="1200"/>
              </a:spcBef>
              <a:spcAft>
                <a:spcPts val="0"/>
              </a:spcAft>
              <a:buNone/>
            </a:pPr>
            <a:r>
              <a:rPr lang="es" sz="1000">
                <a:latin typeface="Lato"/>
                <a:ea typeface="Lato"/>
                <a:cs typeface="Lato"/>
                <a:sym typeface="Lato"/>
              </a:rPr>
              <a:t>id_categoria int,</a:t>
            </a:r>
            <a:endParaRPr sz="1000">
              <a:latin typeface="Lato"/>
              <a:ea typeface="Lato"/>
              <a:cs typeface="Lato"/>
              <a:sym typeface="Lato"/>
            </a:endParaRPr>
          </a:p>
          <a:p>
            <a:pPr indent="0" lvl="0" marL="0" rtl="0" algn="l">
              <a:lnSpc>
                <a:spcPct val="115000"/>
              </a:lnSpc>
              <a:spcBef>
                <a:spcPts val="1200"/>
              </a:spcBef>
              <a:spcAft>
                <a:spcPts val="0"/>
              </a:spcAft>
              <a:buNone/>
            </a:pPr>
            <a:r>
              <a:rPr lang="es" sz="1000">
                <a:latin typeface="Lato"/>
                <a:ea typeface="Lato"/>
                <a:cs typeface="Lato"/>
                <a:sym typeface="Lato"/>
              </a:rPr>
              <a:t>PRIMARY KEY(id_producto),</a:t>
            </a:r>
            <a:endParaRPr sz="1000">
              <a:latin typeface="Lato"/>
              <a:ea typeface="Lato"/>
              <a:cs typeface="Lato"/>
              <a:sym typeface="Lato"/>
            </a:endParaRPr>
          </a:p>
          <a:p>
            <a:pPr indent="0" lvl="0" marL="0" rtl="0" algn="l">
              <a:lnSpc>
                <a:spcPct val="115000"/>
              </a:lnSpc>
              <a:spcBef>
                <a:spcPts val="1200"/>
              </a:spcBef>
              <a:spcAft>
                <a:spcPts val="0"/>
              </a:spcAft>
              <a:buNone/>
            </a:pPr>
            <a:r>
              <a:rPr lang="es" sz="1000">
                <a:latin typeface="Lato"/>
                <a:ea typeface="Lato"/>
                <a:cs typeface="Lato"/>
                <a:sym typeface="Lato"/>
              </a:rPr>
              <a:t>FOREIGN KEY (id_categoria) REFERENCES categoria(id_categoria)</a:t>
            </a:r>
            <a:endParaRPr sz="1000">
              <a:latin typeface="Lato"/>
              <a:ea typeface="Lato"/>
              <a:cs typeface="Lato"/>
              <a:sym typeface="Lato"/>
            </a:endParaRPr>
          </a:p>
          <a:p>
            <a:pPr indent="0" lvl="0" marL="0" rtl="0" algn="l">
              <a:lnSpc>
                <a:spcPct val="115000"/>
              </a:lnSpc>
              <a:spcBef>
                <a:spcPts val="1200"/>
              </a:spcBef>
              <a:spcAft>
                <a:spcPts val="0"/>
              </a:spcAft>
              <a:buNone/>
            </a:pPr>
            <a:r>
              <a:rPr lang="es" sz="1000">
                <a:latin typeface="Lato"/>
                <a:ea typeface="Lato"/>
                <a:cs typeface="Lato"/>
                <a:sym typeface="Lato"/>
              </a:rPr>
              <a:t>)</a:t>
            </a:r>
            <a:endParaRPr sz="1000">
              <a:latin typeface="Lato"/>
              <a:ea typeface="Lato"/>
              <a:cs typeface="Lato"/>
              <a:sym typeface="Lato"/>
            </a:endParaRPr>
          </a:p>
          <a:p>
            <a:pPr indent="0" lvl="0" marL="0" rtl="0" algn="l">
              <a:lnSpc>
                <a:spcPct val="115000"/>
              </a:lnSpc>
              <a:spcBef>
                <a:spcPts val="1200"/>
              </a:spcBef>
              <a:spcAft>
                <a:spcPts val="0"/>
              </a:spcAft>
              <a:buNone/>
            </a:pPr>
            <a:r>
              <a:t/>
            </a:r>
            <a:endParaRPr>
              <a:latin typeface="Lato"/>
              <a:ea typeface="Lato"/>
              <a:cs typeface="Lato"/>
              <a:sym typeface="Lato"/>
            </a:endParaRPr>
          </a:p>
          <a:p>
            <a:pPr indent="0" lvl="0" marL="0" rtl="0" algn="l">
              <a:lnSpc>
                <a:spcPct val="115000"/>
              </a:lnSpc>
              <a:spcBef>
                <a:spcPts val="1200"/>
              </a:spcBef>
              <a:spcAft>
                <a:spcPts val="0"/>
              </a:spcAft>
              <a:buNone/>
            </a:pPr>
            <a:r>
              <a:t/>
            </a:r>
            <a:endParaRPr>
              <a:latin typeface="Lato"/>
              <a:ea typeface="Lato"/>
              <a:cs typeface="Lato"/>
              <a:sym typeface="Lato"/>
            </a:endParaRPr>
          </a:p>
          <a:p>
            <a:pPr indent="0" lvl="0" marL="0" rtl="0" algn="l">
              <a:lnSpc>
                <a:spcPct val="115000"/>
              </a:lnSpc>
              <a:spcBef>
                <a:spcPts val="1200"/>
              </a:spcBef>
              <a:spcAft>
                <a:spcPts val="0"/>
              </a:spcAft>
              <a:buNone/>
            </a:pPr>
            <a:r>
              <a:t/>
            </a:r>
            <a:endParaRPr>
              <a:latin typeface="Lato"/>
              <a:ea typeface="Lato"/>
              <a:cs typeface="Lato"/>
              <a:sym typeface="Lato"/>
            </a:endParaRPr>
          </a:p>
          <a:p>
            <a:pPr indent="0" lvl="0" marL="0" rtl="0" algn="l">
              <a:lnSpc>
                <a:spcPct val="115000"/>
              </a:lnSpc>
              <a:spcBef>
                <a:spcPts val="1200"/>
              </a:spcBef>
              <a:spcAft>
                <a:spcPts val="0"/>
              </a:spcAft>
              <a:buNone/>
            </a:pPr>
            <a:r>
              <a:t/>
            </a:r>
            <a:endParaRPr>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p:txBody>
      </p:sp>
      <p:sp>
        <p:nvSpPr>
          <p:cNvPr id="174" name="Google Shape;174;p27"/>
          <p:cNvSpPr txBox="1"/>
          <p:nvPr/>
        </p:nvSpPr>
        <p:spPr>
          <a:xfrm>
            <a:off x="5463150" y="2164925"/>
            <a:ext cx="3421500" cy="26445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rgbClr val="1C4587"/>
              </a:buClr>
              <a:buSzPts val="1000"/>
              <a:buFont typeface="Lato"/>
              <a:buChar char="-"/>
            </a:pPr>
            <a:r>
              <a:rPr lang="es" sz="1000">
                <a:solidFill>
                  <a:srgbClr val="1C4587"/>
                </a:solidFill>
                <a:latin typeface="Lato"/>
                <a:ea typeface="Lato"/>
                <a:cs typeface="Lato"/>
                <a:sym typeface="Lato"/>
              </a:rPr>
              <a:t>Creo la tabla con sus columnas.</a:t>
            </a:r>
            <a:endParaRPr sz="1000">
              <a:solidFill>
                <a:srgbClr val="1C4587"/>
              </a:solidFill>
              <a:latin typeface="Lato"/>
              <a:ea typeface="Lato"/>
              <a:cs typeface="Lato"/>
              <a:sym typeface="Lato"/>
            </a:endParaRPr>
          </a:p>
          <a:p>
            <a:pPr indent="-292100" lvl="0" marL="457200" rtl="0" algn="l">
              <a:spcBef>
                <a:spcPts val="0"/>
              </a:spcBef>
              <a:spcAft>
                <a:spcPts val="0"/>
              </a:spcAft>
              <a:buClr>
                <a:srgbClr val="1C4587"/>
              </a:buClr>
              <a:buSzPts val="1000"/>
              <a:buFont typeface="Lato"/>
              <a:buChar char="-"/>
            </a:pPr>
            <a:r>
              <a:rPr lang="es" sz="1000">
                <a:solidFill>
                  <a:srgbClr val="1C4587"/>
                </a:solidFill>
                <a:latin typeface="Lato"/>
                <a:ea typeface="Lato"/>
                <a:cs typeface="Lato"/>
                <a:sym typeface="Lato"/>
              </a:rPr>
              <a:t>Creo un identificador </a:t>
            </a:r>
            <a:r>
              <a:rPr lang="es" sz="1000">
                <a:solidFill>
                  <a:srgbClr val="1C4587"/>
                </a:solidFill>
                <a:latin typeface="Lato"/>
                <a:ea typeface="Lato"/>
                <a:cs typeface="Lato"/>
                <a:sym typeface="Lato"/>
              </a:rPr>
              <a:t>único</a:t>
            </a:r>
            <a:r>
              <a:rPr lang="es" sz="1000">
                <a:solidFill>
                  <a:srgbClr val="1C4587"/>
                </a:solidFill>
                <a:latin typeface="Lato"/>
                <a:ea typeface="Lato"/>
                <a:cs typeface="Lato"/>
                <a:sym typeface="Lato"/>
              </a:rPr>
              <a:t> y lo hago auto_increment (es un </a:t>
            </a:r>
            <a:r>
              <a:rPr lang="es" sz="1000">
                <a:solidFill>
                  <a:srgbClr val="1C4587"/>
                </a:solidFill>
                <a:latin typeface="Lato"/>
                <a:ea typeface="Lato"/>
                <a:cs typeface="Lato"/>
                <a:sym typeface="Lato"/>
              </a:rPr>
              <a:t>número</a:t>
            </a:r>
            <a:r>
              <a:rPr lang="es" sz="1000">
                <a:solidFill>
                  <a:srgbClr val="1C4587"/>
                </a:solidFill>
                <a:latin typeface="Lato"/>
                <a:ea typeface="Lato"/>
                <a:cs typeface="Lato"/>
                <a:sym typeface="Lato"/>
              </a:rPr>
              <a:t> que se va a cargar solo aumentando a medida que se insertan </a:t>
            </a:r>
            <a:r>
              <a:rPr lang="es" sz="1000">
                <a:solidFill>
                  <a:srgbClr val="1C4587"/>
                </a:solidFill>
                <a:latin typeface="Lato"/>
                <a:ea typeface="Lato"/>
                <a:cs typeface="Lato"/>
                <a:sym typeface="Lato"/>
              </a:rPr>
              <a:t>más</a:t>
            </a:r>
            <a:r>
              <a:rPr lang="es" sz="1000">
                <a:solidFill>
                  <a:srgbClr val="1C4587"/>
                </a:solidFill>
                <a:latin typeface="Lato"/>
                <a:ea typeface="Lato"/>
                <a:cs typeface="Lato"/>
                <a:sym typeface="Lato"/>
              </a:rPr>
              <a:t> registros)</a:t>
            </a:r>
            <a:endParaRPr sz="1000">
              <a:solidFill>
                <a:srgbClr val="1C4587"/>
              </a:solidFill>
              <a:latin typeface="Lato"/>
              <a:ea typeface="Lato"/>
              <a:cs typeface="Lato"/>
              <a:sym typeface="Lato"/>
            </a:endParaRPr>
          </a:p>
          <a:p>
            <a:pPr indent="-292100" lvl="0" marL="457200" rtl="0" algn="l">
              <a:spcBef>
                <a:spcPts val="0"/>
              </a:spcBef>
              <a:spcAft>
                <a:spcPts val="0"/>
              </a:spcAft>
              <a:buClr>
                <a:srgbClr val="1C4587"/>
              </a:buClr>
              <a:buSzPts val="1000"/>
              <a:buFont typeface="Lato"/>
              <a:buChar char="-"/>
            </a:pPr>
            <a:r>
              <a:rPr lang="es" sz="1000">
                <a:solidFill>
                  <a:srgbClr val="1C4587"/>
                </a:solidFill>
                <a:latin typeface="Lato"/>
                <a:ea typeface="Lato"/>
                <a:cs typeface="Lato"/>
                <a:sym typeface="Lato"/>
              </a:rPr>
              <a:t>Con el comando primary key hago que id_producto sea la </a:t>
            </a:r>
            <a:r>
              <a:rPr lang="es" sz="1000">
                <a:solidFill>
                  <a:srgbClr val="1C4587"/>
                </a:solidFill>
                <a:latin typeface="Lato"/>
                <a:ea typeface="Lato"/>
                <a:cs typeface="Lato"/>
                <a:sym typeface="Lato"/>
              </a:rPr>
              <a:t>clave</a:t>
            </a:r>
            <a:r>
              <a:rPr lang="es" sz="1000">
                <a:solidFill>
                  <a:srgbClr val="1C4587"/>
                </a:solidFill>
                <a:latin typeface="Lato"/>
                <a:ea typeface="Lato"/>
                <a:cs typeface="Lato"/>
                <a:sym typeface="Lato"/>
              </a:rPr>
              <a:t> primaria de la tabla.</a:t>
            </a:r>
            <a:endParaRPr sz="1000">
              <a:solidFill>
                <a:srgbClr val="1C4587"/>
              </a:solidFill>
              <a:latin typeface="Lato"/>
              <a:ea typeface="Lato"/>
              <a:cs typeface="Lato"/>
              <a:sym typeface="Lato"/>
            </a:endParaRPr>
          </a:p>
          <a:p>
            <a:pPr indent="-292100" lvl="0" marL="457200" rtl="0" algn="l">
              <a:spcBef>
                <a:spcPts val="0"/>
              </a:spcBef>
              <a:spcAft>
                <a:spcPts val="0"/>
              </a:spcAft>
              <a:buClr>
                <a:srgbClr val="1C4587"/>
              </a:buClr>
              <a:buSzPts val="1000"/>
              <a:buFont typeface="Lato"/>
              <a:buChar char="-"/>
            </a:pPr>
            <a:r>
              <a:rPr lang="es" sz="1000">
                <a:solidFill>
                  <a:srgbClr val="1C4587"/>
                </a:solidFill>
                <a:latin typeface="Lato"/>
                <a:ea typeface="Lato"/>
                <a:cs typeface="Lato"/>
                <a:sym typeface="Lato"/>
              </a:rPr>
              <a:t>Y por </a:t>
            </a:r>
            <a:r>
              <a:rPr lang="es" sz="1000">
                <a:solidFill>
                  <a:srgbClr val="1C4587"/>
                </a:solidFill>
                <a:latin typeface="Lato"/>
                <a:ea typeface="Lato"/>
                <a:cs typeface="Lato"/>
                <a:sym typeface="Lato"/>
              </a:rPr>
              <a:t>último</a:t>
            </a:r>
            <a:r>
              <a:rPr lang="es" sz="1000">
                <a:solidFill>
                  <a:srgbClr val="1C4587"/>
                </a:solidFill>
                <a:latin typeface="Lato"/>
                <a:ea typeface="Lato"/>
                <a:cs typeface="Lato"/>
                <a:sym typeface="Lato"/>
              </a:rPr>
              <a:t> con el comando FOREIGN KEY conecto las dos tablas y hago que id_categoria en la tabla producto sea la clave </a:t>
            </a:r>
            <a:r>
              <a:rPr lang="es" sz="1000">
                <a:solidFill>
                  <a:srgbClr val="1C4587"/>
                </a:solidFill>
                <a:latin typeface="Lato"/>
                <a:ea typeface="Lato"/>
                <a:cs typeface="Lato"/>
                <a:sym typeface="Lato"/>
              </a:rPr>
              <a:t>foránea </a:t>
            </a:r>
            <a:r>
              <a:rPr lang="es" sz="1000">
                <a:solidFill>
                  <a:srgbClr val="1C4587"/>
                </a:solidFill>
                <a:latin typeface="Lato"/>
                <a:ea typeface="Lato"/>
                <a:cs typeface="Lato"/>
                <a:sym typeface="Lato"/>
              </a:rPr>
              <a:t>y que haga referencia a la tabla </a:t>
            </a:r>
            <a:r>
              <a:rPr lang="es" sz="1000">
                <a:solidFill>
                  <a:srgbClr val="1C4587"/>
                </a:solidFill>
                <a:latin typeface="Lato"/>
                <a:ea typeface="Lato"/>
                <a:cs typeface="Lato"/>
                <a:sym typeface="Lato"/>
              </a:rPr>
              <a:t>categoría</a:t>
            </a:r>
            <a:r>
              <a:rPr lang="es" sz="1000">
                <a:solidFill>
                  <a:srgbClr val="1C4587"/>
                </a:solidFill>
                <a:latin typeface="Lato"/>
                <a:ea typeface="Lato"/>
                <a:cs typeface="Lato"/>
                <a:sym typeface="Lato"/>
              </a:rPr>
              <a:t> al campo id_categoria</a:t>
            </a:r>
            <a:endParaRPr sz="1000">
              <a:solidFill>
                <a:srgbClr val="1C4587"/>
              </a:solidFill>
              <a:latin typeface="Lato"/>
              <a:ea typeface="Lato"/>
              <a:cs typeface="Lato"/>
              <a:sym typeface="Lato"/>
            </a:endParaRPr>
          </a:p>
        </p:txBody>
      </p:sp>
      <p:pic>
        <p:nvPicPr>
          <p:cNvPr id="175" name="Google Shape;175;p27"/>
          <p:cNvPicPr preferRelativeResize="0"/>
          <p:nvPr/>
        </p:nvPicPr>
        <p:blipFill>
          <a:blip r:embed="rId3">
            <a:alphaModFix/>
          </a:blip>
          <a:stretch>
            <a:fillRect/>
          </a:stretch>
        </p:blipFill>
        <p:spPr>
          <a:xfrm>
            <a:off x="261400" y="4504050"/>
            <a:ext cx="8839200" cy="37683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727663" y="10425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Ya creamos nuestra primer base de datos</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pic>
        <p:nvPicPr>
          <p:cNvPr id="181" name="Google Shape;181;p28"/>
          <p:cNvPicPr preferRelativeResize="0"/>
          <p:nvPr/>
        </p:nvPicPr>
        <p:blipFill>
          <a:blip r:embed="rId3">
            <a:alphaModFix/>
          </a:blip>
          <a:stretch>
            <a:fillRect/>
          </a:stretch>
        </p:blipFill>
        <p:spPr>
          <a:xfrm>
            <a:off x="3400238" y="1853700"/>
            <a:ext cx="2343532" cy="3144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400">
                <a:latin typeface="Lato"/>
                <a:ea typeface="Lato"/>
                <a:cs typeface="Lato"/>
                <a:sym typeface="Lato"/>
              </a:rPr>
              <a:t>Diagrama entidad-</a:t>
            </a:r>
            <a:r>
              <a:rPr lang="es" sz="3400">
                <a:latin typeface="Lato"/>
                <a:ea typeface="Lato"/>
                <a:cs typeface="Lato"/>
                <a:sym typeface="Lato"/>
              </a:rPr>
              <a:t>relación</a:t>
            </a:r>
            <a:endParaRPr sz="34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727650" y="11733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Ejemplos</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pic>
        <p:nvPicPr>
          <p:cNvPr id="192" name="Google Shape;192;p30"/>
          <p:cNvPicPr preferRelativeResize="0"/>
          <p:nvPr/>
        </p:nvPicPr>
        <p:blipFill>
          <a:blip r:embed="rId3">
            <a:alphaModFix/>
          </a:blip>
          <a:stretch>
            <a:fillRect/>
          </a:stretch>
        </p:blipFill>
        <p:spPr>
          <a:xfrm>
            <a:off x="3356925" y="3485250"/>
            <a:ext cx="2276195" cy="1222550"/>
          </a:xfrm>
          <a:prstGeom prst="rect">
            <a:avLst/>
          </a:prstGeom>
          <a:noFill/>
          <a:ln>
            <a:noFill/>
          </a:ln>
        </p:spPr>
      </p:pic>
      <p:pic>
        <p:nvPicPr>
          <p:cNvPr id="193" name="Google Shape;193;p30"/>
          <p:cNvPicPr preferRelativeResize="0"/>
          <p:nvPr/>
        </p:nvPicPr>
        <p:blipFill>
          <a:blip r:embed="rId4">
            <a:alphaModFix/>
          </a:blip>
          <a:stretch>
            <a:fillRect/>
          </a:stretch>
        </p:blipFill>
        <p:spPr>
          <a:xfrm>
            <a:off x="1671638" y="1868238"/>
            <a:ext cx="5800725" cy="1457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id="198" name="Google Shape;198;p31"/>
          <p:cNvPicPr preferRelativeResize="0"/>
          <p:nvPr/>
        </p:nvPicPr>
        <p:blipFill>
          <a:blip r:embed="rId3">
            <a:alphaModFix/>
          </a:blip>
          <a:stretch>
            <a:fillRect/>
          </a:stretch>
        </p:blipFill>
        <p:spPr>
          <a:xfrm>
            <a:off x="0" y="501075"/>
            <a:ext cx="9143999" cy="46424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Clase 2</a:t>
            </a:r>
            <a:endParaRPr/>
          </a:p>
        </p:txBody>
      </p:sp>
      <p:sp>
        <p:nvSpPr>
          <p:cNvPr id="93" name="Google Shape;93;p14"/>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Temas</a:t>
            </a:r>
            <a:endParaRPr/>
          </a:p>
        </p:txBody>
      </p:sp>
      <p:sp>
        <p:nvSpPr>
          <p:cNvPr id="94" name="Google Shape;94;p14"/>
          <p:cNvSpPr txBox="1"/>
          <p:nvPr>
            <p:ph idx="2" type="body"/>
          </p:nvPr>
        </p:nvSpPr>
        <p:spPr>
          <a:xfrm>
            <a:off x="5092700" y="241300"/>
            <a:ext cx="3987600" cy="490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Puesta en </a:t>
            </a:r>
            <a:r>
              <a:rPr lang="es"/>
              <a:t>común</a:t>
            </a:r>
            <a:r>
              <a:rPr lang="es"/>
              <a:t>:</a:t>
            </a:r>
            <a:endParaRPr/>
          </a:p>
          <a:p>
            <a:pPr indent="-311150" lvl="0" marL="457200" rtl="0" algn="l">
              <a:spcBef>
                <a:spcPts val="1600"/>
              </a:spcBef>
              <a:spcAft>
                <a:spcPts val="0"/>
              </a:spcAft>
              <a:buSzPts val="1300"/>
              <a:buChar char="-"/>
            </a:pPr>
            <a:r>
              <a:rPr lang="es"/>
              <a:t>Ejercicio </a:t>
            </a:r>
            <a:r>
              <a:rPr lang="es"/>
              <a:t>práctico</a:t>
            </a:r>
            <a:r>
              <a:rPr lang="es"/>
              <a:t> clase anterior</a:t>
            </a:r>
            <a:endParaRPr/>
          </a:p>
          <a:p>
            <a:pPr indent="0" lvl="0" marL="0" rtl="0" algn="l">
              <a:spcBef>
                <a:spcPts val="1600"/>
              </a:spcBef>
              <a:spcAft>
                <a:spcPts val="0"/>
              </a:spcAft>
              <a:buNone/>
            </a:pPr>
            <a:r>
              <a:rPr lang="es"/>
              <a:t>Teórico</a:t>
            </a:r>
            <a:r>
              <a:rPr lang="es"/>
              <a:t> </a:t>
            </a:r>
            <a:r>
              <a:rPr lang="es"/>
              <a:t>práctico</a:t>
            </a:r>
            <a:r>
              <a:rPr lang="es"/>
              <a:t>:</a:t>
            </a:r>
            <a:endParaRPr/>
          </a:p>
          <a:p>
            <a:pPr indent="-311150" lvl="0" marL="457200" rtl="0" algn="l">
              <a:spcBef>
                <a:spcPts val="2400"/>
              </a:spcBef>
              <a:spcAft>
                <a:spcPts val="0"/>
              </a:spcAft>
              <a:buSzPts val="1300"/>
              <a:buChar char="-"/>
            </a:pPr>
            <a:r>
              <a:rPr lang="es"/>
              <a:t>Diferencias entre DDL, DML y DCL</a:t>
            </a:r>
            <a:endParaRPr/>
          </a:p>
          <a:p>
            <a:pPr indent="-311150" lvl="0" marL="457200" rtl="0" algn="l">
              <a:spcBef>
                <a:spcPts val="0"/>
              </a:spcBef>
              <a:spcAft>
                <a:spcPts val="0"/>
              </a:spcAft>
              <a:buSzPts val="1300"/>
              <a:buChar char="-"/>
            </a:pPr>
            <a:r>
              <a:rPr lang="es"/>
              <a:t>Sintaxis</a:t>
            </a:r>
            <a:endParaRPr/>
          </a:p>
          <a:p>
            <a:pPr indent="-311150" lvl="0" marL="457200" rtl="0" algn="l">
              <a:spcBef>
                <a:spcPts val="0"/>
              </a:spcBef>
              <a:spcAft>
                <a:spcPts val="0"/>
              </a:spcAft>
              <a:buSzPts val="1300"/>
              <a:buChar char="-"/>
            </a:pPr>
            <a:r>
              <a:rPr lang="es"/>
              <a:t>Crear una base de datos</a:t>
            </a:r>
            <a:endParaRPr/>
          </a:p>
          <a:p>
            <a:pPr indent="-311150" lvl="0" marL="457200" rtl="0" algn="l">
              <a:spcBef>
                <a:spcPts val="0"/>
              </a:spcBef>
              <a:spcAft>
                <a:spcPts val="0"/>
              </a:spcAft>
              <a:buSzPts val="1300"/>
              <a:buChar char="-"/>
            </a:pPr>
            <a:r>
              <a:rPr lang="es"/>
              <a:t>Crear las tablas definidas en el problema planteado la semana anterior</a:t>
            </a:r>
            <a:endParaRPr/>
          </a:p>
          <a:p>
            <a:pPr indent="-311150" lvl="0" marL="457200" rtl="0" algn="l">
              <a:spcBef>
                <a:spcPts val="0"/>
              </a:spcBef>
              <a:spcAft>
                <a:spcPts val="0"/>
              </a:spcAft>
              <a:buSzPts val="1300"/>
              <a:buChar char="-"/>
            </a:pPr>
            <a:r>
              <a:rPr lang="es"/>
              <a:t>Generar un diagrama entidad relación</a:t>
            </a:r>
            <a:endParaRPr/>
          </a:p>
          <a:p>
            <a:pPr indent="-311150" lvl="0" marL="457200" rtl="0" algn="l">
              <a:spcBef>
                <a:spcPts val="0"/>
              </a:spcBef>
              <a:spcAft>
                <a:spcPts val="0"/>
              </a:spcAft>
              <a:buSzPts val="1300"/>
              <a:buChar char="-"/>
            </a:pPr>
            <a:r>
              <a:rPr lang="es"/>
              <a:t>Insertar datos</a:t>
            </a:r>
            <a:endParaRPr/>
          </a:p>
          <a:p>
            <a:pPr indent="-311150" lvl="0" marL="457200" rtl="0" algn="l">
              <a:spcBef>
                <a:spcPts val="0"/>
              </a:spcBef>
              <a:spcAft>
                <a:spcPts val="0"/>
              </a:spcAft>
              <a:buSzPts val="1300"/>
              <a:buChar char="-"/>
            </a:pPr>
            <a:r>
              <a:rPr lang="es"/>
              <a:t>Consultar datos</a:t>
            </a:r>
            <a:endParaRPr/>
          </a:p>
          <a:p>
            <a:pPr indent="-311150" lvl="0" marL="457200" rtl="0" algn="l">
              <a:spcBef>
                <a:spcPts val="0"/>
              </a:spcBef>
              <a:spcAft>
                <a:spcPts val="0"/>
              </a:spcAft>
              <a:buSzPts val="1300"/>
              <a:buChar char="-"/>
            </a:pPr>
            <a:r>
              <a:rPr lang="es"/>
              <a:t>Actualizar datos</a:t>
            </a:r>
            <a:endParaRPr/>
          </a:p>
          <a:p>
            <a:pPr indent="-311150" lvl="0" marL="457200" rtl="0" algn="l">
              <a:spcBef>
                <a:spcPts val="0"/>
              </a:spcBef>
              <a:spcAft>
                <a:spcPts val="0"/>
              </a:spcAft>
              <a:buSzPts val="1300"/>
              <a:buChar char="-"/>
            </a:pPr>
            <a:r>
              <a:rPr lang="es"/>
              <a:t>Eliminar datos</a:t>
            </a:r>
            <a:endParaRPr/>
          </a:p>
          <a:p>
            <a:pPr indent="-311150" lvl="0" marL="457200" rtl="0" algn="l">
              <a:spcBef>
                <a:spcPts val="0"/>
              </a:spcBef>
              <a:spcAft>
                <a:spcPts val="0"/>
              </a:spcAft>
              <a:buSzPts val="1300"/>
              <a:buChar char="-"/>
            </a:pPr>
            <a:r>
              <a:rPr lang="es"/>
              <a:t>Alter table add column</a:t>
            </a:r>
            <a:endParaRPr/>
          </a:p>
          <a:p>
            <a:pPr indent="-311150" lvl="0" marL="457200" rtl="0" algn="l">
              <a:spcBef>
                <a:spcPts val="0"/>
              </a:spcBef>
              <a:spcAft>
                <a:spcPts val="0"/>
              </a:spcAft>
              <a:buSzPts val="1300"/>
              <a:buChar char="-"/>
            </a:pPr>
            <a:r>
              <a:rPr lang="es"/>
              <a:t>Drop column</a:t>
            </a:r>
            <a:endParaRPr/>
          </a:p>
          <a:p>
            <a:pPr indent="0" lvl="0" marL="0" rtl="0" algn="l">
              <a:spcBef>
                <a:spcPts val="1600"/>
              </a:spcBef>
              <a:spcAft>
                <a:spcPts val="0"/>
              </a:spcAft>
              <a:buNone/>
            </a:pPr>
            <a:r>
              <a:t/>
            </a:r>
            <a:endParaRPr sz="1500"/>
          </a:p>
          <a:p>
            <a:pPr indent="0" lvl="0" marL="914400" rtl="0" algn="l">
              <a:spcBef>
                <a:spcPts val="1600"/>
              </a:spcBef>
              <a:spcAft>
                <a:spcPts val="1600"/>
              </a:spcAft>
              <a:buNone/>
            </a:pPr>
            <a:r>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86A69"/>
        </a:solidFill>
      </p:bgPr>
    </p:bg>
    <p:spTree>
      <p:nvGrpSpPr>
        <p:cNvPr id="202" name="Shape 202"/>
        <p:cNvGrpSpPr/>
        <p:nvPr/>
      </p:nvGrpSpPr>
      <p:grpSpPr>
        <a:xfrm>
          <a:off x="0" y="0"/>
          <a:ext cx="0" cy="0"/>
          <a:chOff x="0" y="0"/>
          <a:chExt cx="0" cy="0"/>
        </a:xfrm>
      </p:grpSpPr>
      <p:pic>
        <p:nvPicPr>
          <p:cNvPr id="203" name="Google Shape;203;p32"/>
          <p:cNvPicPr preferRelativeResize="0"/>
          <p:nvPr/>
        </p:nvPicPr>
        <p:blipFill>
          <a:blip r:embed="rId3">
            <a:alphaModFix/>
          </a:blip>
          <a:stretch>
            <a:fillRect/>
          </a:stretch>
        </p:blipFill>
        <p:spPr>
          <a:xfrm>
            <a:off x="0" y="506450"/>
            <a:ext cx="9144000" cy="4637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07" name="Shape 207"/>
        <p:cNvGrpSpPr/>
        <p:nvPr/>
      </p:nvGrpSpPr>
      <p:grpSpPr>
        <a:xfrm>
          <a:off x="0" y="0"/>
          <a:ext cx="0" cy="0"/>
          <a:chOff x="0" y="0"/>
          <a:chExt cx="0" cy="0"/>
        </a:xfrm>
      </p:grpSpPr>
      <p:pic>
        <p:nvPicPr>
          <p:cNvPr id="208" name="Google Shape;208;p33"/>
          <p:cNvPicPr preferRelativeResize="0"/>
          <p:nvPr/>
        </p:nvPicPr>
        <p:blipFill>
          <a:blip r:embed="rId3">
            <a:alphaModFix/>
          </a:blip>
          <a:stretch>
            <a:fillRect/>
          </a:stretch>
        </p:blipFill>
        <p:spPr>
          <a:xfrm>
            <a:off x="0" y="501100"/>
            <a:ext cx="9143999" cy="46424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12" name="Shape 212"/>
        <p:cNvGrpSpPr/>
        <p:nvPr/>
      </p:nvGrpSpPr>
      <p:grpSpPr>
        <a:xfrm>
          <a:off x="0" y="0"/>
          <a:ext cx="0" cy="0"/>
          <a:chOff x="0" y="0"/>
          <a:chExt cx="0" cy="0"/>
        </a:xfrm>
      </p:grpSpPr>
      <p:pic>
        <p:nvPicPr>
          <p:cNvPr id="213" name="Google Shape;213;p34"/>
          <p:cNvPicPr preferRelativeResize="0"/>
          <p:nvPr/>
        </p:nvPicPr>
        <p:blipFill>
          <a:blip r:embed="rId3">
            <a:alphaModFix/>
          </a:blip>
          <a:stretch>
            <a:fillRect/>
          </a:stretch>
        </p:blipFill>
        <p:spPr>
          <a:xfrm>
            <a:off x="0" y="493850"/>
            <a:ext cx="9143999" cy="46496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500">
                <a:solidFill>
                  <a:srgbClr val="000000"/>
                </a:solidFill>
                <a:latin typeface="Arial"/>
                <a:ea typeface="Arial"/>
                <a:cs typeface="Arial"/>
                <a:sym typeface="Arial"/>
              </a:rPr>
              <a:t>Crear las tablas definidas en el problema planteado la semana anterior</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pic>
        <p:nvPicPr>
          <p:cNvPr id="223" name="Google Shape;223;p36"/>
          <p:cNvPicPr preferRelativeResize="0"/>
          <p:nvPr/>
        </p:nvPicPr>
        <p:blipFill>
          <a:blip r:embed="rId3">
            <a:alphaModFix/>
          </a:blip>
          <a:stretch>
            <a:fillRect/>
          </a:stretch>
        </p:blipFill>
        <p:spPr>
          <a:xfrm>
            <a:off x="819975" y="1570350"/>
            <a:ext cx="7566075" cy="2483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727650" y="11007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Crear las tablas definidas en el problema planteado la semana anterior</a:t>
            </a:r>
            <a:endParaRPr b="0" sz="1300">
              <a:solidFill>
                <a:schemeClr val="accent1"/>
              </a:solidFill>
              <a:latin typeface="Lato"/>
              <a:ea typeface="Lato"/>
              <a:cs typeface="Lato"/>
              <a:sym typeface="Lato"/>
            </a:endParaRPr>
          </a:p>
          <a:p>
            <a:pPr indent="0" lvl="0" marL="0" rtl="0" algn="l">
              <a:lnSpc>
                <a:spcPct val="115000"/>
              </a:lnSpc>
              <a:spcBef>
                <a:spcPts val="1800"/>
              </a:spcBef>
              <a:spcAft>
                <a:spcPts val="0"/>
              </a:spcAft>
              <a:buNone/>
            </a:pPr>
            <a:r>
              <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pic>
        <p:nvPicPr>
          <p:cNvPr id="229" name="Google Shape;229;p37"/>
          <p:cNvPicPr preferRelativeResize="0"/>
          <p:nvPr/>
        </p:nvPicPr>
        <p:blipFill>
          <a:blip r:embed="rId3">
            <a:alphaModFix/>
          </a:blip>
          <a:stretch>
            <a:fillRect/>
          </a:stretch>
        </p:blipFill>
        <p:spPr>
          <a:xfrm>
            <a:off x="1289350" y="1730200"/>
            <a:ext cx="6565289" cy="3202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727650" y="11007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300">
                <a:solidFill>
                  <a:srgbClr val="000000"/>
                </a:solidFill>
                <a:latin typeface="Arial"/>
                <a:ea typeface="Arial"/>
                <a:cs typeface="Arial"/>
                <a:sym typeface="Arial"/>
              </a:rPr>
              <a:t>¿Y </a:t>
            </a:r>
            <a:r>
              <a:rPr lang="es" sz="1300">
                <a:solidFill>
                  <a:srgbClr val="000000"/>
                </a:solidFill>
                <a:latin typeface="Arial"/>
                <a:ea typeface="Arial"/>
                <a:cs typeface="Arial"/>
                <a:sym typeface="Arial"/>
              </a:rPr>
              <a:t>qué</a:t>
            </a:r>
            <a:r>
              <a:rPr lang="es" sz="1300">
                <a:solidFill>
                  <a:srgbClr val="000000"/>
                </a:solidFill>
                <a:latin typeface="Arial"/>
                <a:ea typeface="Arial"/>
                <a:cs typeface="Arial"/>
                <a:sym typeface="Arial"/>
              </a:rPr>
              <a:t> pasa si los jugadores pudieran tener varias nacionalidades? Ej: David Trezeguet (Francia | Argentina)</a:t>
            </a:r>
            <a:endParaRPr sz="13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pic>
        <p:nvPicPr>
          <p:cNvPr id="235" name="Google Shape;235;p38"/>
          <p:cNvPicPr preferRelativeResize="0"/>
          <p:nvPr/>
        </p:nvPicPr>
        <p:blipFill>
          <a:blip r:embed="rId3">
            <a:alphaModFix/>
          </a:blip>
          <a:stretch>
            <a:fillRect/>
          </a:stretch>
        </p:blipFill>
        <p:spPr>
          <a:xfrm>
            <a:off x="1212788" y="1904575"/>
            <a:ext cx="6718418" cy="3202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727650" y="11007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300">
                <a:solidFill>
                  <a:srgbClr val="000000"/>
                </a:solidFill>
                <a:latin typeface="Arial"/>
                <a:ea typeface="Arial"/>
                <a:cs typeface="Arial"/>
                <a:sym typeface="Arial"/>
              </a:rPr>
              <a:t>¿Y si tenemos </a:t>
            </a:r>
            <a:r>
              <a:rPr lang="es" sz="1300">
                <a:solidFill>
                  <a:srgbClr val="000000"/>
                </a:solidFill>
                <a:latin typeface="Arial"/>
                <a:ea typeface="Arial"/>
                <a:cs typeface="Arial"/>
                <a:sym typeface="Arial"/>
              </a:rPr>
              <a:t>algún</a:t>
            </a:r>
            <a:r>
              <a:rPr lang="es" sz="1300">
                <a:solidFill>
                  <a:srgbClr val="000000"/>
                </a:solidFill>
                <a:latin typeface="Arial"/>
                <a:ea typeface="Arial"/>
                <a:cs typeface="Arial"/>
                <a:sym typeface="Arial"/>
              </a:rPr>
              <a:t> jugador que puede jugar en 1 o 2 posiciones?</a:t>
            </a:r>
            <a:endParaRPr sz="13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pic>
        <p:nvPicPr>
          <p:cNvPr id="241" name="Google Shape;241;p39"/>
          <p:cNvPicPr preferRelativeResize="0"/>
          <p:nvPr/>
        </p:nvPicPr>
        <p:blipFill>
          <a:blip r:embed="rId3">
            <a:alphaModFix/>
          </a:blip>
          <a:stretch>
            <a:fillRect/>
          </a:stretch>
        </p:blipFill>
        <p:spPr>
          <a:xfrm>
            <a:off x="1009625" y="1766525"/>
            <a:ext cx="6812388" cy="3202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756675" y="1540150"/>
            <a:ext cx="7895700" cy="2731800"/>
          </a:xfrm>
          <a:prstGeom prst="rect">
            <a:avLst/>
          </a:prstGeom>
        </p:spPr>
        <p:txBody>
          <a:bodyPr anchorCtr="0" anchor="t" bIns="91425" lIns="91425" spcFirstLastPara="1" rIns="91425" wrap="square" tIns="91425">
            <a:noAutofit/>
          </a:bodyPr>
          <a:lstStyle/>
          <a:p>
            <a:pPr indent="0" lvl="0" marL="0" rtl="0" algn="ctr">
              <a:lnSpc>
                <a:spcPct val="115000"/>
              </a:lnSpc>
              <a:spcBef>
                <a:spcPts val="1800"/>
              </a:spcBef>
              <a:spcAft>
                <a:spcPts val="0"/>
              </a:spcAft>
              <a:buNone/>
            </a:pPr>
            <a:r>
              <a:rPr lang="es" sz="3300">
                <a:solidFill>
                  <a:srgbClr val="000000"/>
                </a:solidFill>
                <a:latin typeface="Arial"/>
                <a:ea typeface="Arial"/>
                <a:cs typeface="Arial"/>
                <a:sym typeface="Arial"/>
              </a:rPr>
              <a:t>La forma en que vamos a armar la base va a depender del </a:t>
            </a:r>
            <a:r>
              <a:rPr lang="es" sz="3300">
                <a:solidFill>
                  <a:srgbClr val="000000"/>
                </a:solidFill>
                <a:latin typeface="Arial"/>
                <a:ea typeface="Arial"/>
                <a:cs typeface="Arial"/>
                <a:sym typeface="Arial"/>
              </a:rPr>
              <a:t>análisis</a:t>
            </a:r>
            <a:r>
              <a:rPr lang="es" sz="3300">
                <a:solidFill>
                  <a:srgbClr val="000000"/>
                </a:solidFill>
                <a:latin typeface="Arial"/>
                <a:ea typeface="Arial"/>
                <a:cs typeface="Arial"/>
                <a:sym typeface="Arial"/>
              </a:rPr>
              <a:t> que hagamos</a:t>
            </a:r>
            <a:endParaRPr sz="33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pic>
        <p:nvPicPr>
          <p:cNvPr id="251" name="Google Shape;251;p41"/>
          <p:cNvPicPr preferRelativeResize="0"/>
          <p:nvPr/>
        </p:nvPicPr>
        <p:blipFill>
          <a:blip r:embed="rId3">
            <a:alphaModFix/>
          </a:blip>
          <a:stretch>
            <a:fillRect/>
          </a:stretch>
        </p:blipFill>
        <p:spPr>
          <a:xfrm>
            <a:off x="1795463" y="1474600"/>
            <a:ext cx="5553075" cy="2933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400">
                <a:latin typeface="Lato"/>
                <a:ea typeface="Lato"/>
                <a:cs typeface="Lato"/>
                <a:sym typeface="Lato"/>
              </a:rPr>
              <a:t>Empezamos</a:t>
            </a:r>
            <a:endParaRPr sz="3400">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rPr lang="es" sz="3400">
                <a:latin typeface="Lato"/>
                <a:ea typeface="Lato"/>
                <a:cs typeface="Lato"/>
                <a:sym typeface="Lato"/>
              </a:rPr>
              <a:t>DDL, DML y DCL</a:t>
            </a:r>
            <a:endParaRPr sz="3400">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500">
                <a:solidFill>
                  <a:srgbClr val="000000"/>
                </a:solidFill>
                <a:latin typeface="Arial"/>
                <a:ea typeface="Arial"/>
                <a:cs typeface="Arial"/>
                <a:sym typeface="Arial"/>
              </a:rPr>
              <a:t>Insertar datos</a:t>
            </a:r>
            <a:endParaRPr>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Primero tenemos que usar la base que corresponde</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
        <p:nvSpPr>
          <p:cNvPr id="262" name="Google Shape;262;p43"/>
          <p:cNvSpPr txBox="1"/>
          <p:nvPr/>
        </p:nvSpPr>
        <p:spPr>
          <a:xfrm>
            <a:off x="799125" y="1838000"/>
            <a:ext cx="7896900" cy="271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s">
                <a:latin typeface="Lato"/>
                <a:ea typeface="Lato"/>
                <a:cs typeface="Lato"/>
                <a:sym typeface="Lato"/>
              </a:rPr>
              <a:t>USE </a:t>
            </a:r>
            <a:r>
              <a:rPr b="1" lang="es">
                <a:solidFill>
                  <a:srgbClr val="0000FF"/>
                </a:solidFill>
                <a:latin typeface="Lato"/>
                <a:ea typeface="Lato"/>
                <a:cs typeface="Lato"/>
                <a:sym typeface="Lato"/>
              </a:rPr>
              <a:t>jugadores</a:t>
            </a:r>
            <a:r>
              <a:rPr lang="es">
                <a:latin typeface="Lato"/>
                <a:ea typeface="Lato"/>
                <a:cs typeface="Lato"/>
                <a:sym typeface="Lato"/>
              </a:rPr>
              <a:t>;</a:t>
            </a:r>
            <a:endParaRPr>
              <a:latin typeface="Lato"/>
              <a:ea typeface="Lato"/>
              <a:cs typeface="Lato"/>
              <a:sym typeface="Lato"/>
            </a:endParaRPr>
          </a:p>
          <a:p>
            <a:pPr indent="0" lvl="0" marL="0" rtl="0" algn="l">
              <a:lnSpc>
                <a:spcPct val="115000"/>
              </a:lnSpc>
              <a:spcBef>
                <a:spcPts val="1200"/>
              </a:spcBef>
              <a:spcAft>
                <a:spcPts val="0"/>
              </a:spcAft>
              <a:buNone/>
            </a:pPr>
            <a:r>
              <a:t/>
            </a:r>
            <a:endParaRPr>
              <a:latin typeface="Lato"/>
              <a:ea typeface="Lato"/>
              <a:cs typeface="Lato"/>
              <a:sym typeface="Lato"/>
            </a:endParaRPr>
          </a:p>
          <a:p>
            <a:pPr indent="0" lvl="0" marL="0" rtl="0" algn="l">
              <a:lnSpc>
                <a:spcPct val="115000"/>
              </a:lnSpc>
              <a:spcBef>
                <a:spcPts val="1200"/>
              </a:spcBef>
              <a:spcAft>
                <a:spcPts val="0"/>
              </a:spcAft>
              <a:buNone/>
            </a:pPr>
            <a:r>
              <a:t/>
            </a:r>
            <a:endParaRPr>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p:txBody>
      </p:sp>
      <p:pic>
        <p:nvPicPr>
          <p:cNvPr id="263" name="Google Shape;263;p43"/>
          <p:cNvPicPr preferRelativeResize="0"/>
          <p:nvPr/>
        </p:nvPicPr>
        <p:blipFill>
          <a:blip r:embed="rId3">
            <a:alphaModFix/>
          </a:blip>
          <a:stretch>
            <a:fillRect/>
          </a:stretch>
        </p:blipFill>
        <p:spPr>
          <a:xfrm>
            <a:off x="152400" y="2673300"/>
            <a:ext cx="8839201" cy="32798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Insertar datos tabla </a:t>
            </a:r>
            <a:r>
              <a:rPr lang="es" sz="1700">
                <a:solidFill>
                  <a:srgbClr val="000000"/>
                </a:solidFill>
                <a:latin typeface="Arial"/>
                <a:ea typeface="Arial"/>
                <a:cs typeface="Arial"/>
                <a:sym typeface="Arial"/>
              </a:rPr>
              <a:t>posición</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
        <p:nvSpPr>
          <p:cNvPr id="269" name="Google Shape;269;p44"/>
          <p:cNvSpPr txBox="1"/>
          <p:nvPr/>
        </p:nvSpPr>
        <p:spPr>
          <a:xfrm>
            <a:off x="842725" y="1976025"/>
            <a:ext cx="7688700" cy="29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Lato"/>
                <a:ea typeface="Lato"/>
                <a:cs typeface="Lato"/>
                <a:sym typeface="Lato"/>
              </a:rPr>
              <a:t>Primero tenemos que insertar datos en las tablas que no tienen claves </a:t>
            </a:r>
            <a:r>
              <a:rPr lang="es">
                <a:latin typeface="Lato"/>
                <a:ea typeface="Lato"/>
                <a:cs typeface="Lato"/>
                <a:sym typeface="Lato"/>
              </a:rPr>
              <a:t>foráneas</a:t>
            </a:r>
            <a:r>
              <a:rPr lang="es">
                <a:latin typeface="Lato"/>
                <a:ea typeface="Lato"/>
                <a:cs typeface="Lato"/>
                <a:sym typeface="Lato"/>
              </a:rPr>
              <a:t> (Porque para que esa clave </a:t>
            </a:r>
            <a:r>
              <a:rPr lang="es">
                <a:latin typeface="Lato"/>
                <a:ea typeface="Lato"/>
                <a:cs typeface="Lato"/>
                <a:sym typeface="Lato"/>
              </a:rPr>
              <a:t>foránea</a:t>
            </a:r>
            <a:r>
              <a:rPr lang="es">
                <a:latin typeface="Lato"/>
                <a:ea typeface="Lato"/>
                <a:cs typeface="Lato"/>
                <a:sym typeface="Lato"/>
              </a:rPr>
              <a:t> exista primero tiene que estar cargada en otra tabla:</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Sintaxis: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s" sz="1300">
                <a:latin typeface="Lato"/>
                <a:ea typeface="Lato"/>
                <a:cs typeface="Lato"/>
                <a:sym typeface="Lato"/>
              </a:rPr>
              <a:t>INSERT INTO &lt;nombre_de_tabla&gt; (campos de la tabla) VALUES (los valores que queremos insertar)</a:t>
            </a:r>
            <a:endParaRPr b="1" sz="1300">
              <a:latin typeface="Lato"/>
              <a:ea typeface="Lato"/>
              <a:cs typeface="Lato"/>
              <a:sym typeface="Lato"/>
            </a:endParaRPr>
          </a:p>
        </p:txBody>
      </p:sp>
      <p:pic>
        <p:nvPicPr>
          <p:cNvPr id="270" name="Google Shape;270;p44"/>
          <p:cNvPicPr preferRelativeResize="0"/>
          <p:nvPr/>
        </p:nvPicPr>
        <p:blipFill>
          <a:blip r:embed="rId3">
            <a:alphaModFix/>
          </a:blip>
          <a:stretch>
            <a:fillRect/>
          </a:stretch>
        </p:blipFill>
        <p:spPr>
          <a:xfrm>
            <a:off x="3443275" y="3526675"/>
            <a:ext cx="2257425" cy="12573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Insertar datos</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
        <p:nvSpPr>
          <p:cNvPr id="276" name="Google Shape;276;p45"/>
          <p:cNvSpPr txBox="1"/>
          <p:nvPr/>
        </p:nvSpPr>
        <p:spPr>
          <a:xfrm>
            <a:off x="842725" y="1976025"/>
            <a:ext cx="7688700" cy="29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Lato"/>
                <a:ea typeface="Lato"/>
                <a:cs typeface="Lato"/>
                <a:sym typeface="Lato"/>
              </a:rPr>
              <a:t>Podemos insertar de a un valor:</a:t>
            </a:r>
            <a:endParaRPr>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rPr b="1" lang="es" sz="1300">
                <a:latin typeface="Lato"/>
                <a:ea typeface="Lato"/>
                <a:cs typeface="Lato"/>
                <a:sym typeface="Lato"/>
              </a:rPr>
              <a:t>INSERT INTO posicion (detalle_posicion) VALUES </a:t>
            </a:r>
            <a:r>
              <a:rPr b="1" lang="es" sz="1300">
                <a:solidFill>
                  <a:srgbClr val="1C4587"/>
                </a:solidFill>
                <a:latin typeface="Lato"/>
                <a:ea typeface="Lato"/>
                <a:cs typeface="Lato"/>
                <a:sym typeface="Lato"/>
              </a:rPr>
              <a:t>('Extremo derecho')</a:t>
            </a:r>
            <a:endParaRPr b="1" sz="1300">
              <a:solidFill>
                <a:srgbClr val="1C4587"/>
              </a:solidFill>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p:txBody>
      </p:sp>
      <p:pic>
        <p:nvPicPr>
          <p:cNvPr id="277" name="Google Shape;277;p45"/>
          <p:cNvPicPr preferRelativeResize="0"/>
          <p:nvPr/>
        </p:nvPicPr>
        <p:blipFill>
          <a:blip r:embed="rId3">
            <a:alphaModFix/>
          </a:blip>
          <a:stretch>
            <a:fillRect/>
          </a:stretch>
        </p:blipFill>
        <p:spPr>
          <a:xfrm>
            <a:off x="152400" y="3363425"/>
            <a:ext cx="8839200" cy="3860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Insertar datos</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
        <p:nvSpPr>
          <p:cNvPr id="283" name="Google Shape;283;p46"/>
          <p:cNvSpPr txBox="1"/>
          <p:nvPr/>
        </p:nvSpPr>
        <p:spPr>
          <a:xfrm>
            <a:off x="842725" y="1976025"/>
            <a:ext cx="7688700" cy="29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Lato"/>
                <a:ea typeface="Lato"/>
                <a:cs typeface="Lato"/>
                <a:sym typeface="Lato"/>
              </a:rPr>
              <a:t>O podemos hacer insert multiples:</a:t>
            </a:r>
            <a:endParaRPr>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rPr b="1" lang="es" sz="1300">
                <a:latin typeface="Lato"/>
                <a:ea typeface="Lato"/>
                <a:cs typeface="Lato"/>
                <a:sym typeface="Lato"/>
              </a:rPr>
              <a:t>INSERT INTO posicion (detalle_posicion) VALUES </a:t>
            </a:r>
            <a:r>
              <a:rPr b="1" lang="es" sz="1300">
                <a:solidFill>
                  <a:srgbClr val="1C4587"/>
                </a:solidFill>
                <a:latin typeface="Lato"/>
                <a:ea typeface="Lato"/>
                <a:cs typeface="Lato"/>
                <a:sym typeface="Lato"/>
              </a:rPr>
              <a:t>('Extremo izquierdo'), ('Arquero'), ('Defensa central'), ('Centro delantero')</a:t>
            </a:r>
            <a:endParaRPr b="1" sz="1300">
              <a:solidFill>
                <a:srgbClr val="1C4587"/>
              </a:solidFill>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p:txBody>
      </p:sp>
      <p:pic>
        <p:nvPicPr>
          <p:cNvPr id="284" name="Google Shape;284;p46"/>
          <p:cNvPicPr preferRelativeResize="0"/>
          <p:nvPr/>
        </p:nvPicPr>
        <p:blipFill>
          <a:blip r:embed="rId3">
            <a:alphaModFix/>
          </a:blip>
          <a:stretch>
            <a:fillRect/>
          </a:stretch>
        </p:blipFill>
        <p:spPr>
          <a:xfrm>
            <a:off x="79750" y="3530550"/>
            <a:ext cx="8839201" cy="5247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7"/>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Insertar datos tabla nacionalidad</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pic>
        <p:nvPicPr>
          <p:cNvPr id="290" name="Google Shape;290;p47"/>
          <p:cNvPicPr preferRelativeResize="0"/>
          <p:nvPr/>
        </p:nvPicPr>
        <p:blipFill>
          <a:blip r:embed="rId3">
            <a:alphaModFix/>
          </a:blip>
          <a:stretch>
            <a:fillRect/>
          </a:stretch>
        </p:blipFill>
        <p:spPr>
          <a:xfrm>
            <a:off x="813500" y="1875475"/>
            <a:ext cx="2228850" cy="1657350"/>
          </a:xfrm>
          <a:prstGeom prst="rect">
            <a:avLst/>
          </a:prstGeom>
          <a:noFill/>
          <a:ln>
            <a:noFill/>
          </a:ln>
        </p:spPr>
      </p:pic>
      <p:sp>
        <p:nvSpPr>
          <p:cNvPr id="291" name="Google Shape;291;p47"/>
          <p:cNvSpPr txBox="1"/>
          <p:nvPr/>
        </p:nvSpPr>
        <p:spPr>
          <a:xfrm>
            <a:off x="3458050" y="1896125"/>
            <a:ext cx="5383200" cy="29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Lato"/>
                <a:ea typeface="Lato"/>
                <a:cs typeface="Lato"/>
                <a:sym typeface="Lato"/>
              </a:rPr>
              <a:t>INSERT INTO nacionalidad (detalle_nacionalidad) VALUES </a:t>
            </a:r>
            <a:r>
              <a:rPr b="1" lang="es">
                <a:solidFill>
                  <a:srgbClr val="1C4587"/>
                </a:solidFill>
                <a:latin typeface="Lato"/>
                <a:ea typeface="Lato"/>
                <a:cs typeface="Lato"/>
                <a:sym typeface="Lato"/>
              </a:rPr>
              <a:t>('Argentina'), ('Portugal'), ('Brasil'), ('Eslovenia'), ('Belgica'), ('Alemania'), ('Holanda')</a:t>
            </a:r>
            <a:endParaRPr b="1">
              <a:solidFill>
                <a:srgbClr val="1C4587"/>
              </a:solidFill>
              <a:latin typeface="Lato"/>
              <a:ea typeface="Lato"/>
              <a:cs typeface="Lato"/>
              <a:sym typeface="Lato"/>
            </a:endParaRPr>
          </a:p>
        </p:txBody>
      </p:sp>
      <p:pic>
        <p:nvPicPr>
          <p:cNvPr id="292" name="Google Shape;292;p47"/>
          <p:cNvPicPr preferRelativeResize="0"/>
          <p:nvPr/>
        </p:nvPicPr>
        <p:blipFill>
          <a:blip r:embed="rId4">
            <a:alphaModFix/>
          </a:blip>
          <a:stretch>
            <a:fillRect/>
          </a:stretch>
        </p:blipFill>
        <p:spPr>
          <a:xfrm>
            <a:off x="203250" y="3893800"/>
            <a:ext cx="8839200" cy="49152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Insertar datos tabla nacionalidad</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
        <p:nvSpPr>
          <p:cNvPr id="298" name="Google Shape;298;p48"/>
          <p:cNvSpPr txBox="1"/>
          <p:nvPr/>
        </p:nvSpPr>
        <p:spPr>
          <a:xfrm>
            <a:off x="3458050" y="1896125"/>
            <a:ext cx="5383200" cy="29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Lato"/>
                <a:ea typeface="Lato"/>
                <a:cs typeface="Lato"/>
                <a:sym typeface="Lato"/>
              </a:rPr>
              <a:t>INSERT INTO equipo (detalle_equipo) VALUES </a:t>
            </a:r>
            <a:r>
              <a:rPr b="1" lang="es">
                <a:solidFill>
                  <a:srgbClr val="1C4587"/>
                </a:solidFill>
                <a:latin typeface="Lato"/>
                <a:ea typeface="Lato"/>
                <a:cs typeface="Lato"/>
                <a:sym typeface="Lato"/>
              </a:rPr>
              <a:t>('FC Barcelona'), ('Juventus'), ('Paris Saint-Germain'), ('Atletico Madrid'), ('Real Madrid'), ('Liverpool'), ('Manchester City')</a:t>
            </a:r>
            <a:endParaRPr b="1">
              <a:solidFill>
                <a:srgbClr val="1C4587"/>
              </a:solidFill>
              <a:latin typeface="Lato"/>
              <a:ea typeface="Lato"/>
              <a:cs typeface="Lato"/>
              <a:sym typeface="Lato"/>
            </a:endParaRPr>
          </a:p>
        </p:txBody>
      </p:sp>
      <p:pic>
        <p:nvPicPr>
          <p:cNvPr id="299" name="Google Shape;299;p48"/>
          <p:cNvPicPr preferRelativeResize="0"/>
          <p:nvPr/>
        </p:nvPicPr>
        <p:blipFill>
          <a:blip r:embed="rId3">
            <a:alphaModFix/>
          </a:blip>
          <a:stretch>
            <a:fillRect/>
          </a:stretch>
        </p:blipFill>
        <p:spPr>
          <a:xfrm>
            <a:off x="784450" y="1829700"/>
            <a:ext cx="2286000" cy="1666875"/>
          </a:xfrm>
          <a:prstGeom prst="rect">
            <a:avLst/>
          </a:prstGeom>
          <a:noFill/>
          <a:ln>
            <a:noFill/>
          </a:ln>
        </p:spPr>
      </p:pic>
      <p:pic>
        <p:nvPicPr>
          <p:cNvPr id="300" name="Google Shape;300;p48"/>
          <p:cNvPicPr preferRelativeResize="0"/>
          <p:nvPr/>
        </p:nvPicPr>
        <p:blipFill>
          <a:blip r:embed="rId4">
            <a:alphaModFix/>
          </a:blip>
          <a:stretch>
            <a:fillRect/>
          </a:stretch>
        </p:blipFill>
        <p:spPr>
          <a:xfrm>
            <a:off x="196000" y="4002750"/>
            <a:ext cx="8839200" cy="46694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9"/>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Ahora hay que insertar datos en la tabla principal: jugador</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pic>
        <p:nvPicPr>
          <p:cNvPr id="306" name="Google Shape;306;p49"/>
          <p:cNvPicPr preferRelativeResize="0"/>
          <p:nvPr/>
        </p:nvPicPr>
        <p:blipFill>
          <a:blip r:embed="rId3">
            <a:alphaModFix/>
          </a:blip>
          <a:stretch>
            <a:fillRect/>
          </a:stretch>
        </p:blipFill>
        <p:spPr>
          <a:xfrm>
            <a:off x="1497963" y="1846425"/>
            <a:ext cx="6148084" cy="3144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pic>
        <p:nvPicPr>
          <p:cNvPr id="311" name="Google Shape;311;p50"/>
          <p:cNvPicPr preferRelativeResize="0"/>
          <p:nvPr/>
        </p:nvPicPr>
        <p:blipFill>
          <a:blip r:embed="rId3">
            <a:alphaModFix/>
          </a:blip>
          <a:stretch>
            <a:fillRect/>
          </a:stretch>
        </p:blipFill>
        <p:spPr>
          <a:xfrm>
            <a:off x="1289350" y="1512250"/>
            <a:ext cx="6565289" cy="32027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500">
                <a:solidFill>
                  <a:srgbClr val="000000"/>
                </a:solidFill>
                <a:latin typeface="Arial"/>
                <a:ea typeface="Arial"/>
                <a:cs typeface="Arial"/>
                <a:sym typeface="Arial"/>
              </a:rPr>
              <a:t>Cambiamos los valores por las claves, renombramos y ordenamos las columnas</a:t>
            </a:r>
            <a:endParaRPr sz="15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pic>
        <p:nvPicPr>
          <p:cNvPr id="317" name="Google Shape;317;p51"/>
          <p:cNvPicPr preferRelativeResize="0"/>
          <p:nvPr/>
        </p:nvPicPr>
        <p:blipFill>
          <a:blip r:embed="rId3">
            <a:alphaModFix/>
          </a:blip>
          <a:stretch>
            <a:fillRect/>
          </a:stretch>
        </p:blipFill>
        <p:spPr>
          <a:xfrm>
            <a:off x="1576300" y="1802850"/>
            <a:ext cx="5815708" cy="3144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11733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Lenguaje de Definición de Datos (DDL)</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
        <p:nvSpPr>
          <p:cNvPr id="105" name="Google Shape;105;p16"/>
          <p:cNvSpPr txBox="1"/>
          <p:nvPr/>
        </p:nvSpPr>
        <p:spPr>
          <a:xfrm>
            <a:off x="791875" y="1910650"/>
            <a:ext cx="7896900" cy="27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Lato"/>
                <a:ea typeface="Lato"/>
                <a:cs typeface="Lato"/>
                <a:sym typeface="Lato"/>
              </a:rPr>
              <a:t>Es un lenguaje de programación para definir estructuras de datos, proporcionado por los sistemas gestores de bases de datos, en este caso MySql.</a:t>
            </a:r>
            <a:endParaRPr>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En </a:t>
            </a:r>
            <a:r>
              <a:rPr lang="es">
                <a:latin typeface="Lato"/>
                <a:ea typeface="Lato"/>
                <a:cs typeface="Lato"/>
                <a:sym typeface="Lato"/>
              </a:rPr>
              <a:t>inglés</a:t>
            </a:r>
            <a:r>
              <a:rPr lang="es">
                <a:latin typeface="Lato"/>
                <a:ea typeface="Lato"/>
                <a:cs typeface="Lato"/>
                <a:sym typeface="Lato"/>
              </a:rPr>
              <a:t> </a:t>
            </a:r>
            <a:r>
              <a:rPr b="1" lang="es">
                <a:solidFill>
                  <a:srgbClr val="0000FF"/>
                </a:solidFill>
                <a:latin typeface="Lato"/>
                <a:ea typeface="Lato"/>
                <a:cs typeface="Lato"/>
                <a:sym typeface="Lato"/>
              </a:rPr>
              <a:t>Data Definition Language</a:t>
            </a:r>
            <a:r>
              <a:rPr lang="es">
                <a:latin typeface="Lato"/>
                <a:ea typeface="Lato"/>
                <a:cs typeface="Lato"/>
                <a:sym typeface="Lato"/>
              </a:rPr>
              <a:t>, de </a:t>
            </a:r>
            <a:r>
              <a:rPr lang="es">
                <a:latin typeface="Lato"/>
                <a:ea typeface="Lato"/>
                <a:cs typeface="Lato"/>
                <a:sym typeface="Lato"/>
              </a:rPr>
              <a:t>ahí</a:t>
            </a:r>
            <a:r>
              <a:rPr lang="es">
                <a:latin typeface="Lato"/>
                <a:ea typeface="Lato"/>
                <a:cs typeface="Lato"/>
                <a:sym typeface="Lato"/>
              </a:rPr>
              <a:t> sus siglas </a:t>
            </a:r>
            <a:r>
              <a:rPr b="1" lang="es">
                <a:latin typeface="Lato"/>
                <a:ea typeface="Lato"/>
                <a:cs typeface="Lato"/>
                <a:sym typeface="Lato"/>
              </a:rPr>
              <a:t>DDL</a:t>
            </a:r>
            <a:r>
              <a:rPr lang="es">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Este lenguaje permite definir las estructuras que almacenarán los datos así como los procedimientos o funciones que permitan consultarlos.</a:t>
            </a:r>
            <a:endParaRPr>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500">
                <a:solidFill>
                  <a:srgbClr val="000000"/>
                </a:solidFill>
                <a:latin typeface="Arial"/>
                <a:ea typeface="Arial"/>
                <a:cs typeface="Arial"/>
                <a:sym typeface="Arial"/>
              </a:rPr>
              <a:t>Insertamos los jugadores individualmente:</a:t>
            </a:r>
            <a:endParaRPr sz="15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
        <p:nvSpPr>
          <p:cNvPr id="323" name="Google Shape;323;p52"/>
          <p:cNvSpPr txBox="1"/>
          <p:nvPr/>
        </p:nvSpPr>
        <p:spPr>
          <a:xfrm>
            <a:off x="727650" y="2121325"/>
            <a:ext cx="7533600" cy="14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Lato"/>
                <a:ea typeface="Lato"/>
                <a:cs typeface="Lato"/>
                <a:sym typeface="Lato"/>
              </a:rPr>
              <a:t>INSERT INTO jugador (nombre, apellido, equipo_id_equipo, posicion_id_posicion, nacionalidad_id_nacionalidad) VALUES </a:t>
            </a:r>
            <a:r>
              <a:rPr b="1" lang="es">
                <a:solidFill>
                  <a:srgbClr val="1C4587"/>
                </a:solidFill>
                <a:latin typeface="Lato"/>
                <a:ea typeface="Lato"/>
                <a:cs typeface="Lato"/>
                <a:sym typeface="Lato"/>
              </a:rPr>
              <a:t>('Lionel Andres', 'Messi', 1, 1, 1)</a:t>
            </a:r>
            <a:endParaRPr b="1">
              <a:solidFill>
                <a:srgbClr val="1C4587"/>
              </a:solidFill>
              <a:latin typeface="Lato"/>
              <a:ea typeface="Lato"/>
              <a:cs typeface="Lato"/>
              <a:sym typeface="Lato"/>
            </a:endParaRPr>
          </a:p>
        </p:txBody>
      </p:sp>
      <p:pic>
        <p:nvPicPr>
          <p:cNvPr id="324" name="Google Shape;324;p52"/>
          <p:cNvPicPr preferRelativeResize="0"/>
          <p:nvPr/>
        </p:nvPicPr>
        <p:blipFill>
          <a:blip r:embed="rId3">
            <a:alphaModFix/>
          </a:blip>
          <a:stretch>
            <a:fillRect/>
          </a:stretch>
        </p:blipFill>
        <p:spPr>
          <a:xfrm>
            <a:off x="203275" y="3225575"/>
            <a:ext cx="8839201" cy="34438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3"/>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500">
                <a:solidFill>
                  <a:srgbClr val="000000"/>
                </a:solidFill>
                <a:latin typeface="Arial"/>
                <a:ea typeface="Arial"/>
                <a:cs typeface="Arial"/>
                <a:sym typeface="Arial"/>
              </a:rPr>
              <a:t>O </a:t>
            </a:r>
            <a:r>
              <a:rPr lang="es" sz="1500">
                <a:solidFill>
                  <a:srgbClr val="000000"/>
                </a:solidFill>
                <a:latin typeface="Arial"/>
                <a:ea typeface="Arial"/>
                <a:cs typeface="Arial"/>
                <a:sym typeface="Arial"/>
              </a:rPr>
              <a:t>múltiple</a:t>
            </a:r>
            <a:r>
              <a:rPr lang="es"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
        <p:nvSpPr>
          <p:cNvPr id="330" name="Google Shape;330;p53"/>
          <p:cNvSpPr txBox="1"/>
          <p:nvPr/>
        </p:nvSpPr>
        <p:spPr>
          <a:xfrm>
            <a:off x="450400" y="1997825"/>
            <a:ext cx="8572500" cy="14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300">
                <a:latin typeface="Lato"/>
                <a:ea typeface="Lato"/>
                <a:cs typeface="Lato"/>
                <a:sym typeface="Lato"/>
              </a:rPr>
              <a:t>INSERT INTO jugador (nombre, apellido, equipo_id_equipo, posicion_id_posicion, nacionalidad_id_nacionalidad) VALUES</a:t>
            </a:r>
            <a:endParaRPr b="1" sz="1300">
              <a:latin typeface="Lato"/>
              <a:ea typeface="Lato"/>
              <a:cs typeface="Lato"/>
              <a:sym typeface="Lato"/>
            </a:endParaRPr>
          </a:p>
          <a:p>
            <a:pPr indent="0" lvl="0" marL="0" rtl="0" algn="l">
              <a:spcBef>
                <a:spcPts val="0"/>
              </a:spcBef>
              <a:spcAft>
                <a:spcPts val="0"/>
              </a:spcAft>
              <a:buNone/>
            </a:pPr>
            <a:r>
              <a:rPr b="1" lang="es" sz="1300">
                <a:solidFill>
                  <a:srgbClr val="1C4587"/>
                </a:solidFill>
                <a:latin typeface="Lato"/>
                <a:ea typeface="Lato"/>
                <a:cs typeface="Lato"/>
                <a:sym typeface="Lato"/>
              </a:rPr>
              <a:t>('Cristiano', 'Ronaldo', 2, 2, 2),</a:t>
            </a:r>
            <a:endParaRPr b="1" sz="1300">
              <a:solidFill>
                <a:srgbClr val="1C4587"/>
              </a:solidFill>
              <a:latin typeface="Lato"/>
              <a:ea typeface="Lato"/>
              <a:cs typeface="Lato"/>
              <a:sym typeface="Lato"/>
            </a:endParaRPr>
          </a:p>
          <a:p>
            <a:pPr indent="0" lvl="0" marL="0" rtl="0" algn="l">
              <a:spcBef>
                <a:spcPts val="0"/>
              </a:spcBef>
              <a:spcAft>
                <a:spcPts val="0"/>
              </a:spcAft>
              <a:buNone/>
            </a:pPr>
            <a:r>
              <a:rPr b="1" lang="es" sz="1300">
                <a:solidFill>
                  <a:srgbClr val="1C4587"/>
                </a:solidFill>
                <a:latin typeface="Lato"/>
                <a:ea typeface="Lato"/>
                <a:cs typeface="Lato"/>
                <a:sym typeface="Lato"/>
              </a:rPr>
              <a:t>('Neymar da Silva', 'Santos Junior', 3, 2, 3),</a:t>
            </a:r>
            <a:endParaRPr b="1" sz="1300">
              <a:solidFill>
                <a:srgbClr val="1C4587"/>
              </a:solidFill>
              <a:latin typeface="Lato"/>
              <a:ea typeface="Lato"/>
              <a:cs typeface="Lato"/>
              <a:sym typeface="Lato"/>
            </a:endParaRPr>
          </a:p>
          <a:p>
            <a:pPr indent="0" lvl="0" marL="0" rtl="0" algn="l">
              <a:spcBef>
                <a:spcPts val="0"/>
              </a:spcBef>
              <a:spcAft>
                <a:spcPts val="0"/>
              </a:spcAft>
              <a:buNone/>
            </a:pPr>
            <a:r>
              <a:rPr b="1" lang="es" sz="1300">
                <a:solidFill>
                  <a:srgbClr val="1C4587"/>
                </a:solidFill>
                <a:latin typeface="Lato"/>
                <a:ea typeface="Lato"/>
                <a:cs typeface="Lato"/>
                <a:sym typeface="Lato"/>
              </a:rPr>
              <a:t>('Jan', 'Oblak', 4, 3, 4),</a:t>
            </a:r>
            <a:endParaRPr b="1" sz="1300">
              <a:solidFill>
                <a:srgbClr val="1C4587"/>
              </a:solidFill>
              <a:latin typeface="Lato"/>
              <a:ea typeface="Lato"/>
              <a:cs typeface="Lato"/>
              <a:sym typeface="Lato"/>
            </a:endParaRPr>
          </a:p>
          <a:p>
            <a:pPr indent="0" lvl="0" marL="0" rtl="0" algn="l">
              <a:spcBef>
                <a:spcPts val="0"/>
              </a:spcBef>
              <a:spcAft>
                <a:spcPts val="0"/>
              </a:spcAft>
              <a:buNone/>
            </a:pPr>
            <a:r>
              <a:rPr b="1" lang="es" sz="1300">
                <a:solidFill>
                  <a:srgbClr val="1C4587"/>
                </a:solidFill>
                <a:latin typeface="Lato"/>
                <a:ea typeface="Lato"/>
                <a:cs typeface="Lato"/>
                <a:sym typeface="Lato"/>
              </a:rPr>
              <a:t>('Eden', 'Hazard', 5, 2, 5),</a:t>
            </a:r>
            <a:endParaRPr b="1" sz="1300">
              <a:solidFill>
                <a:srgbClr val="1C4587"/>
              </a:solidFill>
              <a:latin typeface="Lato"/>
              <a:ea typeface="Lato"/>
              <a:cs typeface="Lato"/>
              <a:sym typeface="Lato"/>
            </a:endParaRPr>
          </a:p>
          <a:p>
            <a:pPr indent="0" lvl="0" marL="0" rtl="0" algn="l">
              <a:spcBef>
                <a:spcPts val="0"/>
              </a:spcBef>
              <a:spcAft>
                <a:spcPts val="0"/>
              </a:spcAft>
              <a:buNone/>
            </a:pPr>
            <a:r>
              <a:rPr b="1" lang="es" sz="1300">
                <a:solidFill>
                  <a:srgbClr val="1C4587"/>
                </a:solidFill>
                <a:latin typeface="Lato"/>
                <a:ea typeface="Lato"/>
                <a:cs typeface="Lato"/>
                <a:sym typeface="Lato"/>
              </a:rPr>
              <a:t>('Marc-Andre', 'ter Stegen', 1, 3, 6),</a:t>
            </a:r>
            <a:endParaRPr b="1" sz="1300">
              <a:solidFill>
                <a:srgbClr val="1C4587"/>
              </a:solidFill>
              <a:latin typeface="Lato"/>
              <a:ea typeface="Lato"/>
              <a:cs typeface="Lato"/>
              <a:sym typeface="Lato"/>
            </a:endParaRPr>
          </a:p>
          <a:p>
            <a:pPr indent="0" lvl="0" marL="0" rtl="0" algn="l">
              <a:spcBef>
                <a:spcPts val="0"/>
              </a:spcBef>
              <a:spcAft>
                <a:spcPts val="0"/>
              </a:spcAft>
              <a:buNone/>
            </a:pPr>
            <a:r>
              <a:rPr b="1" lang="es" sz="1300">
                <a:solidFill>
                  <a:srgbClr val="1C4587"/>
                </a:solidFill>
                <a:latin typeface="Lato"/>
                <a:ea typeface="Lato"/>
                <a:cs typeface="Lato"/>
                <a:sym typeface="Lato"/>
              </a:rPr>
              <a:t>('Virgil', 'Van Dijk', 6, 4, 7),</a:t>
            </a:r>
            <a:endParaRPr b="1" sz="1300">
              <a:solidFill>
                <a:srgbClr val="1C4587"/>
              </a:solidFill>
              <a:latin typeface="Lato"/>
              <a:ea typeface="Lato"/>
              <a:cs typeface="Lato"/>
              <a:sym typeface="Lato"/>
            </a:endParaRPr>
          </a:p>
          <a:p>
            <a:pPr indent="0" lvl="0" marL="0" rtl="0" algn="l">
              <a:spcBef>
                <a:spcPts val="0"/>
              </a:spcBef>
              <a:spcAft>
                <a:spcPts val="0"/>
              </a:spcAft>
              <a:buNone/>
            </a:pPr>
            <a:r>
              <a:rPr b="1" lang="es" sz="1300">
                <a:solidFill>
                  <a:srgbClr val="1C4587"/>
                </a:solidFill>
                <a:latin typeface="Lato"/>
                <a:ea typeface="Lato"/>
                <a:cs typeface="Lato"/>
                <a:sym typeface="Lato"/>
              </a:rPr>
              <a:t>('Sergio Leonel', 'Aguero', 7, 5, 1)</a:t>
            </a:r>
            <a:endParaRPr b="1" sz="1300">
              <a:solidFill>
                <a:srgbClr val="1C4587"/>
              </a:solidFill>
              <a:latin typeface="Lato"/>
              <a:ea typeface="Lato"/>
              <a:cs typeface="Lato"/>
              <a:sym typeface="Lato"/>
            </a:endParaRPr>
          </a:p>
        </p:txBody>
      </p:sp>
      <p:pic>
        <p:nvPicPr>
          <p:cNvPr id="331" name="Google Shape;331;p53"/>
          <p:cNvPicPr preferRelativeResize="0"/>
          <p:nvPr/>
        </p:nvPicPr>
        <p:blipFill>
          <a:blip r:embed="rId3">
            <a:alphaModFix/>
          </a:blip>
          <a:stretch>
            <a:fillRect/>
          </a:stretch>
        </p:blipFill>
        <p:spPr>
          <a:xfrm>
            <a:off x="254100" y="4155475"/>
            <a:ext cx="8839201" cy="54268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500">
                <a:solidFill>
                  <a:srgbClr val="000000"/>
                </a:solidFill>
                <a:latin typeface="Arial"/>
                <a:ea typeface="Arial"/>
                <a:cs typeface="Arial"/>
                <a:sym typeface="Arial"/>
              </a:rPr>
              <a:t>Consultar</a:t>
            </a:r>
            <a:r>
              <a:rPr lang="es" sz="2500">
                <a:solidFill>
                  <a:srgbClr val="000000"/>
                </a:solidFill>
                <a:latin typeface="Arial"/>
                <a:ea typeface="Arial"/>
                <a:cs typeface="Arial"/>
                <a:sym typeface="Arial"/>
              </a:rPr>
              <a:t> datos</a:t>
            </a:r>
            <a:endParaRPr>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5"/>
          <p:cNvSpPr txBox="1"/>
          <p:nvPr>
            <p:ph type="title"/>
          </p:nvPr>
        </p:nvSpPr>
        <p:spPr>
          <a:xfrm>
            <a:off x="727650" y="1158825"/>
            <a:ext cx="7688700" cy="19941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Consultar datos</a:t>
            </a:r>
            <a:endParaRPr sz="1700">
              <a:solidFill>
                <a:srgbClr val="000000"/>
              </a:solidFill>
              <a:latin typeface="Arial"/>
              <a:ea typeface="Arial"/>
              <a:cs typeface="Arial"/>
              <a:sym typeface="Arial"/>
            </a:endParaRPr>
          </a:p>
          <a:p>
            <a:pPr indent="0" lvl="0" marL="0" rtl="0" algn="l">
              <a:lnSpc>
                <a:spcPct val="115000"/>
              </a:lnSpc>
              <a:spcBef>
                <a:spcPts val="1800"/>
              </a:spcBef>
              <a:spcAft>
                <a:spcPts val="0"/>
              </a:spcAft>
              <a:buNone/>
            </a:pPr>
            <a:r>
              <a:rPr b="0" lang="es" sz="1400">
                <a:solidFill>
                  <a:srgbClr val="000000"/>
                </a:solidFill>
                <a:latin typeface="Arial"/>
                <a:ea typeface="Arial"/>
                <a:cs typeface="Arial"/>
                <a:sym typeface="Arial"/>
              </a:rPr>
              <a:t>Vamos a empezar con consultas simple, en la </a:t>
            </a:r>
            <a:r>
              <a:rPr b="0" lang="es" sz="1400">
                <a:solidFill>
                  <a:srgbClr val="000000"/>
                </a:solidFill>
                <a:latin typeface="Arial"/>
                <a:ea typeface="Arial"/>
                <a:cs typeface="Arial"/>
                <a:sym typeface="Arial"/>
              </a:rPr>
              <a:t>próxima</a:t>
            </a:r>
            <a:r>
              <a:rPr b="0" lang="es" sz="1400">
                <a:solidFill>
                  <a:srgbClr val="000000"/>
                </a:solidFill>
                <a:latin typeface="Arial"/>
                <a:ea typeface="Arial"/>
                <a:cs typeface="Arial"/>
                <a:sym typeface="Arial"/>
              </a:rPr>
              <a:t> clase vamos a agregar mas cosas a las querys (consultas)</a:t>
            </a:r>
            <a:endParaRPr b="0" sz="1400">
              <a:solidFill>
                <a:srgbClr val="000000"/>
              </a:solidFill>
              <a:latin typeface="Arial"/>
              <a:ea typeface="Arial"/>
              <a:cs typeface="Arial"/>
              <a:sym typeface="Arial"/>
            </a:endParaRPr>
          </a:p>
          <a:p>
            <a:pPr indent="0" lvl="0" marL="0" rtl="0" algn="l">
              <a:spcBef>
                <a:spcPts val="400"/>
              </a:spcBef>
              <a:spcAft>
                <a:spcPts val="0"/>
              </a:spcAft>
              <a:buNone/>
            </a:pPr>
            <a:r>
              <a:t/>
            </a:r>
            <a:endParaRPr b="0" sz="1400">
              <a:solidFill>
                <a:srgbClr val="000000"/>
              </a:solidFill>
              <a:latin typeface="Arial"/>
              <a:ea typeface="Arial"/>
              <a:cs typeface="Arial"/>
              <a:sym typeface="Arial"/>
            </a:endParaRPr>
          </a:p>
          <a:p>
            <a:pPr indent="0" lvl="0" marL="0" rtl="0" algn="l">
              <a:spcBef>
                <a:spcPts val="0"/>
              </a:spcBef>
              <a:spcAft>
                <a:spcPts val="0"/>
              </a:spcAft>
              <a:buNone/>
            </a:pPr>
            <a:r>
              <a:rPr b="0" lang="es" sz="1400">
                <a:solidFill>
                  <a:srgbClr val="000000"/>
                </a:solidFill>
                <a:latin typeface="Lato"/>
                <a:ea typeface="Lato"/>
                <a:cs typeface="Lato"/>
                <a:sym typeface="Lato"/>
              </a:rPr>
              <a:t>Sintaxis:</a:t>
            </a:r>
            <a:endParaRPr b="0" sz="1400">
              <a:solidFill>
                <a:srgbClr val="000000"/>
              </a:solidFill>
              <a:latin typeface="Lato"/>
              <a:ea typeface="Lato"/>
              <a:cs typeface="Lato"/>
              <a:sym typeface="Lato"/>
            </a:endParaRPr>
          </a:p>
          <a:p>
            <a:pPr indent="0" lvl="0" marL="0" rtl="0" algn="l">
              <a:spcBef>
                <a:spcPts val="0"/>
              </a:spcBef>
              <a:spcAft>
                <a:spcPts val="0"/>
              </a:spcAft>
              <a:buNone/>
            </a:pPr>
            <a:r>
              <a:t/>
            </a:r>
            <a:endParaRPr b="0" sz="1400">
              <a:solidFill>
                <a:srgbClr val="000000"/>
              </a:solidFill>
              <a:latin typeface="Lato"/>
              <a:ea typeface="Lato"/>
              <a:cs typeface="Lato"/>
              <a:sym typeface="Lato"/>
            </a:endParaRPr>
          </a:p>
          <a:p>
            <a:pPr indent="0" lvl="0" marL="0" rtl="0" algn="l">
              <a:spcBef>
                <a:spcPts val="0"/>
              </a:spcBef>
              <a:spcAft>
                <a:spcPts val="0"/>
              </a:spcAft>
              <a:buNone/>
            </a:pPr>
            <a:r>
              <a:rPr lang="es" sz="1300">
                <a:solidFill>
                  <a:srgbClr val="000000"/>
                </a:solidFill>
                <a:latin typeface="Lato"/>
                <a:ea typeface="Lato"/>
                <a:cs typeface="Lato"/>
                <a:sym typeface="Lato"/>
              </a:rPr>
              <a:t>SELECT * FROM &lt;nombre_de_tabla&gt;</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56"/>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Consultar datos</a:t>
            </a:r>
            <a:endParaRPr sz="1700">
              <a:solidFill>
                <a:srgbClr val="000000"/>
              </a:solidFill>
              <a:latin typeface="Arial"/>
              <a:ea typeface="Arial"/>
              <a:cs typeface="Arial"/>
              <a:sym typeface="Arial"/>
            </a:endParaRPr>
          </a:p>
          <a:p>
            <a:pPr indent="0" lvl="0" marL="0" rtl="0" algn="l">
              <a:lnSpc>
                <a:spcPct val="115000"/>
              </a:lnSpc>
              <a:spcBef>
                <a:spcPts val="1800"/>
              </a:spcBef>
              <a:spcAft>
                <a:spcPts val="0"/>
              </a:spcAft>
              <a:buNone/>
            </a:pPr>
            <a:r>
              <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
        <p:nvSpPr>
          <p:cNvPr id="347" name="Google Shape;347;p56"/>
          <p:cNvSpPr txBox="1"/>
          <p:nvPr/>
        </p:nvSpPr>
        <p:spPr>
          <a:xfrm>
            <a:off x="842725" y="1852525"/>
            <a:ext cx="7688700" cy="29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rPr b="1" lang="es" sz="1300">
                <a:latin typeface="Lato"/>
                <a:ea typeface="Lato"/>
                <a:cs typeface="Lato"/>
                <a:sym typeface="Lato"/>
              </a:rPr>
              <a:t>SELECT * FROM </a:t>
            </a:r>
            <a:r>
              <a:rPr b="1" lang="es" sz="1300">
                <a:solidFill>
                  <a:srgbClr val="1C4587"/>
                </a:solidFill>
                <a:latin typeface="Lato"/>
                <a:ea typeface="Lato"/>
                <a:cs typeface="Lato"/>
                <a:sym typeface="Lato"/>
              </a:rPr>
              <a:t>equipo</a:t>
            </a:r>
            <a:endParaRPr b="1" sz="1300">
              <a:solidFill>
                <a:srgbClr val="1C4587"/>
              </a:solidFill>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p:txBody>
      </p:sp>
      <p:pic>
        <p:nvPicPr>
          <p:cNvPr id="348" name="Google Shape;348;p56"/>
          <p:cNvPicPr preferRelativeResize="0"/>
          <p:nvPr/>
        </p:nvPicPr>
        <p:blipFill>
          <a:blip r:embed="rId3">
            <a:alphaModFix/>
          </a:blip>
          <a:stretch>
            <a:fillRect/>
          </a:stretch>
        </p:blipFill>
        <p:spPr>
          <a:xfrm>
            <a:off x="929362" y="2571750"/>
            <a:ext cx="7515425" cy="24841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7"/>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Consultar datos</a:t>
            </a:r>
            <a:endParaRPr sz="1700">
              <a:solidFill>
                <a:srgbClr val="000000"/>
              </a:solidFill>
              <a:latin typeface="Arial"/>
              <a:ea typeface="Arial"/>
              <a:cs typeface="Arial"/>
              <a:sym typeface="Arial"/>
            </a:endParaRPr>
          </a:p>
          <a:p>
            <a:pPr indent="0" lvl="0" marL="0" rtl="0" algn="l">
              <a:lnSpc>
                <a:spcPct val="115000"/>
              </a:lnSpc>
              <a:spcBef>
                <a:spcPts val="1800"/>
              </a:spcBef>
              <a:spcAft>
                <a:spcPts val="0"/>
              </a:spcAft>
              <a:buNone/>
            </a:pPr>
            <a:r>
              <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
        <p:nvSpPr>
          <p:cNvPr id="354" name="Google Shape;354;p57"/>
          <p:cNvSpPr txBox="1"/>
          <p:nvPr/>
        </p:nvSpPr>
        <p:spPr>
          <a:xfrm>
            <a:off x="842725" y="1852525"/>
            <a:ext cx="7688700" cy="29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rPr b="1" lang="es" sz="1300">
                <a:latin typeface="Lato"/>
                <a:ea typeface="Lato"/>
                <a:cs typeface="Lato"/>
                <a:sym typeface="Lato"/>
              </a:rPr>
              <a:t>SELECT * FROM </a:t>
            </a:r>
            <a:r>
              <a:rPr b="1" lang="es" sz="1300">
                <a:solidFill>
                  <a:srgbClr val="1C4587"/>
                </a:solidFill>
                <a:latin typeface="Lato"/>
                <a:ea typeface="Lato"/>
                <a:cs typeface="Lato"/>
                <a:sym typeface="Lato"/>
              </a:rPr>
              <a:t>posicion</a:t>
            </a:r>
            <a:endParaRPr b="1" sz="1300">
              <a:solidFill>
                <a:srgbClr val="1C4587"/>
              </a:solidFill>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p:txBody>
      </p:sp>
      <p:pic>
        <p:nvPicPr>
          <p:cNvPr id="355" name="Google Shape;355;p57"/>
          <p:cNvPicPr preferRelativeResize="0"/>
          <p:nvPr/>
        </p:nvPicPr>
        <p:blipFill>
          <a:blip r:embed="rId3">
            <a:alphaModFix/>
          </a:blip>
          <a:stretch>
            <a:fillRect/>
          </a:stretch>
        </p:blipFill>
        <p:spPr>
          <a:xfrm>
            <a:off x="779812" y="2750449"/>
            <a:ext cx="7814526" cy="22306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58"/>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Consultar datos</a:t>
            </a:r>
            <a:endParaRPr sz="1700">
              <a:solidFill>
                <a:srgbClr val="000000"/>
              </a:solidFill>
              <a:latin typeface="Arial"/>
              <a:ea typeface="Arial"/>
              <a:cs typeface="Arial"/>
              <a:sym typeface="Arial"/>
            </a:endParaRPr>
          </a:p>
          <a:p>
            <a:pPr indent="0" lvl="0" marL="0" rtl="0" algn="l">
              <a:lnSpc>
                <a:spcPct val="115000"/>
              </a:lnSpc>
              <a:spcBef>
                <a:spcPts val="1800"/>
              </a:spcBef>
              <a:spcAft>
                <a:spcPts val="0"/>
              </a:spcAft>
              <a:buNone/>
            </a:pPr>
            <a:r>
              <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
        <p:nvSpPr>
          <p:cNvPr id="361" name="Google Shape;361;p58"/>
          <p:cNvSpPr txBox="1"/>
          <p:nvPr/>
        </p:nvSpPr>
        <p:spPr>
          <a:xfrm>
            <a:off x="842725" y="1852525"/>
            <a:ext cx="7688700" cy="29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rPr b="1" lang="es" sz="1300">
                <a:latin typeface="Lato"/>
                <a:ea typeface="Lato"/>
                <a:cs typeface="Lato"/>
                <a:sym typeface="Lato"/>
              </a:rPr>
              <a:t>SELECT * FROM </a:t>
            </a:r>
            <a:r>
              <a:rPr b="1" lang="es" sz="1300">
                <a:solidFill>
                  <a:srgbClr val="1C4587"/>
                </a:solidFill>
                <a:latin typeface="Lato"/>
                <a:ea typeface="Lato"/>
                <a:cs typeface="Lato"/>
                <a:sym typeface="Lato"/>
              </a:rPr>
              <a:t>nacionalidad</a:t>
            </a:r>
            <a:endParaRPr b="1" sz="1300">
              <a:solidFill>
                <a:srgbClr val="1C4587"/>
              </a:solidFill>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p:txBody>
      </p:sp>
      <p:pic>
        <p:nvPicPr>
          <p:cNvPr id="362" name="Google Shape;362;p58"/>
          <p:cNvPicPr preferRelativeResize="0"/>
          <p:nvPr/>
        </p:nvPicPr>
        <p:blipFill>
          <a:blip r:embed="rId3">
            <a:alphaModFix/>
          </a:blip>
          <a:stretch>
            <a:fillRect/>
          </a:stretch>
        </p:blipFill>
        <p:spPr>
          <a:xfrm>
            <a:off x="842725" y="2517763"/>
            <a:ext cx="7688699" cy="246266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59"/>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Consultar datos</a:t>
            </a:r>
            <a:endParaRPr sz="1700">
              <a:solidFill>
                <a:srgbClr val="000000"/>
              </a:solidFill>
              <a:latin typeface="Arial"/>
              <a:ea typeface="Arial"/>
              <a:cs typeface="Arial"/>
              <a:sym typeface="Arial"/>
            </a:endParaRPr>
          </a:p>
          <a:p>
            <a:pPr indent="0" lvl="0" marL="0" rtl="0" algn="l">
              <a:lnSpc>
                <a:spcPct val="115000"/>
              </a:lnSpc>
              <a:spcBef>
                <a:spcPts val="1800"/>
              </a:spcBef>
              <a:spcAft>
                <a:spcPts val="0"/>
              </a:spcAft>
              <a:buNone/>
            </a:pPr>
            <a:r>
              <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
        <p:nvSpPr>
          <p:cNvPr id="368" name="Google Shape;368;p59"/>
          <p:cNvSpPr txBox="1"/>
          <p:nvPr/>
        </p:nvSpPr>
        <p:spPr>
          <a:xfrm>
            <a:off x="842725" y="1852525"/>
            <a:ext cx="7688700" cy="29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rPr b="1" lang="es" sz="1300">
                <a:latin typeface="Lato"/>
                <a:ea typeface="Lato"/>
                <a:cs typeface="Lato"/>
                <a:sym typeface="Lato"/>
              </a:rPr>
              <a:t>SELECT * FROM </a:t>
            </a:r>
            <a:r>
              <a:rPr b="1" lang="es" sz="1300">
                <a:solidFill>
                  <a:srgbClr val="1C4587"/>
                </a:solidFill>
                <a:latin typeface="Lato"/>
                <a:ea typeface="Lato"/>
                <a:cs typeface="Lato"/>
                <a:sym typeface="Lato"/>
              </a:rPr>
              <a:t>jugador</a:t>
            </a:r>
            <a:endParaRPr b="1" sz="1300">
              <a:solidFill>
                <a:srgbClr val="1C4587"/>
              </a:solidFill>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p:txBody>
      </p:sp>
      <p:pic>
        <p:nvPicPr>
          <p:cNvPr id="369" name="Google Shape;369;p59"/>
          <p:cNvPicPr preferRelativeResize="0"/>
          <p:nvPr/>
        </p:nvPicPr>
        <p:blipFill>
          <a:blip r:embed="rId3">
            <a:alphaModFix/>
          </a:blip>
          <a:stretch>
            <a:fillRect/>
          </a:stretch>
        </p:blipFill>
        <p:spPr>
          <a:xfrm>
            <a:off x="1148402" y="2520901"/>
            <a:ext cx="7077349" cy="24622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60"/>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500">
                <a:solidFill>
                  <a:srgbClr val="000000"/>
                </a:solidFill>
                <a:latin typeface="Arial"/>
                <a:ea typeface="Arial"/>
                <a:cs typeface="Arial"/>
                <a:sym typeface="Arial"/>
              </a:rPr>
              <a:t>Actualizar</a:t>
            </a:r>
            <a:r>
              <a:rPr lang="es" sz="2500">
                <a:solidFill>
                  <a:srgbClr val="000000"/>
                </a:solidFill>
                <a:latin typeface="Arial"/>
                <a:ea typeface="Arial"/>
                <a:cs typeface="Arial"/>
                <a:sym typeface="Arial"/>
              </a:rPr>
              <a:t> datos</a:t>
            </a:r>
            <a:endParaRPr>
              <a:latin typeface="Lato"/>
              <a:ea typeface="Lato"/>
              <a:cs typeface="Lato"/>
              <a:sym typeface="La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61"/>
          <p:cNvSpPr txBox="1"/>
          <p:nvPr>
            <p:ph type="title"/>
          </p:nvPr>
        </p:nvSpPr>
        <p:spPr>
          <a:xfrm>
            <a:off x="727650" y="1158825"/>
            <a:ext cx="7688700" cy="19941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Actualizar</a:t>
            </a:r>
            <a:r>
              <a:rPr lang="es" sz="1700">
                <a:solidFill>
                  <a:srgbClr val="000000"/>
                </a:solidFill>
                <a:latin typeface="Arial"/>
                <a:ea typeface="Arial"/>
                <a:cs typeface="Arial"/>
                <a:sym typeface="Arial"/>
              </a:rPr>
              <a:t> datos</a:t>
            </a:r>
            <a:endParaRPr sz="1700">
              <a:solidFill>
                <a:srgbClr val="000000"/>
              </a:solidFill>
              <a:latin typeface="Arial"/>
              <a:ea typeface="Arial"/>
              <a:cs typeface="Arial"/>
              <a:sym typeface="Arial"/>
            </a:endParaRPr>
          </a:p>
          <a:p>
            <a:pPr indent="0" lvl="0" marL="0" rtl="0" algn="l">
              <a:lnSpc>
                <a:spcPct val="115000"/>
              </a:lnSpc>
              <a:spcBef>
                <a:spcPts val="1800"/>
              </a:spcBef>
              <a:spcAft>
                <a:spcPts val="0"/>
              </a:spcAft>
              <a:buNone/>
            </a:pPr>
            <a:r>
              <a:rPr b="0" lang="es" sz="1400">
                <a:solidFill>
                  <a:srgbClr val="000000"/>
                </a:solidFill>
                <a:latin typeface="Arial"/>
                <a:ea typeface="Arial"/>
                <a:cs typeface="Arial"/>
                <a:sym typeface="Arial"/>
              </a:rPr>
              <a:t>Vamos a empezar con consultas simple, en la próxima clase vamos a agregar mas cosas a las querys (consultas)</a:t>
            </a:r>
            <a:endParaRPr b="0" sz="1400">
              <a:solidFill>
                <a:srgbClr val="000000"/>
              </a:solidFill>
              <a:latin typeface="Arial"/>
              <a:ea typeface="Arial"/>
              <a:cs typeface="Arial"/>
              <a:sym typeface="Arial"/>
            </a:endParaRPr>
          </a:p>
          <a:p>
            <a:pPr indent="0" lvl="0" marL="0" rtl="0" algn="l">
              <a:spcBef>
                <a:spcPts val="400"/>
              </a:spcBef>
              <a:spcAft>
                <a:spcPts val="0"/>
              </a:spcAft>
              <a:buNone/>
            </a:pPr>
            <a:r>
              <a:t/>
            </a:r>
            <a:endParaRPr b="0" sz="1400">
              <a:solidFill>
                <a:srgbClr val="000000"/>
              </a:solidFill>
              <a:latin typeface="Arial"/>
              <a:ea typeface="Arial"/>
              <a:cs typeface="Arial"/>
              <a:sym typeface="Arial"/>
            </a:endParaRPr>
          </a:p>
          <a:p>
            <a:pPr indent="0" lvl="0" marL="0" rtl="0" algn="l">
              <a:spcBef>
                <a:spcPts val="0"/>
              </a:spcBef>
              <a:spcAft>
                <a:spcPts val="0"/>
              </a:spcAft>
              <a:buNone/>
            </a:pPr>
            <a:r>
              <a:rPr b="0" lang="es" sz="1400">
                <a:solidFill>
                  <a:srgbClr val="000000"/>
                </a:solidFill>
                <a:latin typeface="Lato"/>
                <a:ea typeface="Lato"/>
                <a:cs typeface="Lato"/>
                <a:sym typeface="Lato"/>
              </a:rPr>
              <a:t>Sintaxis:</a:t>
            </a:r>
            <a:endParaRPr b="0" sz="1400">
              <a:solidFill>
                <a:srgbClr val="000000"/>
              </a:solidFill>
              <a:latin typeface="Lato"/>
              <a:ea typeface="Lato"/>
              <a:cs typeface="Lato"/>
              <a:sym typeface="Lato"/>
            </a:endParaRPr>
          </a:p>
          <a:p>
            <a:pPr indent="0" lvl="0" marL="0" rtl="0" algn="l">
              <a:spcBef>
                <a:spcPts val="0"/>
              </a:spcBef>
              <a:spcAft>
                <a:spcPts val="0"/>
              </a:spcAft>
              <a:buNone/>
            </a:pPr>
            <a:r>
              <a:t/>
            </a:r>
            <a:endParaRPr b="0" sz="1400">
              <a:solidFill>
                <a:srgbClr val="000000"/>
              </a:solidFill>
              <a:latin typeface="Lato"/>
              <a:ea typeface="Lato"/>
              <a:cs typeface="Lato"/>
              <a:sym typeface="Lato"/>
            </a:endParaRPr>
          </a:p>
          <a:p>
            <a:pPr indent="0" lvl="0" marL="0" marR="0" rtl="0" algn="l">
              <a:lnSpc>
                <a:spcPct val="100000"/>
              </a:lnSpc>
              <a:spcBef>
                <a:spcPts val="0"/>
              </a:spcBef>
              <a:spcAft>
                <a:spcPts val="0"/>
              </a:spcAft>
              <a:buNone/>
            </a:pPr>
            <a:r>
              <a:rPr lang="es" sz="1300">
                <a:solidFill>
                  <a:srgbClr val="000000"/>
                </a:solidFill>
                <a:latin typeface="Lato"/>
                <a:ea typeface="Lato"/>
                <a:cs typeface="Lato"/>
                <a:sym typeface="Lato"/>
              </a:rPr>
              <a:t>UPDATE &lt;nombre_tabla&gt;</a:t>
            </a:r>
            <a:endParaRPr sz="1300">
              <a:solidFill>
                <a:srgbClr val="000000"/>
              </a:solidFill>
              <a:latin typeface="Lato"/>
              <a:ea typeface="Lato"/>
              <a:cs typeface="Lato"/>
              <a:sym typeface="Lato"/>
            </a:endParaRPr>
          </a:p>
          <a:p>
            <a:pPr indent="0" lvl="0" marL="0" marR="0" rtl="0" algn="l">
              <a:lnSpc>
                <a:spcPct val="100000"/>
              </a:lnSpc>
              <a:spcBef>
                <a:spcPts val="0"/>
              </a:spcBef>
              <a:spcAft>
                <a:spcPts val="0"/>
              </a:spcAft>
              <a:buNone/>
            </a:pPr>
            <a:r>
              <a:rPr lang="es" sz="1300">
                <a:solidFill>
                  <a:srgbClr val="000000"/>
                </a:solidFill>
                <a:latin typeface="Lato"/>
                <a:ea typeface="Lato"/>
                <a:cs typeface="Lato"/>
                <a:sym typeface="Lato"/>
              </a:rPr>
              <a:t>SET &lt;columna&gt; = &lt;valor&gt;, &lt;columna&gt; = &lt;valor&gt;, ...</a:t>
            </a:r>
            <a:endParaRPr sz="1300">
              <a:solidFill>
                <a:srgbClr val="000000"/>
              </a:solidFill>
              <a:latin typeface="Lato"/>
              <a:ea typeface="Lato"/>
              <a:cs typeface="Lato"/>
              <a:sym typeface="Lato"/>
            </a:endParaRPr>
          </a:p>
          <a:p>
            <a:pPr indent="0" lvl="0" marL="0" marR="0" rtl="0" algn="l">
              <a:lnSpc>
                <a:spcPct val="100000"/>
              </a:lnSpc>
              <a:spcBef>
                <a:spcPts val="0"/>
              </a:spcBef>
              <a:spcAft>
                <a:spcPts val="0"/>
              </a:spcAft>
              <a:buNone/>
            </a:pPr>
            <a:r>
              <a:rPr lang="es" sz="1300">
                <a:solidFill>
                  <a:srgbClr val="000000"/>
                </a:solidFill>
                <a:latin typeface="Lato"/>
                <a:ea typeface="Lato"/>
                <a:cs typeface="Lato"/>
                <a:sym typeface="Lato"/>
              </a:rPr>
              <a:t>WHERE &lt;condición para que encuentre la fila que necesitamos, en este caso vamos a usar el id_jugador&gt;; </a:t>
            </a:r>
            <a:endParaRPr b="0" sz="1400">
              <a:solidFill>
                <a:srgbClr val="000000"/>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Lenguaje de Definición de Datos (DDL)</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
        <p:nvSpPr>
          <p:cNvPr id="111" name="Google Shape;111;p17"/>
          <p:cNvSpPr txBox="1"/>
          <p:nvPr/>
        </p:nvSpPr>
        <p:spPr>
          <a:xfrm>
            <a:off x="791850" y="1852525"/>
            <a:ext cx="7896900" cy="271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s">
                <a:latin typeface="Lato"/>
                <a:ea typeface="Lato"/>
                <a:cs typeface="Lato"/>
                <a:sym typeface="Lato"/>
              </a:rPr>
              <a:t>Para definir las estructura disponemos de tres sentencias:</a:t>
            </a:r>
            <a:endParaRPr>
              <a:latin typeface="Lato"/>
              <a:ea typeface="Lato"/>
              <a:cs typeface="Lato"/>
              <a:sym typeface="Lato"/>
            </a:endParaRPr>
          </a:p>
          <a:p>
            <a:pPr indent="-298450" lvl="0" marL="457200" rtl="0" algn="l">
              <a:lnSpc>
                <a:spcPct val="115000"/>
              </a:lnSpc>
              <a:spcBef>
                <a:spcPts val="1200"/>
              </a:spcBef>
              <a:spcAft>
                <a:spcPts val="0"/>
              </a:spcAft>
              <a:buSzPts val="1100"/>
              <a:buChar char="●"/>
            </a:pPr>
            <a:r>
              <a:rPr b="1" lang="es">
                <a:solidFill>
                  <a:srgbClr val="0000FF"/>
                </a:solidFill>
                <a:latin typeface="Lato"/>
                <a:ea typeface="Lato"/>
                <a:cs typeface="Lato"/>
                <a:sym typeface="Lato"/>
              </a:rPr>
              <a:t>CREATE</a:t>
            </a:r>
            <a:r>
              <a:rPr lang="es">
                <a:latin typeface="Lato"/>
                <a:ea typeface="Lato"/>
                <a:cs typeface="Lato"/>
                <a:sym typeface="Lato"/>
              </a:rPr>
              <a:t>, se usa para crear una base de datos, tabla, vistas, etc.</a:t>
            </a:r>
            <a:endParaRPr>
              <a:latin typeface="Lato"/>
              <a:ea typeface="Lato"/>
              <a:cs typeface="Lato"/>
              <a:sym typeface="Lato"/>
            </a:endParaRPr>
          </a:p>
          <a:p>
            <a:pPr indent="-298450" lvl="0" marL="457200" rtl="0" algn="l">
              <a:lnSpc>
                <a:spcPct val="115000"/>
              </a:lnSpc>
              <a:spcBef>
                <a:spcPts val="0"/>
              </a:spcBef>
              <a:spcAft>
                <a:spcPts val="0"/>
              </a:spcAft>
              <a:buSzPts val="1100"/>
              <a:buChar char="●"/>
            </a:pPr>
            <a:r>
              <a:rPr b="1" lang="es">
                <a:solidFill>
                  <a:srgbClr val="0000FF"/>
                </a:solidFill>
                <a:latin typeface="Lato"/>
                <a:ea typeface="Lato"/>
                <a:cs typeface="Lato"/>
                <a:sym typeface="Lato"/>
              </a:rPr>
              <a:t>ALTER</a:t>
            </a:r>
            <a:r>
              <a:rPr lang="es">
                <a:latin typeface="Lato"/>
                <a:ea typeface="Lato"/>
                <a:cs typeface="Lato"/>
                <a:sym typeface="Lato"/>
              </a:rPr>
              <a:t>, se utiliza para modificar la estructura, por ejemplo añadir o borrar columnas de una tabla.</a:t>
            </a:r>
            <a:endParaRPr>
              <a:latin typeface="Lato"/>
              <a:ea typeface="Lato"/>
              <a:cs typeface="Lato"/>
              <a:sym typeface="Lato"/>
            </a:endParaRPr>
          </a:p>
          <a:p>
            <a:pPr indent="-298450" lvl="0" marL="457200" rtl="0" algn="l">
              <a:lnSpc>
                <a:spcPct val="115000"/>
              </a:lnSpc>
              <a:spcBef>
                <a:spcPts val="0"/>
              </a:spcBef>
              <a:spcAft>
                <a:spcPts val="0"/>
              </a:spcAft>
              <a:buSzPts val="1100"/>
              <a:buChar char="●"/>
            </a:pPr>
            <a:r>
              <a:rPr b="1" lang="es">
                <a:solidFill>
                  <a:srgbClr val="0000FF"/>
                </a:solidFill>
                <a:latin typeface="Lato"/>
                <a:ea typeface="Lato"/>
                <a:cs typeface="Lato"/>
                <a:sym typeface="Lato"/>
              </a:rPr>
              <a:t>DROP</a:t>
            </a:r>
            <a:r>
              <a:rPr lang="es">
                <a:latin typeface="Lato"/>
                <a:ea typeface="Lato"/>
                <a:cs typeface="Lato"/>
                <a:sym typeface="Lato"/>
              </a:rPr>
              <a:t>, con esta sentencia, podemos eliminar los objetos de la estructura, por ejemplo un índice o una</a:t>
            </a:r>
            <a:r>
              <a:rPr lang="es" sz="1100"/>
              <a:t> </a:t>
            </a:r>
            <a:r>
              <a:rPr lang="es">
                <a:latin typeface="Lato"/>
                <a:ea typeface="Lato"/>
                <a:cs typeface="Lato"/>
                <a:sym typeface="Lato"/>
              </a:rPr>
              <a:t>secuencia</a:t>
            </a:r>
            <a:r>
              <a:rPr lang="es" sz="1100"/>
              <a:t>.</a:t>
            </a:r>
            <a:endParaRPr sz="1100"/>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62"/>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Consultar datos</a:t>
            </a:r>
            <a:endParaRPr sz="1700">
              <a:solidFill>
                <a:srgbClr val="000000"/>
              </a:solidFill>
              <a:latin typeface="Arial"/>
              <a:ea typeface="Arial"/>
              <a:cs typeface="Arial"/>
              <a:sym typeface="Arial"/>
            </a:endParaRPr>
          </a:p>
          <a:p>
            <a:pPr indent="0" lvl="0" marL="0" rtl="0" algn="l">
              <a:lnSpc>
                <a:spcPct val="115000"/>
              </a:lnSpc>
              <a:spcBef>
                <a:spcPts val="1800"/>
              </a:spcBef>
              <a:spcAft>
                <a:spcPts val="0"/>
              </a:spcAft>
              <a:buNone/>
            </a:pPr>
            <a:r>
              <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
        <p:nvSpPr>
          <p:cNvPr id="385" name="Google Shape;385;p62"/>
          <p:cNvSpPr txBox="1"/>
          <p:nvPr/>
        </p:nvSpPr>
        <p:spPr>
          <a:xfrm>
            <a:off x="842725" y="1852525"/>
            <a:ext cx="7688700" cy="29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rPr lang="es" sz="1300">
                <a:latin typeface="Lato"/>
                <a:ea typeface="Lato"/>
                <a:cs typeface="Lato"/>
                <a:sym typeface="Lato"/>
              </a:rPr>
              <a:t>Ej: Queremos que Neymar en nuestra base aparezca como Neymar Jr y no como </a:t>
            </a:r>
            <a:endParaRPr sz="1300">
              <a:latin typeface="Lato"/>
              <a:ea typeface="Lato"/>
              <a:cs typeface="Lato"/>
              <a:sym typeface="Lato"/>
            </a:endParaRPr>
          </a:p>
          <a:p>
            <a:pPr indent="0" lvl="0" marL="0" rtl="0" algn="l">
              <a:spcBef>
                <a:spcPts val="0"/>
              </a:spcBef>
              <a:spcAft>
                <a:spcPts val="0"/>
              </a:spcAft>
              <a:buNone/>
            </a:pPr>
            <a:r>
              <a:rPr lang="es" sz="1300">
                <a:latin typeface="Lato"/>
                <a:ea typeface="Lato"/>
                <a:cs typeface="Lato"/>
                <a:sym typeface="Lato"/>
              </a:rPr>
              <a:t>Neymar da Silva Santos Junior</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rPr b="1" lang="es" sz="1300">
                <a:latin typeface="Lato"/>
                <a:ea typeface="Lato"/>
                <a:cs typeface="Lato"/>
                <a:sym typeface="Lato"/>
              </a:rPr>
              <a:t>UPDATE jugador SET nombre = </a:t>
            </a:r>
            <a:r>
              <a:rPr b="1" lang="es" sz="1300">
                <a:solidFill>
                  <a:srgbClr val="1C4587"/>
                </a:solidFill>
                <a:latin typeface="Lato"/>
                <a:ea typeface="Lato"/>
                <a:cs typeface="Lato"/>
                <a:sym typeface="Lato"/>
              </a:rPr>
              <a:t>'Neymar'</a:t>
            </a:r>
            <a:r>
              <a:rPr b="1" lang="es" sz="1300">
                <a:latin typeface="Lato"/>
                <a:ea typeface="Lato"/>
                <a:cs typeface="Lato"/>
                <a:sym typeface="Lato"/>
              </a:rPr>
              <a:t>,  apellido= </a:t>
            </a:r>
            <a:r>
              <a:rPr b="1" lang="es" sz="1300">
                <a:solidFill>
                  <a:srgbClr val="1C4587"/>
                </a:solidFill>
                <a:latin typeface="Lato"/>
                <a:ea typeface="Lato"/>
                <a:cs typeface="Lato"/>
                <a:sym typeface="Lato"/>
              </a:rPr>
              <a:t>'Jr'</a:t>
            </a:r>
            <a:r>
              <a:rPr b="1" lang="es" sz="1300">
                <a:latin typeface="Lato"/>
                <a:ea typeface="Lato"/>
                <a:cs typeface="Lato"/>
                <a:sym typeface="Lato"/>
              </a:rPr>
              <a:t>  WHERE id_jugador = 3;</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p:txBody>
      </p:sp>
      <p:pic>
        <p:nvPicPr>
          <p:cNvPr id="386" name="Google Shape;386;p62"/>
          <p:cNvPicPr preferRelativeResize="0"/>
          <p:nvPr/>
        </p:nvPicPr>
        <p:blipFill>
          <a:blip r:embed="rId3">
            <a:alphaModFix/>
          </a:blip>
          <a:stretch>
            <a:fillRect/>
          </a:stretch>
        </p:blipFill>
        <p:spPr>
          <a:xfrm>
            <a:off x="913425" y="2717050"/>
            <a:ext cx="7200900" cy="6477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63"/>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Consultar datos</a:t>
            </a:r>
            <a:endParaRPr sz="1700">
              <a:solidFill>
                <a:srgbClr val="000000"/>
              </a:solidFill>
              <a:latin typeface="Arial"/>
              <a:ea typeface="Arial"/>
              <a:cs typeface="Arial"/>
              <a:sym typeface="Arial"/>
            </a:endParaRPr>
          </a:p>
          <a:p>
            <a:pPr indent="0" lvl="0" marL="0" rtl="0" algn="l">
              <a:lnSpc>
                <a:spcPct val="115000"/>
              </a:lnSpc>
              <a:spcBef>
                <a:spcPts val="1800"/>
              </a:spcBef>
              <a:spcAft>
                <a:spcPts val="0"/>
              </a:spcAft>
              <a:buNone/>
            </a:pPr>
            <a:r>
              <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pic>
        <p:nvPicPr>
          <p:cNvPr id="392" name="Google Shape;392;p63"/>
          <p:cNvPicPr preferRelativeResize="0"/>
          <p:nvPr/>
        </p:nvPicPr>
        <p:blipFill>
          <a:blip r:embed="rId3">
            <a:alphaModFix/>
          </a:blip>
          <a:stretch>
            <a:fillRect/>
          </a:stretch>
        </p:blipFill>
        <p:spPr>
          <a:xfrm>
            <a:off x="486663" y="2384601"/>
            <a:ext cx="8170674" cy="9838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6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500">
                <a:solidFill>
                  <a:srgbClr val="000000"/>
                </a:solidFill>
                <a:latin typeface="Arial"/>
                <a:ea typeface="Arial"/>
                <a:cs typeface="Arial"/>
                <a:sym typeface="Arial"/>
              </a:rPr>
              <a:t>Eliminar</a:t>
            </a:r>
            <a:r>
              <a:rPr lang="es" sz="2500">
                <a:solidFill>
                  <a:srgbClr val="000000"/>
                </a:solidFill>
                <a:latin typeface="Arial"/>
                <a:ea typeface="Arial"/>
                <a:cs typeface="Arial"/>
                <a:sym typeface="Arial"/>
              </a:rPr>
              <a:t> datos</a:t>
            </a:r>
            <a:endParaRPr>
              <a:latin typeface="Lato"/>
              <a:ea typeface="Lato"/>
              <a:cs typeface="Lato"/>
              <a:sym typeface="Lat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65"/>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Eliminar</a:t>
            </a:r>
            <a:r>
              <a:rPr lang="es" sz="1700">
                <a:solidFill>
                  <a:srgbClr val="000000"/>
                </a:solidFill>
                <a:latin typeface="Arial"/>
                <a:ea typeface="Arial"/>
                <a:cs typeface="Arial"/>
                <a:sym typeface="Arial"/>
              </a:rPr>
              <a:t> datos</a:t>
            </a:r>
            <a:endParaRPr sz="1700">
              <a:solidFill>
                <a:srgbClr val="000000"/>
              </a:solidFill>
              <a:latin typeface="Arial"/>
              <a:ea typeface="Arial"/>
              <a:cs typeface="Arial"/>
              <a:sym typeface="Arial"/>
            </a:endParaRPr>
          </a:p>
          <a:p>
            <a:pPr indent="0" lvl="0" marL="0" rtl="0" algn="l">
              <a:lnSpc>
                <a:spcPct val="115000"/>
              </a:lnSpc>
              <a:spcBef>
                <a:spcPts val="1800"/>
              </a:spcBef>
              <a:spcAft>
                <a:spcPts val="0"/>
              </a:spcAft>
              <a:buNone/>
            </a:pPr>
            <a:r>
              <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
        <p:nvSpPr>
          <p:cNvPr id="403" name="Google Shape;403;p65"/>
          <p:cNvSpPr txBox="1"/>
          <p:nvPr/>
        </p:nvSpPr>
        <p:spPr>
          <a:xfrm>
            <a:off x="842725" y="1852525"/>
            <a:ext cx="7688700" cy="29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rPr lang="es" sz="1300">
                <a:latin typeface="Lato"/>
                <a:ea typeface="Lato"/>
                <a:cs typeface="Lato"/>
                <a:sym typeface="Lato"/>
              </a:rPr>
              <a:t>Vamos a poder eliminar registros si no están relacionados con otras tablas, por ejemplo podemos eliminar jugadores pero no podemos eliminar nacionalidades que están siendo usadas en algún jugador. Para eliminar una nacionalidad tendría que cambiarle la nacionalidad al jugador primero o eliminar directamente al jugador.</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Sintaxis: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s" sz="1300">
                <a:latin typeface="Lato"/>
                <a:ea typeface="Lato"/>
                <a:cs typeface="Lato"/>
                <a:sym typeface="Lato"/>
              </a:rPr>
              <a:t>DELETE FROM &lt;nombre_de_tabla&gt; where &lt;condición, en este caso el id_jugador&gt; = &lt;número de id&gt;</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66"/>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Eliminar</a:t>
            </a:r>
            <a:r>
              <a:rPr lang="es" sz="1700">
                <a:solidFill>
                  <a:srgbClr val="000000"/>
                </a:solidFill>
                <a:latin typeface="Arial"/>
                <a:ea typeface="Arial"/>
                <a:cs typeface="Arial"/>
                <a:sym typeface="Arial"/>
              </a:rPr>
              <a:t> datos</a:t>
            </a:r>
            <a:endParaRPr sz="1700">
              <a:solidFill>
                <a:srgbClr val="000000"/>
              </a:solidFill>
              <a:latin typeface="Arial"/>
              <a:ea typeface="Arial"/>
              <a:cs typeface="Arial"/>
              <a:sym typeface="Arial"/>
            </a:endParaRPr>
          </a:p>
          <a:p>
            <a:pPr indent="0" lvl="0" marL="0" rtl="0" algn="l">
              <a:lnSpc>
                <a:spcPct val="115000"/>
              </a:lnSpc>
              <a:spcBef>
                <a:spcPts val="1800"/>
              </a:spcBef>
              <a:spcAft>
                <a:spcPts val="0"/>
              </a:spcAft>
              <a:buNone/>
            </a:pPr>
            <a:r>
              <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
        <p:nvSpPr>
          <p:cNvPr id="409" name="Google Shape;409;p66"/>
          <p:cNvSpPr txBox="1"/>
          <p:nvPr/>
        </p:nvSpPr>
        <p:spPr>
          <a:xfrm>
            <a:off x="842725" y="1852525"/>
            <a:ext cx="7688700" cy="29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rPr lang="es" sz="1300">
                <a:latin typeface="Lato"/>
                <a:ea typeface="Lato"/>
                <a:cs typeface="Lato"/>
                <a:sym typeface="Lato"/>
              </a:rPr>
              <a:t>Ej: Queremos eliminar a Aguero porque ya no forma parte de la plantilla</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rPr b="1" lang="es" sz="1300">
                <a:latin typeface="Lato"/>
                <a:ea typeface="Lato"/>
                <a:cs typeface="Lato"/>
                <a:sym typeface="Lato"/>
              </a:rPr>
              <a:t>DELETE FROM </a:t>
            </a:r>
            <a:r>
              <a:rPr b="1" lang="es" sz="1300">
                <a:solidFill>
                  <a:srgbClr val="1C4587"/>
                </a:solidFill>
                <a:latin typeface="Lato"/>
                <a:ea typeface="Lato"/>
                <a:cs typeface="Lato"/>
                <a:sym typeface="Lato"/>
              </a:rPr>
              <a:t>jugador</a:t>
            </a:r>
            <a:r>
              <a:rPr b="1" lang="es" sz="1300">
                <a:latin typeface="Lato"/>
                <a:ea typeface="Lato"/>
                <a:cs typeface="Lato"/>
                <a:sym typeface="Lato"/>
              </a:rPr>
              <a:t> WHERE id_jugador = </a:t>
            </a:r>
            <a:r>
              <a:rPr b="1" lang="es" sz="1300">
                <a:solidFill>
                  <a:srgbClr val="1C4587"/>
                </a:solidFill>
                <a:latin typeface="Lato"/>
                <a:ea typeface="Lato"/>
                <a:cs typeface="Lato"/>
                <a:sym typeface="Lato"/>
              </a:rPr>
              <a:t>8</a:t>
            </a:r>
            <a:endParaRPr b="1" sz="1300">
              <a:solidFill>
                <a:srgbClr val="1C4587"/>
              </a:solidFill>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p:txBody>
      </p:sp>
      <p:pic>
        <p:nvPicPr>
          <p:cNvPr id="410" name="Google Shape;410;p66"/>
          <p:cNvPicPr preferRelativeResize="0"/>
          <p:nvPr/>
        </p:nvPicPr>
        <p:blipFill>
          <a:blip r:embed="rId3">
            <a:alphaModFix/>
          </a:blip>
          <a:stretch>
            <a:fillRect/>
          </a:stretch>
        </p:blipFill>
        <p:spPr>
          <a:xfrm>
            <a:off x="922475" y="2484400"/>
            <a:ext cx="6657975" cy="7143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67"/>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Eliminar datos</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pic>
        <p:nvPicPr>
          <p:cNvPr id="416" name="Google Shape;416;p67"/>
          <p:cNvPicPr preferRelativeResize="0"/>
          <p:nvPr/>
        </p:nvPicPr>
        <p:blipFill>
          <a:blip r:embed="rId3">
            <a:alphaModFix/>
          </a:blip>
          <a:stretch>
            <a:fillRect/>
          </a:stretch>
        </p:blipFill>
        <p:spPr>
          <a:xfrm>
            <a:off x="1185863" y="2071650"/>
            <a:ext cx="6772275" cy="20574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68"/>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Modificar el auto_increment</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
        <p:nvSpPr>
          <p:cNvPr id="422" name="Google Shape;422;p68"/>
          <p:cNvSpPr txBox="1"/>
          <p:nvPr/>
        </p:nvSpPr>
        <p:spPr>
          <a:xfrm>
            <a:off x="632050" y="1990575"/>
            <a:ext cx="7969200" cy="29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Lato"/>
                <a:ea typeface="Lato"/>
                <a:cs typeface="Lato"/>
                <a:sym typeface="Lato"/>
              </a:rPr>
              <a:t>Ahora si insertamos un nuevo jugador se va  a insertar con el id_jugador n° 9 porque nosotros pusimos que ese campo sea auto_increment, si analizando el </a:t>
            </a:r>
            <a:r>
              <a:rPr lang="es">
                <a:latin typeface="Lato"/>
                <a:ea typeface="Lato"/>
                <a:cs typeface="Lato"/>
                <a:sym typeface="Lato"/>
              </a:rPr>
              <a:t>código</a:t>
            </a:r>
            <a:r>
              <a:rPr lang="es">
                <a:latin typeface="Lato"/>
                <a:ea typeface="Lato"/>
                <a:cs typeface="Lato"/>
                <a:sym typeface="Lato"/>
              </a:rPr>
              <a:t> vemos que no nos va a generar </a:t>
            </a:r>
            <a:r>
              <a:rPr lang="es">
                <a:latin typeface="Lato"/>
                <a:ea typeface="Lato"/>
                <a:cs typeface="Lato"/>
                <a:sym typeface="Lato"/>
              </a:rPr>
              <a:t>ningún</a:t>
            </a:r>
            <a:r>
              <a:rPr lang="es">
                <a:latin typeface="Lato"/>
                <a:ea typeface="Lato"/>
                <a:cs typeface="Lato"/>
                <a:sym typeface="Lato"/>
              </a:rPr>
              <a:t> problema podemos </a:t>
            </a:r>
            <a:r>
              <a:rPr lang="es">
                <a:latin typeface="Lato"/>
                <a:ea typeface="Lato"/>
                <a:cs typeface="Lato"/>
                <a:sym typeface="Lato"/>
              </a:rPr>
              <a:t>modificar</a:t>
            </a:r>
            <a:r>
              <a:rPr lang="es">
                <a:latin typeface="Lato"/>
                <a:ea typeface="Lato"/>
                <a:cs typeface="Lato"/>
                <a:sym typeface="Lato"/>
              </a:rPr>
              <a:t> ese auto_increment para que empiece desde el id que tenia Aguero para que no tengamos ese salto en los los id de 7 a 9, esto lo hacemos con este comando:</a:t>
            </a:r>
            <a:endParaRPr>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rPr b="1" lang="es" sz="1200">
                <a:latin typeface="Lato"/>
                <a:ea typeface="Lato"/>
                <a:cs typeface="Lato"/>
                <a:sym typeface="Lato"/>
              </a:rPr>
              <a:t>ALTER TABLE &lt;nombre_de_la_tabla&gt; AUTO_INCREMENT = &lt;n°_que_queremos_que_tenga_el_proximo_id_jugador&gt;</a:t>
            </a:r>
            <a:endParaRPr b="1" sz="1200">
              <a:latin typeface="Lato"/>
              <a:ea typeface="Lato"/>
              <a:cs typeface="Lato"/>
              <a:sym typeface="Lato"/>
            </a:endParaRPr>
          </a:p>
          <a:p>
            <a:pPr indent="0" lvl="0" marL="0" rtl="0" algn="l">
              <a:spcBef>
                <a:spcPts val="0"/>
              </a:spcBef>
              <a:spcAft>
                <a:spcPts val="0"/>
              </a:spcAft>
              <a:buNone/>
            </a:pPr>
            <a:r>
              <a:t/>
            </a:r>
            <a:endParaRPr b="1" sz="1200">
              <a:latin typeface="Lato"/>
              <a:ea typeface="Lato"/>
              <a:cs typeface="Lato"/>
              <a:sym typeface="Lato"/>
            </a:endParaRPr>
          </a:p>
          <a:p>
            <a:pPr indent="0" lvl="0" marL="0" rtl="0" algn="l">
              <a:spcBef>
                <a:spcPts val="0"/>
              </a:spcBef>
              <a:spcAft>
                <a:spcPts val="0"/>
              </a:spcAft>
              <a:buNone/>
            </a:pPr>
            <a:r>
              <a:rPr b="1" lang="es" sz="1200">
                <a:latin typeface="Lato"/>
                <a:ea typeface="Lato"/>
                <a:cs typeface="Lato"/>
                <a:sym typeface="Lato"/>
              </a:rPr>
              <a:t>ALTER TABLE </a:t>
            </a:r>
            <a:r>
              <a:rPr b="1" lang="es" sz="1200">
                <a:solidFill>
                  <a:srgbClr val="1C4587"/>
                </a:solidFill>
                <a:latin typeface="Lato"/>
                <a:ea typeface="Lato"/>
                <a:cs typeface="Lato"/>
                <a:sym typeface="Lato"/>
              </a:rPr>
              <a:t>jugador</a:t>
            </a:r>
            <a:r>
              <a:rPr b="1" lang="es" sz="1200">
                <a:latin typeface="Lato"/>
                <a:ea typeface="Lato"/>
                <a:cs typeface="Lato"/>
                <a:sym typeface="Lato"/>
              </a:rPr>
              <a:t> AUTO_INCREMENT = </a:t>
            </a:r>
            <a:r>
              <a:rPr b="1" lang="es" sz="1200">
                <a:solidFill>
                  <a:srgbClr val="1C4587"/>
                </a:solidFill>
                <a:latin typeface="Lato"/>
                <a:ea typeface="Lato"/>
                <a:cs typeface="Lato"/>
                <a:sym typeface="Lato"/>
              </a:rPr>
              <a:t>8</a:t>
            </a:r>
            <a:endParaRPr b="1" sz="1200">
              <a:solidFill>
                <a:srgbClr val="1C4587"/>
              </a:solidFill>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423" name="Google Shape;423;p68"/>
          <p:cNvPicPr preferRelativeResize="0"/>
          <p:nvPr/>
        </p:nvPicPr>
        <p:blipFill>
          <a:blip r:embed="rId3">
            <a:alphaModFix/>
          </a:blip>
          <a:stretch>
            <a:fillRect/>
          </a:stretch>
        </p:blipFill>
        <p:spPr>
          <a:xfrm>
            <a:off x="197050" y="4068150"/>
            <a:ext cx="8839200" cy="50932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69"/>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Cargar un nuevo jugador</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
        <p:nvSpPr>
          <p:cNvPr id="429" name="Google Shape;429;p69"/>
          <p:cNvSpPr txBox="1"/>
          <p:nvPr/>
        </p:nvSpPr>
        <p:spPr>
          <a:xfrm>
            <a:off x="632050" y="1990575"/>
            <a:ext cx="7969200" cy="29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Lato"/>
                <a:ea typeface="Lato"/>
                <a:cs typeface="Lato"/>
                <a:sym typeface="Lato"/>
              </a:rPr>
              <a:t>Ahora nuestro auto_increment </a:t>
            </a:r>
            <a:r>
              <a:rPr lang="es">
                <a:latin typeface="Lato"/>
                <a:ea typeface="Lato"/>
                <a:cs typeface="Lato"/>
                <a:sym typeface="Lato"/>
              </a:rPr>
              <a:t>empezará</a:t>
            </a:r>
            <a:r>
              <a:rPr lang="es">
                <a:latin typeface="Lato"/>
                <a:ea typeface="Lato"/>
                <a:cs typeface="Lato"/>
                <a:sym typeface="Lato"/>
              </a:rPr>
              <a:t> desde el n° 8 y </a:t>
            </a:r>
            <a:r>
              <a:rPr lang="es">
                <a:latin typeface="Lato"/>
                <a:ea typeface="Lato"/>
                <a:cs typeface="Lato"/>
                <a:sym typeface="Lato"/>
              </a:rPr>
              <a:t>seguirá</a:t>
            </a:r>
            <a:r>
              <a:rPr lang="es">
                <a:latin typeface="Lato"/>
                <a:ea typeface="Lato"/>
                <a:cs typeface="Lato"/>
                <a:sym typeface="Lato"/>
              </a:rPr>
              <a:t> haciendo +1 con cada jugador que se inserte, ej:</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s">
                <a:latin typeface="Lato"/>
                <a:ea typeface="Lato"/>
                <a:cs typeface="Lato"/>
                <a:sym typeface="Lato"/>
              </a:rPr>
              <a:t>Jugador</a:t>
            </a:r>
            <a:r>
              <a:rPr lang="es">
                <a:latin typeface="Lato"/>
                <a:ea typeface="Lato"/>
                <a:cs typeface="Lato"/>
                <a:sym typeface="Lato"/>
              </a:rPr>
              <a:t>: Paulo Dybala</a:t>
            </a:r>
            <a:endParaRPr>
              <a:latin typeface="Lato"/>
              <a:ea typeface="Lato"/>
              <a:cs typeface="Lato"/>
              <a:sym typeface="Lato"/>
            </a:endParaRPr>
          </a:p>
          <a:p>
            <a:pPr indent="0" lvl="0" marL="0" rtl="0" algn="l">
              <a:spcBef>
                <a:spcPts val="0"/>
              </a:spcBef>
              <a:spcAft>
                <a:spcPts val="0"/>
              </a:spcAft>
              <a:buNone/>
            </a:pPr>
            <a:r>
              <a:rPr b="1" lang="es">
                <a:latin typeface="Lato"/>
                <a:ea typeface="Lato"/>
                <a:cs typeface="Lato"/>
                <a:sym typeface="Lato"/>
              </a:rPr>
              <a:t>Nacionalidad</a:t>
            </a:r>
            <a:r>
              <a:rPr lang="es">
                <a:latin typeface="Lato"/>
                <a:ea typeface="Lato"/>
                <a:cs typeface="Lato"/>
                <a:sym typeface="Lato"/>
              </a:rPr>
              <a:t>: Argentino</a:t>
            </a:r>
            <a:endParaRPr>
              <a:latin typeface="Lato"/>
              <a:ea typeface="Lato"/>
              <a:cs typeface="Lato"/>
              <a:sym typeface="Lato"/>
            </a:endParaRPr>
          </a:p>
          <a:p>
            <a:pPr indent="0" lvl="0" marL="0" rtl="0" algn="l">
              <a:spcBef>
                <a:spcPts val="0"/>
              </a:spcBef>
              <a:spcAft>
                <a:spcPts val="0"/>
              </a:spcAft>
              <a:buNone/>
            </a:pPr>
            <a:r>
              <a:rPr b="1" lang="es">
                <a:latin typeface="Lato"/>
                <a:ea typeface="Lato"/>
                <a:cs typeface="Lato"/>
                <a:sym typeface="Lato"/>
              </a:rPr>
              <a:t>Posicion</a:t>
            </a:r>
            <a:r>
              <a:rPr lang="es">
                <a:latin typeface="Lato"/>
                <a:ea typeface="Lato"/>
                <a:cs typeface="Lato"/>
                <a:sym typeface="Lato"/>
              </a:rPr>
              <a:t>: Medio centro ofensivo</a:t>
            </a:r>
            <a:endParaRPr>
              <a:latin typeface="Lato"/>
              <a:ea typeface="Lato"/>
              <a:cs typeface="Lato"/>
              <a:sym typeface="Lato"/>
            </a:endParaRPr>
          </a:p>
          <a:p>
            <a:pPr indent="0" lvl="0" marL="0" rtl="0" algn="l">
              <a:spcBef>
                <a:spcPts val="0"/>
              </a:spcBef>
              <a:spcAft>
                <a:spcPts val="0"/>
              </a:spcAft>
              <a:buNone/>
            </a:pPr>
            <a:r>
              <a:rPr b="1" lang="es">
                <a:latin typeface="Lato"/>
                <a:ea typeface="Lato"/>
                <a:cs typeface="Lato"/>
                <a:sym typeface="Lato"/>
              </a:rPr>
              <a:t>Equipo</a:t>
            </a:r>
            <a:r>
              <a:rPr lang="es">
                <a:latin typeface="Lato"/>
                <a:ea typeface="Lato"/>
                <a:cs typeface="Lato"/>
                <a:sym typeface="Lato"/>
              </a:rPr>
              <a:t>: Juventus</a:t>
            </a:r>
            <a:endParaRPr>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Lo primero que hay que hacer es ver si tenemos todos los datos</a:t>
            </a:r>
            <a:endParaRPr>
              <a:latin typeface="Lato"/>
              <a:ea typeface="Lato"/>
              <a:cs typeface="Lato"/>
              <a:sym typeface="La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70"/>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Agregar una posición</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
        <p:nvSpPr>
          <p:cNvPr id="435" name="Google Shape;435;p70"/>
          <p:cNvSpPr txBox="1"/>
          <p:nvPr/>
        </p:nvSpPr>
        <p:spPr>
          <a:xfrm>
            <a:off x="668350" y="1845275"/>
            <a:ext cx="7969200" cy="29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Lato"/>
                <a:ea typeface="Lato"/>
                <a:cs typeface="Lato"/>
                <a:sym typeface="Lato"/>
              </a:rPr>
              <a:t>Jugador: Paulo Dybala  </a:t>
            </a:r>
            <a:endParaRPr>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Nacionalidad: Argentino   </a:t>
            </a:r>
            <a:r>
              <a:rPr b="1" lang="es" sz="1900">
                <a:solidFill>
                  <a:schemeClr val="dk1"/>
                </a:solidFill>
                <a:latin typeface="Lato"/>
                <a:ea typeface="Lato"/>
                <a:cs typeface="Lato"/>
                <a:sym typeface="Lato"/>
              </a:rPr>
              <a:t>SI</a:t>
            </a:r>
            <a:endParaRPr b="1" sz="1900">
              <a:solidFill>
                <a:schemeClr val="dk1"/>
              </a:solidFill>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Posicion: Medio centro ofensivo</a:t>
            </a:r>
            <a:r>
              <a:rPr lang="es">
                <a:latin typeface="Lato"/>
                <a:ea typeface="Lato"/>
                <a:cs typeface="Lato"/>
                <a:sym typeface="Lato"/>
              </a:rPr>
              <a:t>   </a:t>
            </a:r>
            <a:r>
              <a:rPr b="1" lang="es" sz="1900">
                <a:solidFill>
                  <a:srgbClr val="FF0000"/>
                </a:solidFill>
                <a:latin typeface="Lato"/>
                <a:ea typeface="Lato"/>
                <a:cs typeface="Lato"/>
                <a:sym typeface="Lato"/>
              </a:rPr>
              <a:t>NO</a:t>
            </a:r>
            <a:endParaRPr>
              <a:solidFill>
                <a:srgbClr val="FF0000"/>
              </a:solidFill>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Equipo: Juventus</a:t>
            </a:r>
            <a:r>
              <a:rPr lang="es">
                <a:latin typeface="Lato"/>
                <a:ea typeface="Lato"/>
                <a:cs typeface="Lato"/>
                <a:sym typeface="Lato"/>
              </a:rPr>
              <a:t>   </a:t>
            </a:r>
            <a:r>
              <a:rPr b="1" lang="es" sz="1900">
                <a:solidFill>
                  <a:schemeClr val="dk1"/>
                </a:solidFill>
                <a:latin typeface="Lato"/>
                <a:ea typeface="Lato"/>
                <a:cs typeface="Lato"/>
                <a:sym typeface="Lato"/>
              </a:rPr>
              <a:t>SI</a:t>
            </a:r>
            <a:endParaRPr>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Antes de insertar al jugador tenemos que agregar esa nueva posición para poder tener el id</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s">
                <a:latin typeface="Lato"/>
                <a:ea typeface="Lato"/>
                <a:cs typeface="Lato"/>
                <a:sym typeface="Lato"/>
              </a:rPr>
              <a:t>INSERT INTO posicion (detalle_posicion) VALUES ('Medio centro ofensivo')</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p:txBody>
      </p:sp>
      <p:pic>
        <p:nvPicPr>
          <p:cNvPr id="436" name="Google Shape;436;p70"/>
          <p:cNvPicPr preferRelativeResize="0"/>
          <p:nvPr/>
        </p:nvPicPr>
        <p:blipFill>
          <a:blip r:embed="rId3">
            <a:alphaModFix/>
          </a:blip>
          <a:stretch>
            <a:fillRect/>
          </a:stretch>
        </p:blipFill>
        <p:spPr>
          <a:xfrm>
            <a:off x="5388125" y="1570525"/>
            <a:ext cx="2000250" cy="1600200"/>
          </a:xfrm>
          <a:prstGeom prst="rect">
            <a:avLst/>
          </a:prstGeom>
          <a:noFill/>
          <a:ln>
            <a:noFill/>
          </a:ln>
        </p:spPr>
      </p:pic>
      <p:pic>
        <p:nvPicPr>
          <p:cNvPr id="437" name="Google Shape;437;p70"/>
          <p:cNvPicPr preferRelativeResize="0"/>
          <p:nvPr/>
        </p:nvPicPr>
        <p:blipFill>
          <a:blip r:embed="rId4">
            <a:alphaModFix/>
          </a:blip>
          <a:stretch>
            <a:fillRect/>
          </a:stretch>
        </p:blipFill>
        <p:spPr>
          <a:xfrm>
            <a:off x="188725" y="4482225"/>
            <a:ext cx="8839199" cy="402577"/>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71"/>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Ya podemos agregar al jugador</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pic>
        <p:nvPicPr>
          <p:cNvPr id="443" name="Google Shape;443;p71"/>
          <p:cNvPicPr preferRelativeResize="0"/>
          <p:nvPr/>
        </p:nvPicPr>
        <p:blipFill>
          <a:blip r:embed="rId3">
            <a:alphaModFix/>
          </a:blip>
          <a:stretch>
            <a:fillRect/>
          </a:stretch>
        </p:blipFill>
        <p:spPr>
          <a:xfrm>
            <a:off x="2882850" y="1868225"/>
            <a:ext cx="3378300" cy="2800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7650" y="116610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Lenguaje de Manipulación de Datos (DML)</a:t>
            </a:r>
            <a:endParaRPr sz="1700">
              <a:solidFill>
                <a:srgbClr val="000000"/>
              </a:solidFill>
              <a:latin typeface="Arial"/>
              <a:ea typeface="Arial"/>
              <a:cs typeface="Arial"/>
              <a:sym typeface="Arial"/>
            </a:endParaRPr>
          </a:p>
          <a:p>
            <a:pPr indent="0" lvl="0" marL="0" rtl="0" algn="l">
              <a:lnSpc>
                <a:spcPct val="115000"/>
              </a:lnSpc>
              <a:spcBef>
                <a:spcPts val="1800"/>
              </a:spcBef>
              <a:spcAft>
                <a:spcPts val="0"/>
              </a:spcAft>
              <a:buNone/>
            </a:pPr>
            <a:r>
              <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
        <p:nvSpPr>
          <p:cNvPr id="117" name="Google Shape;117;p18"/>
          <p:cNvSpPr txBox="1"/>
          <p:nvPr/>
        </p:nvSpPr>
        <p:spPr>
          <a:xfrm>
            <a:off x="799150" y="1976050"/>
            <a:ext cx="7896900" cy="27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Lato"/>
                <a:ea typeface="Lato"/>
                <a:cs typeface="Lato"/>
                <a:sym typeface="Lato"/>
              </a:rPr>
              <a:t>También es un lenguaje proporcionado por los sistemas gestores de bases de datos. En inglés, </a:t>
            </a:r>
            <a:r>
              <a:rPr b="1" lang="es">
                <a:solidFill>
                  <a:srgbClr val="0000FF"/>
                </a:solidFill>
                <a:latin typeface="Lato"/>
                <a:ea typeface="Lato"/>
                <a:cs typeface="Lato"/>
                <a:sym typeface="Lato"/>
              </a:rPr>
              <a:t>Data Manipulation Language</a:t>
            </a:r>
            <a:r>
              <a:rPr lang="es">
                <a:latin typeface="Lato"/>
                <a:ea typeface="Lato"/>
                <a:cs typeface="Lato"/>
                <a:sym typeface="Lato"/>
              </a:rPr>
              <a:t> (</a:t>
            </a:r>
            <a:r>
              <a:rPr b="1" lang="es">
                <a:latin typeface="Lato"/>
                <a:ea typeface="Lato"/>
                <a:cs typeface="Lato"/>
                <a:sym typeface="Lato"/>
              </a:rPr>
              <a:t>DML</a:t>
            </a:r>
            <a:r>
              <a:rPr lang="es">
                <a:latin typeface="Lato"/>
                <a:ea typeface="Lato"/>
                <a:cs typeface="Lato"/>
                <a:sym typeface="Lato"/>
              </a:rPr>
              <a:t>).</a:t>
            </a:r>
            <a:endParaRPr>
              <a:latin typeface="Lato"/>
              <a:ea typeface="Lato"/>
              <a:cs typeface="Lato"/>
              <a:sym typeface="Lato"/>
            </a:endParaRPr>
          </a:p>
          <a:p>
            <a:pPr indent="0" lvl="0" marL="0" rtl="0" algn="l">
              <a:lnSpc>
                <a:spcPct val="115000"/>
              </a:lnSpc>
              <a:spcBef>
                <a:spcPts val="1200"/>
              </a:spcBef>
              <a:spcAft>
                <a:spcPts val="0"/>
              </a:spcAft>
              <a:buNone/>
            </a:pPr>
            <a:r>
              <a:rPr lang="es">
                <a:latin typeface="Lato"/>
                <a:ea typeface="Lato"/>
                <a:cs typeface="Lato"/>
                <a:sym typeface="Lato"/>
              </a:rPr>
              <a:t>Utilizando instrucciones de SQL, se le permite a los usuarios introducir datos para posteriormente realizar tareas de consultas o realizar modificaciones en la base.</a:t>
            </a:r>
            <a:endParaRPr>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72"/>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Cargar un nuevo jugador</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
        <p:nvSpPr>
          <p:cNvPr id="449" name="Google Shape;449;p72"/>
          <p:cNvSpPr txBox="1"/>
          <p:nvPr/>
        </p:nvSpPr>
        <p:spPr>
          <a:xfrm>
            <a:off x="632050" y="1990575"/>
            <a:ext cx="7969200" cy="29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Lato"/>
                <a:ea typeface="Lato"/>
                <a:cs typeface="Lato"/>
                <a:sym typeface="Lato"/>
              </a:rPr>
              <a:t>Jugador</a:t>
            </a:r>
            <a:r>
              <a:rPr lang="es">
                <a:latin typeface="Lato"/>
                <a:ea typeface="Lato"/>
                <a:cs typeface="Lato"/>
                <a:sym typeface="Lato"/>
              </a:rPr>
              <a:t>: Paulo Dybala</a:t>
            </a:r>
            <a:endParaRPr>
              <a:latin typeface="Lato"/>
              <a:ea typeface="Lato"/>
              <a:cs typeface="Lato"/>
              <a:sym typeface="Lato"/>
            </a:endParaRPr>
          </a:p>
          <a:p>
            <a:pPr indent="0" lvl="0" marL="0" rtl="0" algn="l">
              <a:spcBef>
                <a:spcPts val="0"/>
              </a:spcBef>
              <a:spcAft>
                <a:spcPts val="0"/>
              </a:spcAft>
              <a:buNone/>
            </a:pPr>
            <a:r>
              <a:rPr b="1" lang="es">
                <a:latin typeface="Lato"/>
                <a:ea typeface="Lato"/>
                <a:cs typeface="Lato"/>
                <a:sym typeface="Lato"/>
              </a:rPr>
              <a:t>Nacionalidad</a:t>
            </a:r>
            <a:r>
              <a:rPr lang="es">
                <a:latin typeface="Lato"/>
                <a:ea typeface="Lato"/>
                <a:cs typeface="Lato"/>
                <a:sym typeface="Lato"/>
              </a:rPr>
              <a:t>: Argentino</a:t>
            </a:r>
            <a:endParaRPr>
              <a:latin typeface="Lato"/>
              <a:ea typeface="Lato"/>
              <a:cs typeface="Lato"/>
              <a:sym typeface="Lato"/>
            </a:endParaRPr>
          </a:p>
          <a:p>
            <a:pPr indent="0" lvl="0" marL="0" rtl="0" algn="l">
              <a:spcBef>
                <a:spcPts val="0"/>
              </a:spcBef>
              <a:spcAft>
                <a:spcPts val="0"/>
              </a:spcAft>
              <a:buNone/>
            </a:pPr>
            <a:r>
              <a:rPr b="1" lang="es">
                <a:latin typeface="Lato"/>
                <a:ea typeface="Lato"/>
                <a:cs typeface="Lato"/>
                <a:sym typeface="Lato"/>
              </a:rPr>
              <a:t>Posicion</a:t>
            </a:r>
            <a:r>
              <a:rPr lang="es">
                <a:latin typeface="Lato"/>
                <a:ea typeface="Lato"/>
                <a:cs typeface="Lato"/>
                <a:sym typeface="Lato"/>
              </a:rPr>
              <a:t>: Medio centro ofensivo</a:t>
            </a:r>
            <a:endParaRPr>
              <a:latin typeface="Lato"/>
              <a:ea typeface="Lato"/>
              <a:cs typeface="Lato"/>
              <a:sym typeface="Lato"/>
            </a:endParaRPr>
          </a:p>
          <a:p>
            <a:pPr indent="0" lvl="0" marL="0" rtl="0" algn="l">
              <a:spcBef>
                <a:spcPts val="0"/>
              </a:spcBef>
              <a:spcAft>
                <a:spcPts val="0"/>
              </a:spcAft>
              <a:buNone/>
            </a:pPr>
            <a:r>
              <a:rPr b="1" lang="es">
                <a:latin typeface="Lato"/>
                <a:ea typeface="Lato"/>
                <a:cs typeface="Lato"/>
                <a:sym typeface="Lato"/>
              </a:rPr>
              <a:t>Equipo</a:t>
            </a:r>
            <a:r>
              <a:rPr lang="es">
                <a:latin typeface="Lato"/>
                <a:ea typeface="Lato"/>
                <a:cs typeface="Lato"/>
                <a:sym typeface="Lato"/>
              </a:rPr>
              <a:t>: Juventus</a:t>
            </a:r>
            <a:endParaRPr>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b="1" lang="es">
                <a:latin typeface="Lato"/>
                <a:ea typeface="Lato"/>
                <a:cs typeface="Lato"/>
                <a:sym typeface="Lato"/>
              </a:rPr>
              <a:t>Jugador</a:t>
            </a:r>
            <a:r>
              <a:rPr lang="es">
                <a:latin typeface="Lato"/>
                <a:ea typeface="Lato"/>
                <a:cs typeface="Lato"/>
                <a:sym typeface="Lato"/>
              </a:rPr>
              <a:t>: </a:t>
            </a:r>
            <a:r>
              <a:rPr b="1" lang="es">
                <a:solidFill>
                  <a:srgbClr val="1C4587"/>
                </a:solidFill>
                <a:latin typeface="Lato"/>
                <a:ea typeface="Lato"/>
                <a:cs typeface="Lato"/>
                <a:sym typeface="Lato"/>
              </a:rPr>
              <a:t>Paulo Dybala</a:t>
            </a:r>
            <a:endParaRPr b="1">
              <a:solidFill>
                <a:srgbClr val="1C4587"/>
              </a:solidFill>
              <a:latin typeface="Lato"/>
              <a:ea typeface="Lato"/>
              <a:cs typeface="Lato"/>
              <a:sym typeface="Lato"/>
            </a:endParaRPr>
          </a:p>
          <a:p>
            <a:pPr indent="0" lvl="0" marL="0" rtl="0" algn="l">
              <a:spcBef>
                <a:spcPts val="0"/>
              </a:spcBef>
              <a:spcAft>
                <a:spcPts val="0"/>
              </a:spcAft>
              <a:buNone/>
            </a:pPr>
            <a:r>
              <a:rPr b="1" lang="es">
                <a:latin typeface="Lato"/>
                <a:ea typeface="Lato"/>
                <a:cs typeface="Lato"/>
                <a:sym typeface="Lato"/>
              </a:rPr>
              <a:t>Equipo</a:t>
            </a:r>
            <a:r>
              <a:rPr lang="es">
                <a:latin typeface="Lato"/>
                <a:ea typeface="Lato"/>
                <a:cs typeface="Lato"/>
                <a:sym typeface="Lato"/>
              </a:rPr>
              <a:t>: </a:t>
            </a:r>
            <a:r>
              <a:rPr b="1" lang="es">
                <a:solidFill>
                  <a:srgbClr val="1C4587"/>
                </a:solidFill>
                <a:latin typeface="Lato"/>
                <a:ea typeface="Lato"/>
                <a:cs typeface="Lato"/>
                <a:sym typeface="Lato"/>
              </a:rPr>
              <a:t>2</a:t>
            </a:r>
            <a:endParaRPr b="1">
              <a:solidFill>
                <a:srgbClr val="1C4587"/>
              </a:solidFill>
              <a:latin typeface="Lato"/>
              <a:ea typeface="Lato"/>
              <a:cs typeface="Lato"/>
              <a:sym typeface="Lato"/>
            </a:endParaRPr>
          </a:p>
          <a:p>
            <a:pPr indent="0" lvl="0" marL="0" rtl="0" algn="l">
              <a:spcBef>
                <a:spcPts val="0"/>
              </a:spcBef>
              <a:spcAft>
                <a:spcPts val="0"/>
              </a:spcAft>
              <a:buNone/>
            </a:pPr>
            <a:r>
              <a:rPr b="1" lang="es">
                <a:latin typeface="Lato"/>
                <a:ea typeface="Lato"/>
                <a:cs typeface="Lato"/>
                <a:sym typeface="Lato"/>
              </a:rPr>
              <a:t>Posicion</a:t>
            </a:r>
            <a:r>
              <a:rPr lang="es">
                <a:latin typeface="Lato"/>
                <a:ea typeface="Lato"/>
                <a:cs typeface="Lato"/>
                <a:sym typeface="Lato"/>
              </a:rPr>
              <a:t>: </a:t>
            </a:r>
            <a:r>
              <a:rPr b="1" lang="es">
                <a:solidFill>
                  <a:srgbClr val="1C4587"/>
                </a:solidFill>
                <a:latin typeface="Lato"/>
                <a:ea typeface="Lato"/>
                <a:cs typeface="Lato"/>
                <a:sym typeface="Lato"/>
              </a:rPr>
              <a:t>6</a:t>
            </a:r>
            <a:endParaRPr b="1">
              <a:solidFill>
                <a:srgbClr val="1C4587"/>
              </a:solidFill>
              <a:latin typeface="Lato"/>
              <a:ea typeface="Lato"/>
              <a:cs typeface="Lato"/>
              <a:sym typeface="Lato"/>
            </a:endParaRPr>
          </a:p>
          <a:p>
            <a:pPr indent="0" lvl="0" marL="0" rtl="0" algn="l">
              <a:spcBef>
                <a:spcPts val="0"/>
              </a:spcBef>
              <a:spcAft>
                <a:spcPts val="0"/>
              </a:spcAft>
              <a:buNone/>
            </a:pPr>
            <a:r>
              <a:rPr b="1" lang="es">
                <a:latin typeface="Lato"/>
                <a:ea typeface="Lato"/>
                <a:cs typeface="Lato"/>
                <a:sym typeface="Lato"/>
              </a:rPr>
              <a:t>Nacionalidad</a:t>
            </a:r>
            <a:r>
              <a:rPr lang="es">
                <a:latin typeface="Lato"/>
                <a:ea typeface="Lato"/>
                <a:cs typeface="Lato"/>
                <a:sym typeface="Lato"/>
              </a:rPr>
              <a:t>: </a:t>
            </a:r>
            <a:r>
              <a:rPr b="1" lang="es">
                <a:solidFill>
                  <a:srgbClr val="1C4587"/>
                </a:solidFill>
                <a:latin typeface="Lato"/>
                <a:ea typeface="Lato"/>
                <a:cs typeface="Lato"/>
                <a:sym typeface="Lato"/>
              </a:rPr>
              <a:t>1</a:t>
            </a:r>
            <a:endParaRPr b="1">
              <a:solidFill>
                <a:srgbClr val="1C4587"/>
              </a:solidFill>
              <a:latin typeface="Lato"/>
              <a:ea typeface="Lato"/>
              <a:cs typeface="Lato"/>
              <a:sym typeface="Lato"/>
            </a:endParaRPr>
          </a:p>
          <a:p>
            <a:pPr indent="0" lvl="0" marL="0" rtl="0" algn="l">
              <a:spcBef>
                <a:spcPts val="0"/>
              </a:spcBef>
              <a:spcAft>
                <a:spcPts val="0"/>
              </a:spcAft>
              <a:buNone/>
            </a:pPr>
            <a:r>
              <a:t/>
            </a:r>
            <a:endParaRPr b="1">
              <a:solidFill>
                <a:srgbClr val="1C4587"/>
              </a:solidFill>
              <a:latin typeface="Lato"/>
              <a:ea typeface="Lato"/>
              <a:cs typeface="Lato"/>
              <a:sym typeface="Lato"/>
            </a:endParaRPr>
          </a:p>
          <a:p>
            <a:pPr indent="0" lvl="0" marL="0" rtl="0" algn="l">
              <a:spcBef>
                <a:spcPts val="0"/>
              </a:spcBef>
              <a:spcAft>
                <a:spcPts val="0"/>
              </a:spcAft>
              <a:buNone/>
            </a:pPr>
            <a:r>
              <a:rPr b="1" lang="es">
                <a:latin typeface="Lato"/>
                <a:ea typeface="Lato"/>
                <a:cs typeface="Lato"/>
                <a:sym typeface="Lato"/>
              </a:rPr>
              <a:t>INSERT INTO jugador (nombre, apellido, equipo_id_equipo, posicion_id_posicion, nacionalidad_id_nacionalidad) VALUES </a:t>
            </a:r>
            <a:r>
              <a:rPr b="1" lang="es">
                <a:solidFill>
                  <a:srgbClr val="1C4587"/>
                </a:solidFill>
                <a:latin typeface="Lato"/>
                <a:ea typeface="Lato"/>
                <a:cs typeface="Lato"/>
                <a:sym typeface="Lato"/>
              </a:rPr>
              <a:t>('Paulo', 'Dybala', 2, 6, 1)</a:t>
            </a:r>
            <a:endParaRPr b="1">
              <a:solidFill>
                <a:srgbClr val="1C4587"/>
              </a:solidFill>
              <a:latin typeface="Lato"/>
              <a:ea typeface="Lato"/>
              <a:cs typeface="Lato"/>
              <a:sym typeface="La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73"/>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Cargar un nuevo jugador</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pic>
        <p:nvPicPr>
          <p:cNvPr id="455" name="Google Shape;455;p73"/>
          <p:cNvPicPr preferRelativeResize="0"/>
          <p:nvPr/>
        </p:nvPicPr>
        <p:blipFill>
          <a:blip r:embed="rId3">
            <a:alphaModFix/>
          </a:blip>
          <a:stretch>
            <a:fillRect/>
          </a:stretch>
        </p:blipFill>
        <p:spPr>
          <a:xfrm>
            <a:off x="1223963" y="2122475"/>
            <a:ext cx="6696075" cy="22383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7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500">
                <a:solidFill>
                  <a:srgbClr val="000000"/>
                </a:solidFill>
                <a:latin typeface="Arial"/>
                <a:ea typeface="Arial"/>
                <a:cs typeface="Arial"/>
                <a:sym typeface="Arial"/>
              </a:rPr>
              <a:t>Agregar y eliminar columnas de una tabla</a:t>
            </a:r>
            <a:endParaRPr>
              <a:latin typeface="Lato"/>
              <a:ea typeface="Lato"/>
              <a:cs typeface="Lato"/>
              <a:sym typeface="La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75"/>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Agregar columnas</a:t>
            </a:r>
            <a:endParaRPr sz="1700">
              <a:solidFill>
                <a:srgbClr val="000000"/>
              </a:solidFill>
              <a:latin typeface="Arial"/>
              <a:ea typeface="Arial"/>
              <a:cs typeface="Arial"/>
              <a:sym typeface="Arial"/>
            </a:endParaRPr>
          </a:p>
          <a:p>
            <a:pPr indent="0" lvl="0" marL="0" rtl="0" algn="l">
              <a:lnSpc>
                <a:spcPct val="115000"/>
              </a:lnSpc>
              <a:spcBef>
                <a:spcPts val="1800"/>
              </a:spcBef>
              <a:spcAft>
                <a:spcPts val="0"/>
              </a:spcAft>
              <a:buNone/>
            </a:pPr>
            <a:r>
              <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
        <p:nvSpPr>
          <p:cNvPr id="466" name="Google Shape;466;p75"/>
          <p:cNvSpPr txBox="1"/>
          <p:nvPr/>
        </p:nvSpPr>
        <p:spPr>
          <a:xfrm>
            <a:off x="842725" y="1852525"/>
            <a:ext cx="7688700" cy="29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rPr lang="es" sz="1300">
                <a:latin typeface="Lato"/>
                <a:ea typeface="Lato"/>
                <a:cs typeface="Lato"/>
                <a:sym typeface="Lato"/>
              </a:rPr>
              <a:t>Vamos a agregar dos columnas a la tabla jugador</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311150" lvl="0" marL="457200" rtl="0" algn="l">
              <a:spcBef>
                <a:spcPts val="0"/>
              </a:spcBef>
              <a:spcAft>
                <a:spcPts val="0"/>
              </a:spcAft>
              <a:buSzPts val="1300"/>
              <a:buFont typeface="Lato"/>
              <a:buAutoNum type="arabicParenR"/>
            </a:pPr>
            <a:r>
              <a:rPr lang="es" sz="1300">
                <a:latin typeface="Lato"/>
                <a:ea typeface="Lato"/>
                <a:cs typeface="Lato"/>
                <a:sym typeface="Lato"/>
              </a:rPr>
              <a:t>sueldo_mensual</a:t>
            </a:r>
            <a:endParaRPr sz="1300">
              <a:latin typeface="Lato"/>
              <a:ea typeface="Lato"/>
              <a:cs typeface="Lato"/>
              <a:sym typeface="Lato"/>
            </a:endParaRPr>
          </a:p>
          <a:p>
            <a:pPr indent="-311150" lvl="0" marL="457200" rtl="0" algn="l">
              <a:spcBef>
                <a:spcPts val="0"/>
              </a:spcBef>
              <a:spcAft>
                <a:spcPts val="0"/>
              </a:spcAft>
              <a:buSzPts val="1300"/>
              <a:buFont typeface="Lato"/>
              <a:buAutoNum type="arabicParenR"/>
            </a:pPr>
            <a:r>
              <a:rPr lang="es" sz="1300">
                <a:latin typeface="Lato"/>
                <a:ea typeface="Lato"/>
                <a:cs typeface="Lato"/>
                <a:sym typeface="Lato"/>
              </a:rPr>
              <a:t>valor_mercado</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Ambas columnas van a crearse luego de la columna apellido</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p:txBody>
      </p:sp>
      <p:pic>
        <p:nvPicPr>
          <p:cNvPr id="467" name="Google Shape;467;p75"/>
          <p:cNvPicPr preferRelativeResize="0"/>
          <p:nvPr/>
        </p:nvPicPr>
        <p:blipFill>
          <a:blip r:embed="rId3">
            <a:alphaModFix/>
          </a:blip>
          <a:stretch>
            <a:fillRect/>
          </a:stretch>
        </p:blipFill>
        <p:spPr>
          <a:xfrm>
            <a:off x="324625" y="3541850"/>
            <a:ext cx="8724900" cy="13144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76"/>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Agregar columnas</a:t>
            </a:r>
            <a:endParaRPr sz="1700">
              <a:solidFill>
                <a:srgbClr val="000000"/>
              </a:solidFill>
              <a:latin typeface="Arial"/>
              <a:ea typeface="Arial"/>
              <a:cs typeface="Arial"/>
              <a:sym typeface="Arial"/>
            </a:endParaRPr>
          </a:p>
          <a:p>
            <a:pPr indent="0" lvl="0" marL="0" rtl="0" algn="l">
              <a:lnSpc>
                <a:spcPct val="115000"/>
              </a:lnSpc>
              <a:spcBef>
                <a:spcPts val="1800"/>
              </a:spcBef>
              <a:spcAft>
                <a:spcPts val="0"/>
              </a:spcAft>
              <a:buNone/>
            </a:pPr>
            <a:r>
              <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
        <p:nvSpPr>
          <p:cNvPr id="473" name="Google Shape;473;p76"/>
          <p:cNvSpPr txBox="1"/>
          <p:nvPr/>
        </p:nvSpPr>
        <p:spPr>
          <a:xfrm>
            <a:off x="842725" y="1852525"/>
            <a:ext cx="7688700" cy="29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latin typeface="Lato"/>
                <a:ea typeface="Lato"/>
                <a:cs typeface="Lato"/>
                <a:sym typeface="Lato"/>
              </a:rPr>
              <a:t>Sintaxis:</a:t>
            </a:r>
            <a:endParaRPr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rPr b="1" lang="es" sz="1300">
                <a:latin typeface="Lato"/>
                <a:ea typeface="Lato"/>
                <a:cs typeface="Lato"/>
                <a:sym typeface="Lato"/>
              </a:rPr>
              <a:t>ALTER TABLE &lt;nombre_de_tabla&gt; ADD COLUMN &lt;nombre_de_columna&gt; &lt;tipo_de_dato&gt;</a:t>
            </a:r>
            <a:endParaRPr b="1" sz="1300">
              <a:latin typeface="Lato"/>
              <a:ea typeface="Lato"/>
              <a:cs typeface="Lato"/>
              <a:sym typeface="Lato"/>
            </a:endParaRPr>
          </a:p>
          <a:p>
            <a:pPr indent="0" lvl="0" marL="0" rtl="0" algn="l">
              <a:spcBef>
                <a:spcPts val="0"/>
              </a:spcBef>
              <a:spcAft>
                <a:spcPts val="0"/>
              </a:spcAft>
              <a:buNone/>
            </a:pPr>
            <a:r>
              <a:rPr b="1" lang="es" sz="1300">
                <a:latin typeface="Lato"/>
                <a:ea typeface="Lato"/>
                <a:cs typeface="Lato"/>
                <a:sym typeface="Lato"/>
              </a:rPr>
              <a:t>AFTER &lt;nombre_de_la_columna&gt;;</a:t>
            </a:r>
            <a:endParaRPr b="1"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rPr b="1" lang="es" sz="1300">
                <a:latin typeface="Lato"/>
                <a:ea typeface="Lato"/>
                <a:cs typeface="Lato"/>
                <a:sym typeface="Lato"/>
              </a:rPr>
              <a:t>ALTER TABLE </a:t>
            </a:r>
            <a:r>
              <a:rPr b="1" lang="es" sz="1300">
                <a:solidFill>
                  <a:srgbClr val="1C4587"/>
                </a:solidFill>
                <a:latin typeface="Lato"/>
                <a:ea typeface="Lato"/>
                <a:cs typeface="Lato"/>
                <a:sym typeface="Lato"/>
              </a:rPr>
              <a:t>jugador</a:t>
            </a:r>
            <a:r>
              <a:rPr b="1" lang="es" sz="1300">
                <a:latin typeface="Lato"/>
                <a:ea typeface="Lato"/>
                <a:cs typeface="Lato"/>
                <a:sym typeface="Lato"/>
              </a:rPr>
              <a:t> ADD COLUMN </a:t>
            </a:r>
            <a:r>
              <a:rPr b="1" lang="es" sz="1300">
                <a:solidFill>
                  <a:srgbClr val="1C4587"/>
                </a:solidFill>
                <a:latin typeface="Lato"/>
                <a:ea typeface="Lato"/>
                <a:cs typeface="Lato"/>
                <a:sym typeface="Lato"/>
              </a:rPr>
              <a:t>sueldo_mensual</a:t>
            </a:r>
            <a:r>
              <a:rPr b="1" lang="es" sz="1300">
                <a:latin typeface="Lato"/>
                <a:ea typeface="Lato"/>
                <a:cs typeface="Lato"/>
                <a:sym typeface="Lato"/>
              </a:rPr>
              <a:t> int(20) AFTER </a:t>
            </a:r>
            <a:r>
              <a:rPr b="1" lang="es" sz="1300">
                <a:solidFill>
                  <a:srgbClr val="1C4587"/>
                </a:solidFill>
                <a:latin typeface="Lato"/>
                <a:ea typeface="Lato"/>
                <a:cs typeface="Lato"/>
                <a:sym typeface="Lato"/>
              </a:rPr>
              <a:t>apellido</a:t>
            </a:r>
            <a:r>
              <a:rPr b="1" lang="es" sz="1300">
                <a:latin typeface="Lato"/>
                <a:ea typeface="Lato"/>
                <a:cs typeface="Lato"/>
                <a:sym typeface="Lato"/>
              </a:rPr>
              <a:t>;</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rPr b="1" lang="es" sz="1300">
                <a:latin typeface="Lato"/>
                <a:ea typeface="Lato"/>
                <a:cs typeface="Lato"/>
                <a:sym typeface="Lato"/>
              </a:rPr>
              <a:t>ALTER TABLE </a:t>
            </a:r>
            <a:r>
              <a:rPr b="1" lang="es" sz="1300">
                <a:solidFill>
                  <a:srgbClr val="1C4587"/>
                </a:solidFill>
                <a:latin typeface="Lato"/>
                <a:ea typeface="Lato"/>
                <a:cs typeface="Lato"/>
                <a:sym typeface="Lato"/>
              </a:rPr>
              <a:t>jugador</a:t>
            </a:r>
            <a:r>
              <a:rPr b="1" lang="es" sz="1300">
                <a:latin typeface="Lato"/>
                <a:ea typeface="Lato"/>
                <a:cs typeface="Lato"/>
                <a:sym typeface="Lato"/>
              </a:rPr>
              <a:t> ADD COLUMN </a:t>
            </a:r>
            <a:r>
              <a:rPr b="1" lang="es" sz="1300">
                <a:solidFill>
                  <a:srgbClr val="1C4587"/>
                </a:solidFill>
                <a:latin typeface="Lato"/>
                <a:ea typeface="Lato"/>
                <a:cs typeface="Lato"/>
                <a:sym typeface="Lato"/>
              </a:rPr>
              <a:t>valor_mercado</a:t>
            </a:r>
            <a:r>
              <a:rPr b="1" lang="es" sz="1300">
                <a:latin typeface="Lato"/>
                <a:ea typeface="Lato"/>
                <a:cs typeface="Lato"/>
                <a:sym typeface="Lato"/>
              </a:rPr>
              <a:t> int(20) AFTER </a:t>
            </a:r>
            <a:r>
              <a:rPr b="1" lang="es" sz="1300">
                <a:solidFill>
                  <a:srgbClr val="1C4587"/>
                </a:solidFill>
                <a:latin typeface="Lato"/>
                <a:ea typeface="Lato"/>
                <a:cs typeface="Lato"/>
                <a:sym typeface="Lato"/>
              </a:rPr>
              <a:t>sueldo_mensual</a:t>
            </a:r>
            <a:r>
              <a:rPr b="1" lang="es" sz="1300">
                <a:latin typeface="Lato"/>
                <a:ea typeface="Lato"/>
                <a:cs typeface="Lato"/>
                <a:sym typeface="Lato"/>
              </a:rPr>
              <a:t>;</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a:p>
            <a:pPr indent="0" lvl="0" marL="0" rtl="0" algn="l">
              <a:spcBef>
                <a:spcPts val="0"/>
              </a:spcBef>
              <a:spcAft>
                <a:spcPts val="0"/>
              </a:spcAft>
              <a:buNone/>
            </a:pPr>
            <a:r>
              <a:t/>
            </a:r>
            <a:endParaRPr b="1" sz="1300">
              <a:latin typeface="Lato"/>
              <a:ea typeface="Lato"/>
              <a:cs typeface="Lato"/>
              <a:sym typeface="Lat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77"/>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Agregar columnas</a:t>
            </a:r>
            <a:endParaRPr sz="1700">
              <a:solidFill>
                <a:srgbClr val="000000"/>
              </a:solidFill>
              <a:latin typeface="Arial"/>
              <a:ea typeface="Arial"/>
              <a:cs typeface="Arial"/>
              <a:sym typeface="Arial"/>
            </a:endParaRPr>
          </a:p>
          <a:p>
            <a:pPr indent="0" lvl="0" marL="0" rtl="0" algn="l">
              <a:lnSpc>
                <a:spcPct val="115000"/>
              </a:lnSpc>
              <a:spcBef>
                <a:spcPts val="1800"/>
              </a:spcBef>
              <a:spcAft>
                <a:spcPts val="0"/>
              </a:spcAft>
              <a:buNone/>
            </a:pPr>
            <a:r>
              <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
        <p:nvSpPr>
          <p:cNvPr id="479" name="Google Shape;479;p77"/>
          <p:cNvSpPr txBox="1"/>
          <p:nvPr/>
        </p:nvSpPr>
        <p:spPr>
          <a:xfrm>
            <a:off x="762800" y="1874325"/>
            <a:ext cx="7707900" cy="5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Lato"/>
                <a:ea typeface="Lato"/>
                <a:cs typeface="Lato"/>
                <a:sym typeface="Lato"/>
              </a:rPr>
              <a:t>Como ven se creo la nueva columna con los valores </a:t>
            </a:r>
            <a:r>
              <a:rPr lang="es">
                <a:latin typeface="Lato"/>
                <a:ea typeface="Lato"/>
                <a:cs typeface="Lato"/>
                <a:sym typeface="Lato"/>
              </a:rPr>
              <a:t>vacíos</a:t>
            </a:r>
            <a:r>
              <a:rPr lang="es">
                <a:latin typeface="Lato"/>
                <a:ea typeface="Lato"/>
                <a:cs typeface="Lato"/>
                <a:sym typeface="Lato"/>
              </a:rPr>
              <a:t>, ahora </a:t>
            </a:r>
            <a:r>
              <a:rPr lang="es">
                <a:latin typeface="Lato"/>
                <a:ea typeface="Lato"/>
                <a:cs typeface="Lato"/>
                <a:sym typeface="Lato"/>
              </a:rPr>
              <a:t>habría</a:t>
            </a:r>
            <a:r>
              <a:rPr lang="es">
                <a:latin typeface="Lato"/>
                <a:ea typeface="Lato"/>
                <a:cs typeface="Lato"/>
                <a:sym typeface="Lato"/>
              </a:rPr>
              <a:t> que hacer un update por cada id_jugador para agregarle el sueldo a cada uno.</a:t>
            </a:r>
            <a:endParaRPr>
              <a:latin typeface="Lato"/>
              <a:ea typeface="Lato"/>
              <a:cs typeface="Lato"/>
              <a:sym typeface="Lato"/>
            </a:endParaRPr>
          </a:p>
        </p:txBody>
      </p:sp>
      <p:pic>
        <p:nvPicPr>
          <p:cNvPr id="480" name="Google Shape;480;p77"/>
          <p:cNvPicPr preferRelativeResize="0"/>
          <p:nvPr/>
        </p:nvPicPr>
        <p:blipFill>
          <a:blip r:embed="rId3">
            <a:alphaModFix/>
          </a:blip>
          <a:stretch>
            <a:fillRect/>
          </a:stretch>
        </p:blipFill>
        <p:spPr>
          <a:xfrm>
            <a:off x="350175" y="2513400"/>
            <a:ext cx="8533158" cy="24195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78"/>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Agregar columnas</a:t>
            </a:r>
            <a:endParaRPr sz="1700">
              <a:solidFill>
                <a:srgbClr val="000000"/>
              </a:solidFill>
              <a:latin typeface="Arial"/>
              <a:ea typeface="Arial"/>
              <a:cs typeface="Arial"/>
              <a:sym typeface="Arial"/>
            </a:endParaRPr>
          </a:p>
          <a:p>
            <a:pPr indent="0" lvl="0" marL="0" rtl="0" algn="l">
              <a:lnSpc>
                <a:spcPct val="115000"/>
              </a:lnSpc>
              <a:spcBef>
                <a:spcPts val="1800"/>
              </a:spcBef>
              <a:spcAft>
                <a:spcPts val="0"/>
              </a:spcAft>
              <a:buNone/>
            </a:pPr>
            <a:r>
              <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
        <p:nvSpPr>
          <p:cNvPr id="486" name="Google Shape;486;p78"/>
          <p:cNvSpPr txBox="1"/>
          <p:nvPr/>
        </p:nvSpPr>
        <p:spPr>
          <a:xfrm>
            <a:off x="813650" y="2085000"/>
            <a:ext cx="7555500" cy="25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300">
                <a:latin typeface="Lato"/>
                <a:ea typeface="Lato"/>
                <a:cs typeface="Lato"/>
                <a:sym typeface="Lato"/>
              </a:rPr>
              <a:t>UPDATE </a:t>
            </a:r>
            <a:r>
              <a:rPr b="1" lang="es" sz="1300">
                <a:solidFill>
                  <a:srgbClr val="1C4587"/>
                </a:solidFill>
                <a:latin typeface="Lato"/>
                <a:ea typeface="Lato"/>
                <a:cs typeface="Lato"/>
                <a:sym typeface="Lato"/>
              </a:rPr>
              <a:t>jugador</a:t>
            </a:r>
            <a:r>
              <a:rPr b="1" lang="es" sz="1300">
                <a:latin typeface="Lato"/>
                <a:ea typeface="Lato"/>
                <a:cs typeface="Lato"/>
                <a:sym typeface="Lato"/>
              </a:rPr>
              <a:t> SET sueldo_mensual = </a:t>
            </a:r>
            <a:r>
              <a:rPr b="1" lang="es" sz="1300">
                <a:solidFill>
                  <a:srgbClr val="1C4587"/>
                </a:solidFill>
                <a:latin typeface="Lato"/>
                <a:ea typeface="Lato"/>
                <a:cs typeface="Lato"/>
                <a:sym typeface="Lato"/>
              </a:rPr>
              <a:t>75000</a:t>
            </a:r>
            <a:r>
              <a:rPr b="1" lang="es" sz="1300">
                <a:latin typeface="Lato"/>
                <a:ea typeface="Lato"/>
                <a:cs typeface="Lato"/>
                <a:sym typeface="Lato"/>
              </a:rPr>
              <a:t> WHERE id_jugador = </a:t>
            </a:r>
            <a:r>
              <a:rPr b="1" lang="es" sz="1300">
                <a:solidFill>
                  <a:srgbClr val="1C4587"/>
                </a:solidFill>
                <a:latin typeface="Lato"/>
                <a:ea typeface="Lato"/>
                <a:cs typeface="Lato"/>
                <a:sym typeface="Lato"/>
              </a:rPr>
              <a:t>1</a:t>
            </a:r>
            <a:r>
              <a:rPr b="1" lang="es" sz="1300">
                <a:latin typeface="Lato"/>
                <a:ea typeface="Lato"/>
                <a:cs typeface="Lato"/>
                <a:sym typeface="Lato"/>
              </a:rPr>
              <a:t>;</a:t>
            </a:r>
            <a:endParaRPr b="1" sz="1300">
              <a:latin typeface="Lato"/>
              <a:ea typeface="Lato"/>
              <a:cs typeface="Lato"/>
              <a:sym typeface="Lato"/>
            </a:endParaRPr>
          </a:p>
          <a:p>
            <a:pPr indent="0" lvl="0" marL="0" rtl="0" algn="l">
              <a:spcBef>
                <a:spcPts val="0"/>
              </a:spcBef>
              <a:spcAft>
                <a:spcPts val="0"/>
              </a:spcAft>
              <a:buNone/>
            </a:pPr>
            <a:r>
              <a:rPr b="1" lang="es" sz="1300">
                <a:latin typeface="Lato"/>
                <a:ea typeface="Lato"/>
                <a:cs typeface="Lato"/>
                <a:sym typeface="Lato"/>
              </a:rPr>
              <a:t>UPDATE </a:t>
            </a:r>
            <a:r>
              <a:rPr b="1" lang="es" sz="1300">
                <a:solidFill>
                  <a:srgbClr val="1C4587"/>
                </a:solidFill>
                <a:latin typeface="Lato"/>
                <a:ea typeface="Lato"/>
                <a:cs typeface="Lato"/>
                <a:sym typeface="Lato"/>
              </a:rPr>
              <a:t>jugador</a:t>
            </a:r>
            <a:r>
              <a:rPr b="1" lang="es" sz="1300">
                <a:latin typeface="Lato"/>
                <a:ea typeface="Lato"/>
                <a:cs typeface="Lato"/>
                <a:sym typeface="Lato"/>
              </a:rPr>
              <a:t> SET sueldo_mensual = </a:t>
            </a:r>
            <a:r>
              <a:rPr b="1" lang="es" sz="1300">
                <a:solidFill>
                  <a:srgbClr val="1C4587"/>
                </a:solidFill>
                <a:latin typeface="Lato"/>
                <a:ea typeface="Lato"/>
                <a:cs typeface="Lato"/>
                <a:sym typeface="Lato"/>
              </a:rPr>
              <a:t>70000</a:t>
            </a:r>
            <a:r>
              <a:rPr b="1" lang="es" sz="1300">
                <a:latin typeface="Lato"/>
                <a:ea typeface="Lato"/>
                <a:cs typeface="Lato"/>
                <a:sym typeface="Lato"/>
              </a:rPr>
              <a:t> WHERE id_jugador = </a:t>
            </a:r>
            <a:r>
              <a:rPr b="1" lang="es" sz="1300">
                <a:solidFill>
                  <a:srgbClr val="1C4587"/>
                </a:solidFill>
                <a:latin typeface="Lato"/>
                <a:ea typeface="Lato"/>
                <a:cs typeface="Lato"/>
                <a:sym typeface="Lato"/>
              </a:rPr>
              <a:t>2;</a:t>
            </a:r>
            <a:endParaRPr b="1" sz="1300">
              <a:solidFill>
                <a:srgbClr val="1C4587"/>
              </a:solidFill>
              <a:latin typeface="Lato"/>
              <a:ea typeface="Lato"/>
              <a:cs typeface="Lato"/>
              <a:sym typeface="Lato"/>
            </a:endParaRPr>
          </a:p>
          <a:p>
            <a:pPr indent="0" lvl="0" marL="0" rtl="0" algn="l">
              <a:spcBef>
                <a:spcPts val="0"/>
              </a:spcBef>
              <a:spcAft>
                <a:spcPts val="0"/>
              </a:spcAft>
              <a:buNone/>
            </a:pPr>
            <a:r>
              <a:rPr b="1" lang="es" sz="1300">
                <a:latin typeface="Lato"/>
                <a:ea typeface="Lato"/>
                <a:cs typeface="Lato"/>
                <a:sym typeface="Lato"/>
              </a:rPr>
              <a:t>UPDATE </a:t>
            </a:r>
            <a:r>
              <a:rPr b="1" lang="es" sz="1300">
                <a:solidFill>
                  <a:srgbClr val="1C4587"/>
                </a:solidFill>
                <a:latin typeface="Lato"/>
                <a:ea typeface="Lato"/>
                <a:cs typeface="Lato"/>
                <a:sym typeface="Lato"/>
              </a:rPr>
              <a:t>jugador</a:t>
            </a:r>
            <a:r>
              <a:rPr b="1" lang="es" sz="1300">
                <a:latin typeface="Lato"/>
                <a:ea typeface="Lato"/>
                <a:cs typeface="Lato"/>
                <a:sym typeface="Lato"/>
              </a:rPr>
              <a:t> SET sueldo_mensual = </a:t>
            </a:r>
            <a:r>
              <a:rPr b="1" lang="es" sz="1300">
                <a:solidFill>
                  <a:srgbClr val="1C4587"/>
                </a:solidFill>
                <a:latin typeface="Lato"/>
                <a:ea typeface="Lato"/>
                <a:cs typeface="Lato"/>
                <a:sym typeface="Lato"/>
              </a:rPr>
              <a:t>68000</a:t>
            </a:r>
            <a:r>
              <a:rPr b="1" lang="es" sz="1300">
                <a:latin typeface="Lato"/>
                <a:ea typeface="Lato"/>
                <a:cs typeface="Lato"/>
                <a:sym typeface="Lato"/>
              </a:rPr>
              <a:t> WHERE id_jugador = </a:t>
            </a:r>
            <a:r>
              <a:rPr b="1" lang="es" sz="1300">
                <a:solidFill>
                  <a:srgbClr val="1C4587"/>
                </a:solidFill>
                <a:latin typeface="Lato"/>
                <a:ea typeface="Lato"/>
                <a:cs typeface="Lato"/>
                <a:sym typeface="Lato"/>
              </a:rPr>
              <a:t>3</a:t>
            </a:r>
            <a:r>
              <a:rPr b="1" lang="es" sz="1300">
                <a:solidFill>
                  <a:srgbClr val="1C4587"/>
                </a:solidFill>
                <a:latin typeface="Lato"/>
                <a:ea typeface="Lato"/>
                <a:cs typeface="Lato"/>
                <a:sym typeface="Lato"/>
              </a:rPr>
              <a:t>;</a:t>
            </a:r>
            <a:endParaRPr b="1" sz="1300">
              <a:latin typeface="Lato"/>
              <a:ea typeface="Lato"/>
              <a:cs typeface="Lato"/>
              <a:sym typeface="Lato"/>
            </a:endParaRPr>
          </a:p>
          <a:p>
            <a:pPr indent="0" lvl="0" marL="0" rtl="0" algn="l">
              <a:spcBef>
                <a:spcPts val="0"/>
              </a:spcBef>
              <a:spcAft>
                <a:spcPts val="0"/>
              </a:spcAft>
              <a:buNone/>
            </a:pPr>
            <a:r>
              <a:rPr b="1" lang="es" sz="1300">
                <a:latin typeface="Lato"/>
                <a:ea typeface="Lato"/>
                <a:cs typeface="Lato"/>
                <a:sym typeface="Lato"/>
              </a:rPr>
              <a:t>UPDATE </a:t>
            </a:r>
            <a:r>
              <a:rPr b="1" lang="es" sz="1300">
                <a:solidFill>
                  <a:srgbClr val="1C4587"/>
                </a:solidFill>
                <a:latin typeface="Lato"/>
                <a:ea typeface="Lato"/>
                <a:cs typeface="Lato"/>
                <a:sym typeface="Lato"/>
              </a:rPr>
              <a:t>jugador</a:t>
            </a:r>
            <a:r>
              <a:rPr b="1" lang="es" sz="1300">
                <a:latin typeface="Lato"/>
                <a:ea typeface="Lato"/>
                <a:cs typeface="Lato"/>
                <a:sym typeface="Lato"/>
              </a:rPr>
              <a:t> SET sueldo_mensual = </a:t>
            </a:r>
            <a:r>
              <a:rPr b="1" lang="es" sz="1300">
                <a:solidFill>
                  <a:srgbClr val="1C4587"/>
                </a:solidFill>
                <a:latin typeface="Lato"/>
                <a:ea typeface="Lato"/>
                <a:cs typeface="Lato"/>
                <a:sym typeface="Lato"/>
              </a:rPr>
              <a:t>65000</a:t>
            </a:r>
            <a:r>
              <a:rPr b="1" lang="es" sz="1300">
                <a:latin typeface="Lato"/>
                <a:ea typeface="Lato"/>
                <a:cs typeface="Lato"/>
                <a:sym typeface="Lato"/>
              </a:rPr>
              <a:t> WHERE id_jugador = </a:t>
            </a:r>
            <a:r>
              <a:rPr b="1" lang="es" sz="1300">
                <a:solidFill>
                  <a:srgbClr val="1C4587"/>
                </a:solidFill>
                <a:latin typeface="Lato"/>
                <a:ea typeface="Lato"/>
                <a:cs typeface="Lato"/>
                <a:sym typeface="Lato"/>
              </a:rPr>
              <a:t>4</a:t>
            </a:r>
            <a:r>
              <a:rPr b="1" lang="es" sz="1300">
                <a:solidFill>
                  <a:srgbClr val="1C4587"/>
                </a:solidFill>
                <a:latin typeface="Lato"/>
                <a:ea typeface="Lato"/>
                <a:cs typeface="Lato"/>
                <a:sym typeface="Lato"/>
              </a:rPr>
              <a:t>;</a:t>
            </a:r>
            <a:endParaRPr b="1" sz="1300">
              <a:latin typeface="Lato"/>
              <a:ea typeface="Lato"/>
              <a:cs typeface="Lato"/>
              <a:sym typeface="Lato"/>
            </a:endParaRPr>
          </a:p>
          <a:p>
            <a:pPr indent="0" lvl="0" marL="0" rtl="0" algn="l">
              <a:spcBef>
                <a:spcPts val="0"/>
              </a:spcBef>
              <a:spcAft>
                <a:spcPts val="0"/>
              </a:spcAft>
              <a:buNone/>
            </a:pPr>
            <a:r>
              <a:rPr b="1" lang="es" sz="1300">
                <a:latin typeface="Lato"/>
                <a:ea typeface="Lato"/>
                <a:cs typeface="Lato"/>
                <a:sym typeface="Lato"/>
              </a:rPr>
              <a:t>UPDATE </a:t>
            </a:r>
            <a:r>
              <a:rPr b="1" lang="es" sz="1300">
                <a:solidFill>
                  <a:srgbClr val="1C4587"/>
                </a:solidFill>
                <a:latin typeface="Lato"/>
                <a:ea typeface="Lato"/>
                <a:cs typeface="Lato"/>
                <a:sym typeface="Lato"/>
              </a:rPr>
              <a:t>jugador</a:t>
            </a:r>
            <a:r>
              <a:rPr b="1" lang="es" sz="1300">
                <a:latin typeface="Lato"/>
                <a:ea typeface="Lato"/>
                <a:cs typeface="Lato"/>
                <a:sym typeface="Lato"/>
              </a:rPr>
              <a:t> SET sueldo_mensual = </a:t>
            </a:r>
            <a:r>
              <a:rPr b="1" lang="es" sz="1300">
                <a:solidFill>
                  <a:srgbClr val="1C4587"/>
                </a:solidFill>
                <a:latin typeface="Lato"/>
                <a:ea typeface="Lato"/>
                <a:cs typeface="Lato"/>
                <a:sym typeface="Lato"/>
              </a:rPr>
              <a:t>63000</a:t>
            </a:r>
            <a:r>
              <a:rPr b="1" lang="es" sz="1300">
                <a:latin typeface="Lato"/>
                <a:ea typeface="Lato"/>
                <a:cs typeface="Lato"/>
                <a:sym typeface="Lato"/>
              </a:rPr>
              <a:t> WHERE id_jugador = </a:t>
            </a:r>
            <a:r>
              <a:rPr b="1" lang="es" sz="1300">
                <a:solidFill>
                  <a:srgbClr val="1C4587"/>
                </a:solidFill>
                <a:latin typeface="Lato"/>
                <a:ea typeface="Lato"/>
                <a:cs typeface="Lato"/>
                <a:sym typeface="Lato"/>
              </a:rPr>
              <a:t>5</a:t>
            </a:r>
            <a:r>
              <a:rPr b="1" lang="es" sz="1300">
                <a:solidFill>
                  <a:srgbClr val="1C4587"/>
                </a:solidFill>
                <a:latin typeface="Lato"/>
                <a:ea typeface="Lato"/>
                <a:cs typeface="Lato"/>
                <a:sym typeface="Lato"/>
              </a:rPr>
              <a:t>;</a:t>
            </a:r>
            <a:endParaRPr b="1" sz="1300">
              <a:latin typeface="Lato"/>
              <a:ea typeface="Lato"/>
              <a:cs typeface="Lato"/>
              <a:sym typeface="Lato"/>
            </a:endParaRPr>
          </a:p>
          <a:p>
            <a:pPr indent="0" lvl="0" marL="0" rtl="0" algn="l">
              <a:spcBef>
                <a:spcPts val="0"/>
              </a:spcBef>
              <a:spcAft>
                <a:spcPts val="0"/>
              </a:spcAft>
              <a:buNone/>
            </a:pPr>
            <a:r>
              <a:rPr b="1" lang="es" sz="1300">
                <a:latin typeface="Lato"/>
                <a:ea typeface="Lato"/>
                <a:cs typeface="Lato"/>
                <a:sym typeface="Lato"/>
              </a:rPr>
              <a:t>UPDATE </a:t>
            </a:r>
            <a:r>
              <a:rPr b="1" lang="es" sz="1300">
                <a:solidFill>
                  <a:srgbClr val="1C4587"/>
                </a:solidFill>
                <a:latin typeface="Lato"/>
                <a:ea typeface="Lato"/>
                <a:cs typeface="Lato"/>
                <a:sym typeface="Lato"/>
              </a:rPr>
              <a:t>jugador</a:t>
            </a:r>
            <a:r>
              <a:rPr b="1" lang="es" sz="1300">
                <a:latin typeface="Lato"/>
                <a:ea typeface="Lato"/>
                <a:cs typeface="Lato"/>
                <a:sym typeface="Lato"/>
              </a:rPr>
              <a:t> SET sueldo_mensual = </a:t>
            </a:r>
            <a:r>
              <a:rPr b="1" lang="es" sz="1300">
                <a:solidFill>
                  <a:srgbClr val="1C4587"/>
                </a:solidFill>
                <a:latin typeface="Lato"/>
                <a:ea typeface="Lato"/>
                <a:cs typeface="Lato"/>
                <a:sym typeface="Lato"/>
              </a:rPr>
              <a:t>60000</a:t>
            </a:r>
            <a:r>
              <a:rPr b="1" lang="es" sz="1300">
                <a:latin typeface="Lato"/>
                <a:ea typeface="Lato"/>
                <a:cs typeface="Lato"/>
                <a:sym typeface="Lato"/>
              </a:rPr>
              <a:t> WHERE id_jugador = </a:t>
            </a:r>
            <a:r>
              <a:rPr b="1" lang="es" sz="1300">
                <a:solidFill>
                  <a:srgbClr val="1C4587"/>
                </a:solidFill>
                <a:latin typeface="Lato"/>
                <a:ea typeface="Lato"/>
                <a:cs typeface="Lato"/>
                <a:sym typeface="Lato"/>
              </a:rPr>
              <a:t>6</a:t>
            </a:r>
            <a:r>
              <a:rPr b="1" lang="es" sz="1300">
                <a:solidFill>
                  <a:srgbClr val="1C4587"/>
                </a:solidFill>
                <a:latin typeface="Lato"/>
                <a:ea typeface="Lato"/>
                <a:cs typeface="Lato"/>
                <a:sym typeface="Lato"/>
              </a:rPr>
              <a:t>;</a:t>
            </a:r>
            <a:endParaRPr b="1" sz="1300">
              <a:latin typeface="Lato"/>
              <a:ea typeface="Lato"/>
              <a:cs typeface="Lato"/>
              <a:sym typeface="Lato"/>
            </a:endParaRPr>
          </a:p>
          <a:p>
            <a:pPr indent="0" lvl="0" marL="0" rtl="0" algn="l">
              <a:spcBef>
                <a:spcPts val="0"/>
              </a:spcBef>
              <a:spcAft>
                <a:spcPts val="0"/>
              </a:spcAft>
              <a:buNone/>
            </a:pPr>
            <a:r>
              <a:rPr b="1" lang="es" sz="1300">
                <a:latin typeface="Lato"/>
                <a:ea typeface="Lato"/>
                <a:cs typeface="Lato"/>
                <a:sym typeface="Lato"/>
              </a:rPr>
              <a:t>UPDATE </a:t>
            </a:r>
            <a:r>
              <a:rPr b="1" lang="es" sz="1300">
                <a:solidFill>
                  <a:srgbClr val="1C4587"/>
                </a:solidFill>
                <a:latin typeface="Lato"/>
                <a:ea typeface="Lato"/>
                <a:cs typeface="Lato"/>
                <a:sym typeface="Lato"/>
              </a:rPr>
              <a:t>jugador</a:t>
            </a:r>
            <a:r>
              <a:rPr b="1" lang="es" sz="1300">
                <a:latin typeface="Lato"/>
                <a:ea typeface="Lato"/>
                <a:cs typeface="Lato"/>
                <a:sym typeface="Lato"/>
              </a:rPr>
              <a:t> SET sueldo_mensual = </a:t>
            </a:r>
            <a:r>
              <a:rPr b="1" lang="es" sz="1300">
                <a:solidFill>
                  <a:srgbClr val="1C4587"/>
                </a:solidFill>
                <a:latin typeface="Lato"/>
                <a:ea typeface="Lato"/>
                <a:cs typeface="Lato"/>
                <a:sym typeface="Lato"/>
              </a:rPr>
              <a:t>58000</a:t>
            </a:r>
            <a:r>
              <a:rPr b="1" lang="es" sz="1300">
                <a:latin typeface="Lato"/>
                <a:ea typeface="Lato"/>
                <a:cs typeface="Lato"/>
                <a:sym typeface="Lato"/>
              </a:rPr>
              <a:t> WHERE id_jugador = </a:t>
            </a:r>
            <a:r>
              <a:rPr b="1" lang="es" sz="1300">
                <a:solidFill>
                  <a:srgbClr val="1C4587"/>
                </a:solidFill>
                <a:latin typeface="Lato"/>
                <a:ea typeface="Lato"/>
                <a:cs typeface="Lato"/>
                <a:sym typeface="Lato"/>
              </a:rPr>
              <a:t>7</a:t>
            </a:r>
            <a:r>
              <a:rPr b="1" lang="es" sz="1300">
                <a:solidFill>
                  <a:srgbClr val="1C4587"/>
                </a:solidFill>
                <a:latin typeface="Lato"/>
                <a:ea typeface="Lato"/>
                <a:cs typeface="Lato"/>
                <a:sym typeface="Lato"/>
              </a:rPr>
              <a:t>;</a:t>
            </a:r>
            <a:endParaRPr b="1" sz="1300">
              <a:latin typeface="Lato"/>
              <a:ea typeface="Lato"/>
              <a:cs typeface="Lato"/>
              <a:sym typeface="Lato"/>
            </a:endParaRPr>
          </a:p>
          <a:p>
            <a:pPr indent="0" lvl="0" marL="0" rtl="0" algn="l">
              <a:spcBef>
                <a:spcPts val="0"/>
              </a:spcBef>
              <a:spcAft>
                <a:spcPts val="0"/>
              </a:spcAft>
              <a:buNone/>
            </a:pPr>
            <a:r>
              <a:rPr b="1" lang="es" sz="1300">
                <a:latin typeface="Lato"/>
                <a:ea typeface="Lato"/>
                <a:cs typeface="Lato"/>
                <a:sym typeface="Lato"/>
              </a:rPr>
              <a:t>UPDATE </a:t>
            </a:r>
            <a:r>
              <a:rPr b="1" lang="es" sz="1300">
                <a:solidFill>
                  <a:srgbClr val="1C4587"/>
                </a:solidFill>
                <a:latin typeface="Lato"/>
                <a:ea typeface="Lato"/>
                <a:cs typeface="Lato"/>
                <a:sym typeface="Lato"/>
              </a:rPr>
              <a:t>jugador</a:t>
            </a:r>
            <a:r>
              <a:rPr b="1" lang="es" sz="1300">
                <a:latin typeface="Lato"/>
                <a:ea typeface="Lato"/>
                <a:cs typeface="Lato"/>
                <a:sym typeface="Lato"/>
              </a:rPr>
              <a:t> SET sueldo_mensual = </a:t>
            </a:r>
            <a:r>
              <a:rPr b="1" lang="es" sz="1300">
                <a:solidFill>
                  <a:srgbClr val="1C4587"/>
                </a:solidFill>
                <a:latin typeface="Lato"/>
                <a:ea typeface="Lato"/>
                <a:cs typeface="Lato"/>
                <a:sym typeface="Lato"/>
              </a:rPr>
              <a:t>55000</a:t>
            </a:r>
            <a:r>
              <a:rPr b="1" lang="es" sz="1300">
                <a:latin typeface="Lato"/>
                <a:ea typeface="Lato"/>
                <a:cs typeface="Lato"/>
                <a:sym typeface="Lato"/>
              </a:rPr>
              <a:t> WHERE id_jugador = </a:t>
            </a:r>
            <a:r>
              <a:rPr b="1" lang="es" sz="1300">
                <a:solidFill>
                  <a:srgbClr val="1C4587"/>
                </a:solidFill>
                <a:latin typeface="Lato"/>
                <a:ea typeface="Lato"/>
                <a:cs typeface="Lato"/>
                <a:sym typeface="Lato"/>
              </a:rPr>
              <a:t>8</a:t>
            </a:r>
            <a:r>
              <a:rPr b="1" lang="es" sz="1300">
                <a:solidFill>
                  <a:srgbClr val="1C4587"/>
                </a:solidFill>
                <a:latin typeface="Lato"/>
                <a:ea typeface="Lato"/>
                <a:cs typeface="Lato"/>
                <a:sym typeface="Lato"/>
              </a:rPr>
              <a:t>;</a:t>
            </a:r>
            <a:endParaRPr>
              <a:latin typeface="Lato"/>
              <a:ea typeface="Lato"/>
              <a:cs typeface="Lato"/>
              <a:sym typeface="Lat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79"/>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SELECT * FROM jugador</a:t>
            </a:r>
            <a:endParaRPr sz="1700">
              <a:solidFill>
                <a:srgbClr val="000000"/>
              </a:solidFill>
              <a:latin typeface="Arial"/>
              <a:ea typeface="Arial"/>
              <a:cs typeface="Arial"/>
              <a:sym typeface="Arial"/>
            </a:endParaRPr>
          </a:p>
          <a:p>
            <a:pPr indent="0" lvl="0" marL="0" rtl="0" algn="l">
              <a:lnSpc>
                <a:spcPct val="115000"/>
              </a:lnSpc>
              <a:spcBef>
                <a:spcPts val="1800"/>
              </a:spcBef>
              <a:spcAft>
                <a:spcPts val="0"/>
              </a:spcAft>
              <a:buNone/>
            </a:pPr>
            <a:r>
              <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pic>
        <p:nvPicPr>
          <p:cNvPr id="492" name="Google Shape;492;p79"/>
          <p:cNvPicPr preferRelativeResize="0"/>
          <p:nvPr/>
        </p:nvPicPr>
        <p:blipFill>
          <a:blip r:embed="rId3">
            <a:alphaModFix/>
          </a:blip>
          <a:stretch>
            <a:fillRect/>
          </a:stretch>
        </p:blipFill>
        <p:spPr>
          <a:xfrm>
            <a:off x="453250" y="2116400"/>
            <a:ext cx="8237500" cy="210642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80"/>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Eliminar</a:t>
            </a:r>
            <a:r>
              <a:rPr lang="es" sz="1700">
                <a:solidFill>
                  <a:srgbClr val="000000"/>
                </a:solidFill>
                <a:latin typeface="Arial"/>
                <a:ea typeface="Arial"/>
                <a:cs typeface="Arial"/>
                <a:sym typeface="Arial"/>
              </a:rPr>
              <a:t> columnas</a:t>
            </a:r>
            <a:endParaRPr sz="1700">
              <a:solidFill>
                <a:srgbClr val="000000"/>
              </a:solidFill>
              <a:latin typeface="Arial"/>
              <a:ea typeface="Arial"/>
              <a:cs typeface="Arial"/>
              <a:sym typeface="Arial"/>
            </a:endParaRPr>
          </a:p>
          <a:p>
            <a:pPr indent="0" lvl="0" marL="0" rtl="0" algn="l">
              <a:lnSpc>
                <a:spcPct val="115000"/>
              </a:lnSpc>
              <a:spcBef>
                <a:spcPts val="1800"/>
              </a:spcBef>
              <a:spcAft>
                <a:spcPts val="0"/>
              </a:spcAft>
              <a:buNone/>
            </a:pPr>
            <a:r>
              <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
        <p:nvSpPr>
          <p:cNvPr id="498" name="Google Shape;498;p80"/>
          <p:cNvSpPr txBox="1"/>
          <p:nvPr/>
        </p:nvSpPr>
        <p:spPr>
          <a:xfrm>
            <a:off x="762800" y="1874325"/>
            <a:ext cx="7707900" cy="26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Lato"/>
                <a:ea typeface="Lato"/>
                <a:cs typeface="Lato"/>
                <a:sym typeface="Lato"/>
              </a:rPr>
              <a:t>Supongamos que la columna valor_mercado no nos sirve, la podemos eliminar de la siguiente forma:</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Sintaxis: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s" sz="1300">
                <a:latin typeface="Lato"/>
                <a:ea typeface="Lato"/>
                <a:cs typeface="Lato"/>
                <a:sym typeface="Lato"/>
              </a:rPr>
              <a:t>ALTER TABLE &lt;nombre_de_la_tabla&gt; DROP COLUMN &lt;nombre_de_la_columna&gt;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s" sz="1300">
                <a:latin typeface="Lato"/>
                <a:ea typeface="Lato"/>
                <a:cs typeface="Lato"/>
                <a:sym typeface="Lato"/>
              </a:rPr>
              <a:t>ALTER TABLE </a:t>
            </a:r>
            <a:r>
              <a:rPr b="1" lang="es" sz="1300">
                <a:solidFill>
                  <a:srgbClr val="1C4587"/>
                </a:solidFill>
                <a:latin typeface="Lato"/>
                <a:ea typeface="Lato"/>
                <a:cs typeface="Lato"/>
                <a:sym typeface="Lato"/>
              </a:rPr>
              <a:t>jugador</a:t>
            </a:r>
            <a:r>
              <a:rPr b="1" lang="es" sz="1300">
                <a:latin typeface="Lato"/>
                <a:ea typeface="Lato"/>
                <a:cs typeface="Lato"/>
                <a:sym typeface="Lato"/>
              </a:rPr>
              <a:t> DROP COLUMN </a:t>
            </a:r>
            <a:r>
              <a:rPr b="1" lang="es" sz="1300">
                <a:solidFill>
                  <a:srgbClr val="1C4587"/>
                </a:solidFill>
                <a:latin typeface="Lato"/>
                <a:ea typeface="Lato"/>
                <a:cs typeface="Lato"/>
                <a:sym typeface="Lato"/>
              </a:rPr>
              <a:t>valor_mercado</a:t>
            </a:r>
            <a:r>
              <a:rPr b="1" lang="es" sz="1300">
                <a:latin typeface="Lato"/>
                <a:ea typeface="Lato"/>
                <a:cs typeface="Lato"/>
                <a:sym typeface="Lato"/>
              </a:rPr>
              <a:t> </a:t>
            </a:r>
            <a:endParaRPr sz="1100"/>
          </a:p>
          <a:p>
            <a:pPr indent="0" lvl="0" marL="0" rtl="0" algn="l">
              <a:spcBef>
                <a:spcPts val="0"/>
              </a:spcBef>
              <a:spcAft>
                <a:spcPts val="0"/>
              </a:spcAft>
              <a:buNone/>
            </a:pPr>
            <a:r>
              <a:t/>
            </a:r>
            <a:endParaRPr sz="1100"/>
          </a:p>
        </p:txBody>
      </p:sp>
      <p:pic>
        <p:nvPicPr>
          <p:cNvPr id="499" name="Google Shape;499;p80"/>
          <p:cNvPicPr preferRelativeResize="0"/>
          <p:nvPr/>
        </p:nvPicPr>
        <p:blipFill>
          <a:blip r:embed="rId3">
            <a:alphaModFix/>
          </a:blip>
          <a:stretch>
            <a:fillRect/>
          </a:stretch>
        </p:blipFill>
        <p:spPr>
          <a:xfrm>
            <a:off x="232300" y="4119000"/>
            <a:ext cx="8839200" cy="450724"/>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81"/>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SELECT * FROM jugador</a:t>
            </a:r>
            <a:endParaRPr sz="1700">
              <a:solidFill>
                <a:srgbClr val="000000"/>
              </a:solidFill>
              <a:latin typeface="Arial"/>
              <a:ea typeface="Arial"/>
              <a:cs typeface="Arial"/>
              <a:sym typeface="Arial"/>
            </a:endParaRPr>
          </a:p>
          <a:p>
            <a:pPr indent="0" lvl="0" marL="0" rtl="0" algn="l">
              <a:lnSpc>
                <a:spcPct val="115000"/>
              </a:lnSpc>
              <a:spcBef>
                <a:spcPts val="1800"/>
              </a:spcBef>
              <a:spcAft>
                <a:spcPts val="0"/>
              </a:spcAft>
              <a:buNone/>
            </a:pPr>
            <a:r>
              <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pic>
        <p:nvPicPr>
          <p:cNvPr id="505" name="Google Shape;505;p81"/>
          <p:cNvPicPr preferRelativeResize="0"/>
          <p:nvPr/>
        </p:nvPicPr>
        <p:blipFill>
          <a:blip r:embed="rId3">
            <a:alphaModFix/>
          </a:blip>
          <a:stretch>
            <a:fillRect/>
          </a:stretch>
        </p:blipFill>
        <p:spPr>
          <a:xfrm>
            <a:off x="681038" y="2173350"/>
            <a:ext cx="7781925" cy="220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7650" y="116610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L</a:t>
            </a:r>
            <a:r>
              <a:rPr lang="es" sz="1700">
                <a:solidFill>
                  <a:srgbClr val="000000"/>
                </a:solidFill>
                <a:latin typeface="Arial"/>
                <a:ea typeface="Arial"/>
                <a:cs typeface="Arial"/>
                <a:sym typeface="Arial"/>
              </a:rPr>
              <a:t>enguaje de Manipulación de Datos (DML)</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
        <p:nvSpPr>
          <p:cNvPr id="123" name="Google Shape;123;p19"/>
          <p:cNvSpPr txBox="1"/>
          <p:nvPr/>
        </p:nvSpPr>
        <p:spPr>
          <a:xfrm>
            <a:off x="799125" y="1917900"/>
            <a:ext cx="7896900" cy="271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s">
                <a:latin typeface="Lato"/>
                <a:ea typeface="Lato"/>
                <a:cs typeface="Lato"/>
                <a:sym typeface="Lato"/>
              </a:rPr>
              <a:t>L</a:t>
            </a:r>
            <a:r>
              <a:rPr lang="es">
                <a:latin typeface="Lato"/>
                <a:ea typeface="Lato"/>
                <a:cs typeface="Lato"/>
                <a:sym typeface="Lato"/>
              </a:rPr>
              <a:t>os elementos que se utilizan para manipular los datos, son los siguientes:</a:t>
            </a:r>
            <a:endParaRPr>
              <a:latin typeface="Lato"/>
              <a:ea typeface="Lato"/>
              <a:cs typeface="Lato"/>
              <a:sym typeface="Lato"/>
            </a:endParaRPr>
          </a:p>
          <a:p>
            <a:pPr indent="-298450" lvl="0" marL="457200" rtl="0" algn="l">
              <a:lnSpc>
                <a:spcPct val="115000"/>
              </a:lnSpc>
              <a:spcBef>
                <a:spcPts val="1200"/>
              </a:spcBef>
              <a:spcAft>
                <a:spcPts val="0"/>
              </a:spcAft>
              <a:buSzPts val="1100"/>
              <a:buChar char="●"/>
            </a:pPr>
            <a:r>
              <a:rPr b="1" lang="es">
                <a:solidFill>
                  <a:srgbClr val="0000FF"/>
                </a:solidFill>
                <a:latin typeface="Lato"/>
                <a:ea typeface="Lato"/>
                <a:cs typeface="Lato"/>
                <a:sym typeface="Lato"/>
              </a:rPr>
              <a:t>SELECT</a:t>
            </a:r>
            <a:r>
              <a:rPr lang="es">
                <a:latin typeface="Lato"/>
                <a:ea typeface="Lato"/>
                <a:cs typeface="Lato"/>
                <a:sym typeface="Lato"/>
              </a:rPr>
              <a:t>, esta sentencia se utiliza para realizar consultas sobre los datos.</a:t>
            </a:r>
            <a:endParaRPr>
              <a:latin typeface="Lato"/>
              <a:ea typeface="Lato"/>
              <a:cs typeface="Lato"/>
              <a:sym typeface="Lato"/>
            </a:endParaRPr>
          </a:p>
          <a:p>
            <a:pPr indent="-298450" lvl="0" marL="457200" rtl="0" algn="l">
              <a:lnSpc>
                <a:spcPct val="115000"/>
              </a:lnSpc>
              <a:spcBef>
                <a:spcPts val="0"/>
              </a:spcBef>
              <a:spcAft>
                <a:spcPts val="0"/>
              </a:spcAft>
              <a:buSzPts val="1100"/>
              <a:buChar char="●"/>
            </a:pPr>
            <a:r>
              <a:rPr b="1" lang="es">
                <a:solidFill>
                  <a:srgbClr val="0000FF"/>
                </a:solidFill>
                <a:latin typeface="Lato"/>
                <a:ea typeface="Lato"/>
                <a:cs typeface="Lato"/>
                <a:sym typeface="Lato"/>
              </a:rPr>
              <a:t>INSERT</a:t>
            </a:r>
            <a:r>
              <a:rPr lang="es">
                <a:latin typeface="Lato"/>
                <a:ea typeface="Lato"/>
                <a:cs typeface="Lato"/>
                <a:sym typeface="Lato"/>
              </a:rPr>
              <a:t>, con esta instrucción podemos insertar los valores en una base de datos.</a:t>
            </a:r>
            <a:endParaRPr>
              <a:latin typeface="Lato"/>
              <a:ea typeface="Lato"/>
              <a:cs typeface="Lato"/>
              <a:sym typeface="Lato"/>
            </a:endParaRPr>
          </a:p>
          <a:p>
            <a:pPr indent="-298450" lvl="0" marL="457200" rtl="0" algn="l">
              <a:lnSpc>
                <a:spcPct val="115000"/>
              </a:lnSpc>
              <a:spcBef>
                <a:spcPts val="0"/>
              </a:spcBef>
              <a:spcAft>
                <a:spcPts val="0"/>
              </a:spcAft>
              <a:buSzPts val="1100"/>
              <a:buChar char="●"/>
            </a:pPr>
            <a:r>
              <a:rPr b="1" lang="es">
                <a:solidFill>
                  <a:srgbClr val="0000FF"/>
                </a:solidFill>
                <a:latin typeface="Lato"/>
                <a:ea typeface="Lato"/>
                <a:cs typeface="Lato"/>
                <a:sym typeface="Lato"/>
              </a:rPr>
              <a:t>UPDATE</a:t>
            </a:r>
            <a:r>
              <a:rPr lang="es">
                <a:latin typeface="Lato"/>
                <a:ea typeface="Lato"/>
                <a:cs typeface="Lato"/>
                <a:sym typeface="Lato"/>
              </a:rPr>
              <a:t>, sirve para modificar los valores de uno o varios registros.</a:t>
            </a:r>
            <a:endParaRPr>
              <a:latin typeface="Lato"/>
              <a:ea typeface="Lato"/>
              <a:cs typeface="Lato"/>
              <a:sym typeface="Lato"/>
            </a:endParaRPr>
          </a:p>
          <a:p>
            <a:pPr indent="-298450" lvl="0" marL="457200" rtl="0" algn="l">
              <a:lnSpc>
                <a:spcPct val="115000"/>
              </a:lnSpc>
              <a:spcBef>
                <a:spcPts val="0"/>
              </a:spcBef>
              <a:spcAft>
                <a:spcPts val="0"/>
              </a:spcAft>
              <a:buSzPts val="1100"/>
              <a:buChar char="●"/>
            </a:pPr>
            <a:r>
              <a:rPr b="1" lang="es">
                <a:solidFill>
                  <a:srgbClr val="0000FF"/>
                </a:solidFill>
                <a:latin typeface="Lato"/>
                <a:ea typeface="Lato"/>
                <a:cs typeface="Lato"/>
                <a:sym typeface="Lato"/>
              </a:rPr>
              <a:t>DELETE</a:t>
            </a:r>
            <a:r>
              <a:rPr lang="es">
                <a:latin typeface="Lato"/>
                <a:ea typeface="Lato"/>
                <a:cs typeface="Lato"/>
                <a:sym typeface="Lato"/>
              </a:rPr>
              <a:t>, se utiliza para eliminar las finas de una tabla</a:t>
            </a:r>
            <a:endParaRPr>
              <a:latin typeface="Lato"/>
              <a:ea typeface="Lato"/>
              <a:cs typeface="Lato"/>
              <a:sym typeface="Lato"/>
            </a:endParaRPr>
          </a:p>
          <a:p>
            <a:pPr indent="0" lvl="0" marL="0" rtl="0" algn="l">
              <a:lnSpc>
                <a:spcPct val="115000"/>
              </a:lnSpc>
              <a:spcBef>
                <a:spcPts val="1200"/>
              </a:spcBef>
              <a:spcAft>
                <a:spcPts val="0"/>
              </a:spcAft>
              <a:buNone/>
            </a:pPr>
            <a:r>
              <a:t/>
            </a:r>
            <a:endParaRPr>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8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la </a:t>
            </a:r>
            <a:r>
              <a:rPr lang="es"/>
              <a:t>próxima</a:t>
            </a:r>
            <a:r>
              <a:rPr lang="es"/>
              <a:t> clase</a:t>
            </a:r>
            <a:endParaRPr/>
          </a:p>
        </p:txBody>
      </p:sp>
      <p:sp>
        <p:nvSpPr>
          <p:cNvPr id="511" name="Google Shape;511;p8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s"/>
              <a:t>Releer la diapositiva y el material </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s"/>
              <a:t>La próxima clase vamos a sumar cosas a las tablas para poder hacer consultas </a:t>
            </a:r>
            <a:r>
              <a:rPr lang="es"/>
              <a:t>más</a:t>
            </a:r>
            <a:r>
              <a:rPr lang="es"/>
              <a:t> complejas</a:t>
            </a:r>
            <a:endParaRPr/>
          </a:p>
          <a:p>
            <a:pPr indent="0" lvl="0" marL="457200" rtl="0" algn="l">
              <a:spcBef>
                <a:spcPts val="1600"/>
              </a:spcBef>
              <a:spcAft>
                <a:spcPts val="160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7650" y="11660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Lenguaje de Control de Datos (DCL)</a:t>
            </a:r>
            <a:endParaRPr sz="1700">
              <a:solidFill>
                <a:srgbClr val="000000"/>
              </a:solidFill>
              <a:latin typeface="Arial"/>
              <a:ea typeface="Arial"/>
              <a:cs typeface="Arial"/>
              <a:sym typeface="Arial"/>
            </a:endParaRPr>
          </a:p>
          <a:p>
            <a:pPr indent="0" lvl="0" marL="0" rtl="0" algn="l">
              <a:lnSpc>
                <a:spcPct val="115000"/>
              </a:lnSpc>
              <a:spcBef>
                <a:spcPts val="1800"/>
              </a:spcBef>
              <a:spcAft>
                <a:spcPts val="0"/>
              </a:spcAft>
              <a:buNone/>
            </a:pPr>
            <a:r>
              <a:t/>
            </a:r>
            <a:endParaRPr sz="1700">
              <a:solidFill>
                <a:srgbClr val="000000"/>
              </a:solidFill>
              <a:latin typeface="Arial"/>
              <a:ea typeface="Arial"/>
              <a:cs typeface="Arial"/>
              <a:sym typeface="Arial"/>
            </a:endParaRPr>
          </a:p>
          <a:p>
            <a:pPr indent="0" lvl="0" marL="0" rtl="0" algn="l">
              <a:lnSpc>
                <a:spcPct val="115000"/>
              </a:lnSpc>
              <a:spcBef>
                <a:spcPts val="1800"/>
              </a:spcBef>
              <a:spcAft>
                <a:spcPts val="0"/>
              </a:spcAft>
              <a:buNone/>
            </a:pPr>
            <a:r>
              <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
        <p:nvSpPr>
          <p:cNvPr id="129" name="Google Shape;129;p20"/>
          <p:cNvSpPr txBox="1"/>
          <p:nvPr/>
        </p:nvSpPr>
        <p:spPr>
          <a:xfrm>
            <a:off x="799125" y="1954250"/>
            <a:ext cx="7896900" cy="27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Lato"/>
                <a:ea typeface="Lato"/>
                <a:cs typeface="Lato"/>
                <a:sym typeface="Lato"/>
              </a:rPr>
              <a:t>Estos comandos permiten al Administrador del sistema gestor de base de datos, controlar el acceso a los objetos, es decir,  podemos otorgar o denegar permisos a uno o más roles para realizar determinadas tareas.</a:t>
            </a:r>
            <a:endParaRPr>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Sus siglas son </a:t>
            </a:r>
            <a:r>
              <a:rPr b="1" lang="es">
                <a:latin typeface="Lato"/>
                <a:ea typeface="Lato"/>
                <a:cs typeface="Lato"/>
                <a:sym typeface="Lato"/>
              </a:rPr>
              <a:t>DCL</a:t>
            </a:r>
            <a:r>
              <a:rPr lang="es">
                <a:latin typeface="Lato"/>
                <a:ea typeface="Lato"/>
                <a:cs typeface="Lato"/>
                <a:sym typeface="Lato"/>
              </a:rPr>
              <a:t> por su nombre en inglés, </a:t>
            </a:r>
            <a:r>
              <a:rPr b="1" lang="es">
                <a:solidFill>
                  <a:srgbClr val="0000FF"/>
                </a:solidFill>
                <a:latin typeface="Lato"/>
                <a:ea typeface="Lato"/>
                <a:cs typeface="Lato"/>
                <a:sym typeface="Lato"/>
              </a:rPr>
              <a:t>Data Control Language</a:t>
            </a:r>
            <a:r>
              <a:rPr lang="es">
                <a:latin typeface="Lato"/>
                <a:ea typeface="Lato"/>
                <a:cs typeface="Lato"/>
                <a:sym typeface="Lato"/>
              </a:rPr>
              <a:t>.</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7650" y="11588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s" sz="1700">
                <a:solidFill>
                  <a:srgbClr val="000000"/>
                </a:solidFill>
                <a:latin typeface="Arial"/>
                <a:ea typeface="Arial"/>
                <a:cs typeface="Arial"/>
                <a:sym typeface="Arial"/>
              </a:rPr>
              <a:t>Lenguaje de Control de Datos (DCL)</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sz="3400">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sz="3400">
              <a:latin typeface="Lato"/>
              <a:ea typeface="Lato"/>
              <a:cs typeface="Lato"/>
              <a:sym typeface="Lato"/>
            </a:endParaRPr>
          </a:p>
        </p:txBody>
      </p:sp>
      <p:sp>
        <p:nvSpPr>
          <p:cNvPr id="135" name="Google Shape;135;p21"/>
          <p:cNvSpPr txBox="1"/>
          <p:nvPr/>
        </p:nvSpPr>
        <p:spPr>
          <a:xfrm>
            <a:off x="799125" y="1838000"/>
            <a:ext cx="7896900" cy="271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s">
                <a:latin typeface="Lato"/>
                <a:ea typeface="Lato"/>
                <a:cs typeface="Lato"/>
                <a:sym typeface="Lato"/>
              </a:rPr>
              <a:t>Los comandos para controlar los permisos son los siguientes:</a:t>
            </a:r>
            <a:endParaRPr>
              <a:latin typeface="Lato"/>
              <a:ea typeface="Lato"/>
              <a:cs typeface="Lato"/>
              <a:sym typeface="Lato"/>
            </a:endParaRPr>
          </a:p>
          <a:p>
            <a:pPr indent="-298450" lvl="0" marL="457200" rtl="0" algn="l">
              <a:lnSpc>
                <a:spcPct val="115000"/>
              </a:lnSpc>
              <a:spcBef>
                <a:spcPts val="1200"/>
              </a:spcBef>
              <a:spcAft>
                <a:spcPts val="0"/>
              </a:spcAft>
              <a:buSzPts val="1100"/>
              <a:buChar char="●"/>
            </a:pPr>
            <a:r>
              <a:rPr b="1" lang="es">
                <a:solidFill>
                  <a:srgbClr val="0000FF"/>
                </a:solidFill>
                <a:latin typeface="Lato"/>
                <a:ea typeface="Lato"/>
                <a:cs typeface="Lato"/>
                <a:sym typeface="Lato"/>
              </a:rPr>
              <a:t>GRANT</a:t>
            </a:r>
            <a:r>
              <a:rPr lang="es">
                <a:latin typeface="Lato"/>
                <a:ea typeface="Lato"/>
                <a:cs typeface="Lato"/>
                <a:sym typeface="Lato"/>
              </a:rPr>
              <a:t>, permite otorgar permisos.</a:t>
            </a:r>
            <a:endParaRPr>
              <a:latin typeface="Lato"/>
              <a:ea typeface="Lato"/>
              <a:cs typeface="Lato"/>
              <a:sym typeface="Lato"/>
            </a:endParaRPr>
          </a:p>
          <a:p>
            <a:pPr indent="-298450" lvl="0" marL="457200" rtl="0" algn="l">
              <a:lnSpc>
                <a:spcPct val="115000"/>
              </a:lnSpc>
              <a:spcBef>
                <a:spcPts val="0"/>
              </a:spcBef>
              <a:spcAft>
                <a:spcPts val="0"/>
              </a:spcAft>
              <a:buSzPts val="1100"/>
              <a:buChar char="●"/>
            </a:pPr>
            <a:r>
              <a:rPr b="1" lang="es">
                <a:solidFill>
                  <a:srgbClr val="0000FF"/>
                </a:solidFill>
                <a:latin typeface="Lato"/>
                <a:ea typeface="Lato"/>
                <a:cs typeface="Lato"/>
                <a:sym typeface="Lato"/>
              </a:rPr>
              <a:t>REVOKE</a:t>
            </a:r>
            <a:r>
              <a:rPr lang="es">
                <a:latin typeface="Lato"/>
                <a:ea typeface="Lato"/>
                <a:cs typeface="Lato"/>
                <a:sym typeface="Lato"/>
              </a:rPr>
              <a:t>, elimina los permisos que previamente se han concedido.</a:t>
            </a:r>
            <a:endParaRPr>
              <a:latin typeface="Lato"/>
              <a:ea typeface="Lato"/>
              <a:cs typeface="Lato"/>
              <a:sym typeface="Lato"/>
            </a:endParaRPr>
          </a:p>
          <a:p>
            <a:pPr indent="0" lvl="0" marL="0" rtl="0" algn="l">
              <a:lnSpc>
                <a:spcPct val="115000"/>
              </a:lnSpc>
              <a:spcBef>
                <a:spcPts val="1200"/>
              </a:spcBef>
              <a:spcAft>
                <a:spcPts val="0"/>
              </a:spcAft>
              <a:buNone/>
            </a:pPr>
            <a:r>
              <a:t/>
            </a:r>
            <a:endParaRPr>
              <a:latin typeface="Lato"/>
              <a:ea typeface="Lato"/>
              <a:cs typeface="Lato"/>
              <a:sym typeface="Lato"/>
            </a:endParaRPr>
          </a:p>
          <a:p>
            <a:pPr indent="0" lvl="0" marL="0" rtl="0" algn="l">
              <a:lnSpc>
                <a:spcPct val="115000"/>
              </a:lnSpc>
              <a:spcBef>
                <a:spcPts val="1200"/>
              </a:spcBef>
              <a:spcAft>
                <a:spcPts val="0"/>
              </a:spcAft>
              <a:buNone/>
            </a:pPr>
            <a:r>
              <a:t/>
            </a:r>
            <a:endParaRPr>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