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ítulo y subtítulo">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Texto del título</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Nivel de texto 1</a:t>
            </a:r>
            <a:endParaRPr sz="3200"/>
          </a:p>
          <a:p>
            <a:pPr lvl="1">
              <a:defRPr sz="1800"/>
            </a:pPr>
            <a:r>
              <a:rPr sz="3200"/>
              <a:t>Nivel de texto 2</a:t>
            </a:r>
            <a:endParaRPr sz="3200"/>
          </a:p>
          <a:p>
            <a:pPr lvl="2">
              <a:defRPr sz="1800"/>
            </a:pPr>
            <a:r>
              <a:rPr sz="3200"/>
              <a:t>Nivel de texto 3</a:t>
            </a:r>
            <a:endParaRPr sz="3200"/>
          </a:p>
          <a:p>
            <a:pPr lvl="3">
              <a:defRPr sz="1800"/>
            </a:pPr>
            <a:r>
              <a:rPr sz="3200"/>
              <a:t>Nivel de texto 4</a:t>
            </a:r>
            <a:endParaRPr sz="3200"/>
          </a:p>
          <a:p>
            <a:pPr lvl="4">
              <a:defRPr sz="1800"/>
            </a:pPr>
            <a:r>
              <a:rPr sz="3200"/>
              <a:t>Nivel de texto 5</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Cita">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En blanc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Texto del título</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Nivel de texto 1</a:t>
            </a:r>
            <a:endParaRPr sz="3200"/>
          </a:p>
          <a:p>
            <a:pPr lvl="1">
              <a:defRPr sz="1800"/>
            </a:pPr>
            <a:r>
              <a:rPr sz="3200"/>
              <a:t>Nivel de texto 2</a:t>
            </a:r>
            <a:endParaRPr sz="3200"/>
          </a:p>
          <a:p>
            <a:pPr lvl="2">
              <a:defRPr sz="1800"/>
            </a:pPr>
            <a:r>
              <a:rPr sz="3200"/>
              <a:t>Nivel de texto 3</a:t>
            </a:r>
            <a:endParaRPr sz="3200"/>
          </a:p>
          <a:p>
            <a:pPr lvl="3">
              <a:defRPr sz="1800"/>
            </a:pPr>
            <a:r>
              <a:rPr sz="3200"/>
              <a:t>Nivel de texto 4</a:t>
            </a:r>
            <a:endParaRPr sz="3200"/>
          </a:p>
          <a:p>
            <a:pPr lvl="4">
              <a:defRPr sz="1800"/>
            </a:pPr>
            <a:r>
              <a:rPr sz="3200"/>
              <a:t>Nivel de texto 5</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ítulo (centro)">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Texto del título</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Foto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Texto del título</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Nivel de texto 1</a:t>
            </a:r>
            <a:endParaRPr sz="3200"/>
          </a:p>
          <a:p>
            <a:pPr lvl="1">
              <a:defRPr sz="1800"/>
            </a:pPr>
            <a:r>
              <a:rPr sz="3200"/>
              <a:t>Nivel de texto 2</a:t>
            </a:r>
            <a:endParaRPr sz="3200"/>
          </a:p>
          <a:p>
            <a:pPr lvl="2">
              <a:defRPr sz="1800"/>
            </a:pPr>
            <a:r>
              <a:rPr sz="3200"/>
              <a:t>Nivel de texto 3</a:t>
            </a:r>
            <a:endParaRPr sz="3200"/>
          </a:p>
          <a:p>
            <a:pPr lvl="3">
              <a:defRPr sz="1800"/>
            </a:pPr>
            <a:r>
              <a:rPr sz="3200"/>
              <a:t>Nivel de texto 4</a:t>
            </a:r>
            <a:endParaRPr sz="3200"/>
          </a:p>
          <a:p>
            <a:pPr lvl="4">
              <a:defRPr sz="1800"/>
            </a:pPr>
            <a:r>
              <a:rPr sz="3200"/>
              <a:t>Nivel de texto 5</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ítulo (arriba)">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Texto del título</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ítulo y viñeta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Texto del título</a:t>
            </a:r>
          </a:p>
        </p:txBody>
      </p:sp>
      <p:sp>
        <p:nvSpPr>
          <p:cNvPr id="19" name="Shape 19"/>
          <p:cNvSpPr/>
          <p:nvPr>
            <p:ph type="body" idx="1"/>
          </p:nvPr>
        </p:nvSpPr>
        <p:spPr>
          <a:prstGeom prst="rect">
            <a:avLst/>
          </a:prstGeom>
        </p:spPr>
        <p:txBody>
          <a:bodyPr/>
          <a:lstStyle/>
          <a:p>
            <a:pPr lvl="0">
              <a:defRPr sz="1800"/>
            </a:pPr>
            <a:r>
              <a:rPr sz="3600"/>
              <a:t>Nivel de texto 1</a:t>
            </a:r>
            <a:endParaRPr sz="3600"/>
          </a:p>
          <a:p>
            <a:pPr lvl="1">
              <a:defRPr sz="1800"/>
            </a:pPr>
            <a:r>
              <a:rPr sz="3600"/>
              <a:t>Nivel de texto 2</a:t>
            </a:r>
            <a:endParaRPr sz="3600"/>
          </a:p>
          <a:p>
            <a:pPr lvl="2">
              <a:defRPr sz="1800"/>
            </a:pPr>
            <a:r>
              <a:rPr sz="3600"/>
              <a:t>Nivel de texto 3</a:t>
            </a:r>
            <a:endParaRPr sz="3600"/>
          </a:p>
          <a:p>
            <a:pPr lvl="3">
              <a:defRPr sz="1800"/>
            </a:pPr>
            <a:r>
              <a:rPr sz="3600"/>
              <a:t>Nivel de texto 4</a:t>
            </a:r>
            <a:endParaRPr sz="3600"/>
          </a:p>
          <a:p>
            <a:pPr lvl="4">
              <a:defRPr sz="1800"/>
            </a:pPr>
            <a:r>
              <a:rPr sz="3600"/>
              <a:t>Nivel de texto 5</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ítulo, viñetas y f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Texto del título</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Nivel de texto 1</a:t>
            </a:r>
            <a:endParaRPr sz="2800"/>
          </a:p>
          <a:p>
            <a:pPr lvl="1">
              <a:defRPr sz="1800"/>
            </a:pPr>
            <a:r>
              <a:rPr sz="2800"/>
              <a:t>Nivel de texto 2</a:t>
            </a:r>
            <a:endParaRPr sz="2800"/>
          </a:p>
          <a:p>
            <a:pPr lvl="2">
              <a:defRPr sz="1800"/>
            </a:pPr>
            <a:r>
              <a:rPr sz="2800"/>
              <a:t>Nivel de texto 3</a:t>
            </a:r>
            <a:endParaRPr sz="2800"/>
          </a:p>
          <a:p>
            <a:pPr lvl="3">
              <a:defRPr sz="1800"/>
            </a:pPr>
            <a:r>
              <a:rPr sz="2800"/>
              <a:t>Nivel de texto 4</a:t>
            </a:r>
            <a:endParaRPr sz="2800"/>
          </a:p>
          <a:p>
            <a:pPr lvl="4">
              <a:defRPr sz="1800"/>
            </a:pPr>
            <a:r>
              <a:rPr sz="2800"/>
              <a:t>Nivel de texto 5</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Viñeta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Nivel de texto 1</a:t>
            </a:r>
            <a:endParaRPr sz="3600"/>
          </a:p>
          <a:p>
            <a:pPr lvl="1">
              <a:defRPr sz="1800"/>
            </a:pPr>
            <a:r>
              <a:rPr sz="3600"/>
              <a:t>Nivel de texto 2</a:t>
            </a:r>
            <a:endParaRPr sz="3600"/>
          </a:p>
          <a:p>
            <a:pPr lvl="2">
              <a:defRPr sz="1800"/>
            </a:pPr>
            <a:r>
              <a:rPr sz="3600"/>
              <a:t>Nivel de texto 3</a:t>
            </a:r>
            <a:endParaRPr sz="3600"/>
          </a:p>
          <a:p>
            <a:pPr lvl="3">
              <a:defRPr sz="1800"/>
            </a:pPr>
            <a:r>
              <a:rPr sz="3600"/>
              <a:t>Nivel de texto 4</a:t>
            </a:r>
            <a:endParaRPr sz="3600"/>
          </a:p>
          <a:p>
            <a:pPr lvl="4">
              <a:defRPr sz="1800"/>
            </a:pPr>
            <a:r>
              <a:rPr sz="3600"/>
              <a:t>Nivel de texto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Foto (3)">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Texto del título</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Nivel de texto 1</a:t>
            </a:r>
            <a:endParaRPr sz="3600"/>
          </a:p>
          <a:p>
            <a:pPr lvl="1">
              <a:defRPr sz="1800"/>
            </a:pPr>
            <a:r>
              <a:rPr sz="3600"/>
              <a:t>Nivel de texto 2</a:t>
            </a:r>
            <a:endParaRPr sz="3600"/>
          </a:p>
          <a:p>
            <a:pPr lvl="2">
              <a:defRPr sz="1800"/>
            </a:pPr>
            <a:r>
              <a:rPr sz="3600"/>
              <a:t>Nivel de texto 3</a:t>
            </a:r>
            <a:endParaRPr sz="3600"/>
          </a:p>
          <a:p>
            <a:pPr lvl="3">
              <a:defRPr sz="1800"/>
            </a:pPr>
            <a:r>
              <a:rPr sz="3600"/>
              <a:t>Nivel de texto 4</a:t>
            </a:r>
            <a:endParaRPr sz="3600"/>
          </a:p>
          <a:p>
            <a:pPr lvl="4">
              <a:defRPr sz="1800"/>
            </a:pPr>
            <a:r>
              <a:rPr sz="3600"/>
              <a:t>Nivel de texto 5</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sc.ehu.es/sbweb/fisica/estadistica/otros/enfriamiento/enfriamiento.htm" TargetMode="External"/><Relationship Id="rId3" Type="http://schemas.openxmlformats.org/officeDocument/2006/relationships/hyperlink" Target="https://es.slideshare.net/cemepn/ley-de-enfriamiento-de-newton-16840945"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xfrm>
            <a:off x="1270000" y="1638300"/>
            <a:ext cx="10464801" cy="3302001"/>
          </a:xfrm>
          <a:prstGeom prst="rect">
            <a:avLst/>
          </a:prstGeom>
        </p:spPr>
        <p:txBody>
          <a:bodyPr/>
          <a:lstStyle/>
          <a:p>
            <a:pPr lvl="0">
              <a:defRPr sz="1800"/>
            </a:pPr>
            <a:r>
              <a:rPr sz="8000"/>
              <a:t>Enfriamiento de una placa metálica</a:t>
            </a:r>
          </a:p>
        </p:txBody>
      </p:sp>
      <p:sp>
        <p:nvSpPr>
          <p:cNvPr id="33" name="Shape 33"/>
          <p:cNvSpPr/>
          <p:nvPr>
            <p:ph type="body" idx="1"/>
          </p:nvPr>
        </p:nvSpPr>
        <p:spPr>
          <a:xfrm>
            <a:off x="7882727" y="6495276"/>
            <a:ext cx="3164629" cy="1796793"/>
          </a:xfrm>
          <a:prstGeom prst="rect">
            <a:avLst/>
          </a:prstGeom>
        </p:spPr>
        <p:txBody>
          <a:bodyPr/>
          <a:lstStyle/>
          <a:p>
            <a:pPr lvl="0">
              <a:defRPr sz="1800"/>
            </a:pPr>
            <a:r>
              <a:rPr sz="3200"/>
              <a:t>Juan Serrano</a:t>
            </a:r>
            <a:endParaRPr sz="3200"/>
          </a:p>
          <a:p>
            <a:pPr lvl="0">
              <a:defRPr sz="1800"/>
            </a:pPr>
            <a:r>
              <a:rPr sz="3200"/>
              <a:t>Raúl González</a:t>
            </a:r>
            <a:endParaRPr sz="3200"/>
          </a:p>
          <a:p>
            <a:pPr lvl="0">
              <a:defRPr sz="1800"/>
            </a:pPr>
            <a:r>
              <a:rPr sz="3200"/>
              <a:t>Carlos González</a:t>
            </a:r>
          </a:p>
        </p:txBody>
      </p:sp>
      <p:pic>
        <p:nvPicPr>
          <p:cNvPr id="34" name="pasted-image.jpg"/>
          <p:cNvPicPr/>
          <p:nvPr/>
        </p:nvPicPr>
        <p:blipFill>
          <a:blip r:embed="rId2">
            <a:extLst/>
          </a:blip>
          <a:stretch>
            <a:fillRect/>
          </a:stretch>
        </p:blipFill>
        <p:spPr>
          <a:xfrm>
            <a:off x="1029872" y="5320843"/>
            <a:ext cx="5080001" cy="3810001"/>
          </a:xfrm>
          <a:prstGeom prst="rect">
            <a:avLst/>
          </a:prstGeom>
          <a:ln w="12700">
            <a:miter lim="400000"/>
          </a:ln>
        </p:spPr>
      </p:pic>
      <p:pic>
        <p:nvPicPr>
          <p:cNvPr id="35" name="pasted-image.png"/>
          <p:cNvPicPr/>
          <p:nvPr/>
        </p:nvPicPr>
        <p:blipFill>
          <a:blip r:embed="rId3">
            <a:extLst/>
          </a:blip>
          <a:stretch>
            <a:fillRect/>
          </a:stretch>
        </p:blipFill>
        <p:spPr>
          <a:xfrm>
            <a:off x="177800" y="495631"/>
            <a:ext cx="4586938" cy="1364919"/>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9" name="Captura de pantalla 2018-10-29 a las 13.23.53.png"/>
          <p:cNvPicPr/>
          <p:nvPr/>
        </p:nvPicPr>
        <p:blipFill>
          <a:blip r:embed="rId2">
            <a:extLst/>
          </a:blip>
          <a:stretch>
            <a:fillRect/>
          </a:stretch>
        </p:blipFill>
        <p:spPr>
          <a:xfrm>
            <a:off x="1427734" y="1139584"/>
            <a:ext cx="10149332" cy="7474432"/>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title"/>
          </p:nvPr>
        </p:nvSpPr>
        <p:spPr>
          <a:prstGeom prst="rect">
            <a:avLst/>
          </a:prstGeom>
        </p:spPr>
        <p:txBody>
          <a:bodyPr/>
          <a:lstStyle/>
          <a:p>
            <a:pPr lvl="0">
              <a:defRPr sz="1800"/>
            </a:pPr>
            <a:r>
              <a:rPr sz="8000"/>
              <a:t>Conclusión 1</a:t>
            </a:r>
          </a:p>
        </p:txBody>
      </p:sp>
      <p:sp>
        <p:nvSpPr>
          <p:cNvPr id="62" name="Shape 62"/>
          <p:cNvSpPr/>
          <p:nvPr/>
        </p:nvSpPr>
        <p:spPr>
          <a:xfrm>
            <a:off x="1566068" y="2463799"/>
            <a:ext cx="9872664" cy="337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lstStyle>
          <a:p>
            <a:pPr lvl="0">
              <a:defRPr sz="1800"/>
            </a:pPr>
            <a:r>
              <a:rPr sz="3600"/>
              <a:t>Como podemos observar en la grafica las condiciones mencionadas se cumplen, en t=20 la temperatura es igual a 100 grados, y podemos observar que alrededor del momento T=26 la tempreatura ya es optima para seguir trabajando.</a:t>
            </a:r>
          </a:p>
        </p:txBody>
      </p:sp>
      <p:pic>
        <p:nvPicPr>
          <p:cNvPr id="63" name="pasted-image.png"/>
          <p:cNvPicPr/>
          <p:nvPr/>
        </p:nvPicPr>
        <p:blipFill>
          <a:blip r:embed="rId2">
            <a:extLst/>
          </a:blip>
          <a:stretch>
            <a:fillRect/>
          </a:stretch>
        </p:blipFill>
        <p:spPr>
          <a:xfrm>
            <a:off x="3954610" y="6125337"/>
            <a:ext cx="5095580" cy="2866263"/>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prstGeom prst="rect">
            <a:avLst/>
          </a:prstGeom>
        </p:spPr>
        <p:txBody>
          <a:bodyPr/>
          <a:lstStyle/>
          <a:p>
            <a:pPr lvl="0">
              <a:defRPr sz="1800"/>
            </a:pPr>
            <a:r>
              <a:rPr sz="8000"/>
              <a:t>Problema Secundario</a:t>
            </a:r>
          </a:p>
        </p:txBody>
      </p:sp>
      <p:sp>
        <p:nvSpPr>
          <p:cNvPr id="66" name="Shape 66"/>
          <p:cNvSpPr/>
          <p:nvPr/>
        </p:nvSpPr>
        <p:spPr>
          <a:xfrm>
            <a:off x="888107" y="2914650"/>
            <a:ext cx="11228587" cy="392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lstStyle>
          <a:p>
            <a:pPr lvl="0">
              <a:defRPr sz="1800"/>
            </a:pPr>
            <a:r>
              <a:rPr sz="3600"/>
              <a:t>Supongamos que se aplicó nitrógeno liquido en una estructura.  En ese momento la estructura se encuentra a una temperatura de -100 grados centígrados, en el minuto 20 la estructura tiene una temperatura de -60 grados, la temperatura ambiente es de 25 grados, ¿cuanto tiempo tardara la estructura en estar a una temperatura optima?</a:t>
            </a:r>
          </a:p>
        </p:txBody>
      </p:sp>
      <p:sp>
        <p:nvSpPr>
          <p:cNvPr id="67" name="Shape 67"/>
          <p:cNvSpPr/>
          <p:nvPr/>
        </p:nvSpPr>
        <p:spPr>
          <a:xfrm>
            <a:off x="5239613" y="7854950"/>
            <a:ext cx="252557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K = -5.6961</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9" name="Captura de pantalla 2018-10-29 a las 13.44.24.png"/>
          <p:cNvPicPr/>
          <p:nvPr/>
        </p:nvPicPr>
        <p:blipFill>
          <a:blip r:embed="rId2">
            <a:extLst/>
          </a:blip>
          <a:stretch>
            <a:fillRect/>
          </a:stretch>
        </p:blipFill>
        <p:spPr>
          <a:xfrm>
            <a:off x="741784" y="666197"/>
            <a:ext cx="11521232" cy="8421206"/>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 name="Shape 71"/>
          <p:cNvSpPr/>
          <p:nvPr>
            <p:ph type="title"/>
          </p:nvPr>
        </p:nvSpPr>
        <p:spPr>
          <a:prstGeom prst="rect">
            <a:avLst/>
          </a:prstGeom>
        </p:spPr>
        <p:txBody>
          <a:bodyPr/>
          <a:lstStyle/>
          <a:p>
            <a:pPr lvl="0">
              <a:defRPr sz="1800"/>
            </a:pPr>
            <a:r>
              <a:rPr sz="8000"/>
              <a:t>Conclusión 2</a:t>
            </a:r>
          </a:p>
        </p:txBody>
      </p:sp>
      <p:sp>
        <p:nvSpPr>
          <p:cNvPr id="72" name="Shape 72"/>
          <p:cNvSpPr/>
          <p:nvPr/>
        </p:nvSpPr>
        <p:spPr>
          <a:xfrm>
            <a:off x="1266626" y="2914650"/>
            <a:ext cx="4179988" cy="392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lstStyle>
          <a:p>
            <a:pPr lvl="0">
              <a:defRPr sz="1800"/>
            </a:pPr>
            <a:r>
              <a:rPr sz="3600"/>
              <a:t>Al minuto 26 la estructura estará en su temperatura optima (25º C), para poder hacer trabajos posteriores en ella.</a:t>
            </a:r>
          </a:p>
        </p:txBody>
      </p:sp>
      <p:pic>
        <p:nvPicPr>
          <p:cNvPr id="73" name="pasted-image.png"/>
          <p:cNvPicPr/>
          <p:nvPr/>
        </p:nvPicPr>
        <p:blipFill>
          <a:blip r:embed="rId2">
            <a:extLst/>
          </a:blip>
          <a:stretch>
            <a:fillRect/>
          </a:stretch>
        </p:blipFill>
        <p:spPr>
          <a:xfrm>
            <a:off x="6299200" y="2759965"/>
            <a:ext cx="6112186" cy="4233670"/>
          </a:xfrm>
          <a:prstGeom prst="rect">
            <a:avLst/>
          </a:prstGeom>
          <a:ln w="12700">
            <a:miter lim="400000"/>
          </a:ln>
        </p:spPr>
      </p:pic>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title"/>
          </p:nvPr>
        </p:nvSpPr>
        <p:spPr>
          <a:prstGeom prst="rect">
            <a:avLst/>
          </a:prstGeom>
        </p:spPr>
        <p:txBody>
          <a:bodyPr/>
          <a:lstStyle/>
          <a:p>
            <a:pPr lvl="0">
              <a:defRPr sz="1800"/>
            </a:pPr>
            <a:r>
              <a:rPr sz="8000"/>
              <a:t>Bibliografia</a:t>
            </a:r>
          </a:p>
        </p:txBody>
      </p:sp>
      <p:sp>
        <p:nvSpPr>
          <p:cNvPr id="76" name="Shape 76"/>
          <p:cNvSpPr/>
          <p:nvPr>
            <p:ph type="body" idx="1"/>
          </p:nvPr>
        </p:nvSpPr>
        <p:spPr>
          <a:prstGeom prst="rect">
            <a:avLst/>
          </a:prstGeom>
        </p:spPr>
        <p:txBody>
          <a:bodyPr/>
          <a:lstStyle/>
          <a:p>
            <a:pPr lvl="0">
              <a:defRPr sz="1800"/>
            </a:pPr>
            <a:r>
              <a:rPr sz="3600"/>
              <a:t>Clase9_IntroED Archivo</a:t>
            </a:r>
            <a:endParaRPr sz="3600"/>
          </a:p>
          <a:p>
            <a:pPr lvl="0">
              <a:defRPr sz="1800"/>
            </a:pPr>
            <a:r>
              <a:rPr sz="3600"/>
              <a:t>Clase12_OsciladorArmonico Archivo</a:t>
            </a:r>
            <a:endParaRPr sz="3600"/>
          </a:p>
          <a:p>
            <a:pPr lvl="0">
              <a:defRPr sz="1800"/>
            </a:pPr>
            <a:r>
              <a:rPr sz="3600"/>
              <a:t>Clase13_OsciladorAmortiguado Archivo</a:t>
            </a:r>
            <a:endParaRPr sz="3600"/>
          </a:p>
          <a:p>
            <a:pPr lvl="0">
              <a:defRPr sz="1800"/>
            </a:pPr>
            <a:r>
              <a:rPr sz="3600" u="sng">
                <a:hlinkClick r:id="rId2" invalidUrl="" action="" tgtFrame="" tooltip="" history="1" highlightClick="0" endSnd="0"/>
              </a:rPr>
              <a:t>http://www.sc.ehu.es/sbweb/fisica/estadistica/otros/enfriamiento/enfriamiento.htm</a:t>
            </a:r>
            <a:r>
              <a:rPr sz="3600"/>
              <a:t> </a:t>
            </a:r>
            <a:endParaRPr sz="3600"/>
          </a:p>
          <a:p>
            <a:pPr lvl="0">
              <a:defRPr sz="1800"/>
            </a:pPr>
            <a:r>
              <a:rPr sz="3600" u="sng">
                <a:hlinkClick r:id="rId3" invalidUrl="" action="" tgtFrame="" tooltip="" history="1" highlightClick="0" endSnd="0"/>
              </a:rPr>
              <a:t>https://es.slideshare.net/cemepn/ley-de-enfriamiento-de-newton-16840945</a:t>
            </a:r>
            <a:r>
              <a:rPr sz="3600"/>
              <a:t> </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 name="Shape 37"/>
          <p:cNvSpPr/>
          <p:nvPr>
            <p:ph type="title"/>
          </p:nvPr>
        </p:nvSpPr>
        <p:spPr>
          <a:prstGeom prst="rect">
            <a:avLst/>
          </a:prstGeom>
        </p:spPr>
        <p:txBody>
          <a:bodyPr/>
          <a:lstStyle/>
          <a:p>
            <a:pPr lvl="0">
              <a:defRPr sz="1800"/>
            </a:pPr>
            <a:r>
              <a:rPr sz="8000"/>
              <a:t>Tabla de Contenido</a:t>
            </a:r>
          </a:p>
        </p:txBody>
      </p:sp>
      <p:sp>
        <p:nvSpPr>
          <p:cNvPr id="38" name="Shape 38"/>
          <p:cNvSpPr/>
          <p:nvPr>
            <p:ph type="body" idx="1"/>
          </p:nvPr>
        </p:nvSpPr>
        <p:spPr>
          <a:prstGeom prst="rect">
            <a:avLst/>
          </a:prstGeom>
        </p:spPr>
        <p:txBody>
          <a:bodyPr/>
          <a:lstStyle/>
          <a:p>
            <a:pPr lvl="0" marL="240030" indent="-240030" defTabSz="315468">
              <a:spcBef>
                <a:spcPts val="2200"/>
              </a:spcBef>
              <a:defRPr sz="1800"/>
            </a:pPr>
            <a:r>
              <a:rPr sz="2322"/>
              <a:t>Objetivos</a:t>
            </a:r>
            <a:endParaRPr sz="2322"/>
          </a:p>
          <a:p>
            <a:pPr lvl="0" marL="240030" indent="-240030" defTabSz="315468">
              <a:spcBef>
                <a:spcPts val="2200"/>
              </a:spcBef>
              <a:defRPr sz="1800"/>
            </a:pPr>
            <a:r>
              <a:rPr sz="2322"/>
              <a:t>Transferencia de Calor</a:t>
            </a:r>
            <a:endParaRPr sz="2322"/>
          </a:p>
          <a:p>
            <a:pPr lvl="0" marL="240030" indent="-240030" defTabSz="315468">
              <a:spcBef>
                <a:spcPts val="2200"/>
              </a:spcBef>
              <a:defRPr sz="1800"/>
            </a:pPr>
            <a:r>
              <a:rPr sz="2322"/>
              <a:t>Ley de enfriamiento de Newton</a:t>
            </a:r>
            <a:endParaRPr sz="2322"/>
          </a:p>
          <a:p>
            <a:pPr lvl="0" marL="240030" indent="-240030" defTabSz="315468">
              <a:spcBef>
                <a:spcPts val="2200"/>
              </a:spcBef>
              <a:defRPr sz="1800"/>
            </a:pPr>
            <a:r>
              <a:rPr sz="2322"/>
              <a:t>Problema a plantear</a:t>
            </a:r>
            <a:endParaRPr sz="2322"/>
          </a:p>
          <a:p>
            <a:pPr lvl="0" marL="240030" indent="-240030" defTabSz="315468">
              <a:spcBef>
                <a:spcPts val="2200"/>
              </a:spcBef>
              <a:defRPr sz="1800"/>
            </a:pPr>
            <a:r>
              <a:rPr sz="2322"/>
              <a:t>Resultado de Simulación</a:t>
            </a:r>
            <a:endParaRPr sz="2322"/>
          </a:p>
          <a:p>
            <a:pPr lvl="0" marL="240030" indent="-240030" defTabSz="315468">
              <a:spcBef>
                <a:spcPts val="2200"/>
              </a:spcBef>
              <a:defRPr sz="1800"/>
            </a:pPr>
            <a:r>
              <a:rPr sz="2322"/>
              <a:t>Conclusión1</a:t>
            </a:r>
            <a:endParaRPr sz="2322"/>
          </a:p>
          <a:p>
            <a:pPr lvl="0" marL="240030" indent="-240030" defTabSz="315468">
              <a:spcBef>
                <a:spcPts val="2200"/>
              </a:spcBef>
              <a:defRPr sz="1800"/>
            </a:pPr>
            <a:r>
              <a:rPr sz="2322"/>
              <a:t>Problema secundario</a:t>
            </a:r>
            <a:endParaRPr sz="2322"/>
          </a:p>
          <a:p>
            <a:pPr lvl="0" marL="240030" indent="-240030" defTabSz="315468">
              <a:spcBef>
                <a:spcPts val="2200"/>
              </a:spcBef>
              <a:defRPr sz="1800"/>
            </a:pPr>
            <a:r>
              <a:rPr sz="2322"/>
              <a:t>Resultado de Simulación</a:t>
            </a:r>
            <a:endParaRPr sz="2322"/>
          </a:p>
          <a:p>
            <a:pPr lvl="0" marL="240030" indent="-240030" defTabSz="315468">
              <a:spcBef>
                <a:spcPts val="2200"/>
              </a:spcBef>
              <a:defRPr sz="1800"/>
            </a:pPr>
            <a:r>
              <a:rPr sz="2322"/>
              <a:t>Conclusión 2</a:t>
            </a:r>
            <a:endParaRPr sz="2322"/>
          </a:p>
          <a:p>
            <a:pPr lvl="0" marL="240030" indent="-240030" defTabSz="315468">
              <a:spcBef>
                <a:spcPts val="2200"/>
              </a:spcBef>
              <a:defRPr sz="1800"/>
            </a:pPr>
            <a:r>
              <a:rPr sz="2322"/>
              <a:t>Bibliografía</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 name="Shape 40"/>
          <p:cNvSpPr/>
          <p:nvPr>
            <p:ph type="title"/>
          </p:nvPr>
        </p:nvSpPr>
        <p:spPr>
          <a:prstGeom prst="rect">
            <a:avLst/>
          </a:prstGeom>
        </p:spPr>
        <p:txBody>
          <a:bodyPr/>
          <a:lstStyle/>
          <a:p>
            <a:pPr lvl="0">
              <a:defRPr sz="1800"/>
            </a:pPr>
            <a:r>
              <a:rPr sz="8000"/>
              <a:t>Objetivos</a:t>
            </a:r>
          </a:p>
        </p:txBody>
      </p:sp>
      <p:sp>
        <p:nvSpPr>
          <p:cNvPr id="41" name="Shape 41"/>
          <p:cNvSpPr/>
          <p:nvPr/>
        </p:nvSpPr>
        <p:spPr>
          <a:xfrm>
            <a:off x="682823" y="3308350"/>
            <a:ext cx="11639154" cy="392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lstStyle>
          <a:p>
            <a:pPr lvl="0">
              <a:defRPr sz="1800"/>
            </a:pPr>
            <a:r>
              <a:rPr sz="3600"/>
              <a:t>1.1 El objetivo de este proyecto es intentar conocer cual es el tiempo de enfriamiento, principalmente en las placas metálicas, con el uso de ecuaciones diferenciales. utilizando la ley del enfriamiento de Newton, para saber en cuanto tiempo se enfriara una placa de metal, adaptando su uso para la ingeniería civil.</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ph type="body" idx="1"/>
          </p:nvPr>
        </p:nvSpPr>
        <p:spPr>
          <a:xfrm>
            <a:off x="952500" y="818852"/>
            <a:ext cx="11099800" cy="4642148"/>
          </a:xfrm>
          <a:prstGeom prst="rect">
            <a:avLst/>
          </a:prstGeom>
        </p:spPr>
        <p:txBody>
          <a:bodyPr/>
          <a:lstStyle/>
          <a:p>
            <a:pPr lvl="0">
              <a:defRPr sz="1800"/>
            </a:pPr>
            <a:r>
              <a:rPr sz="3600"/>
              <a:t>La transferencia de calor está relacionada con los cuerpos calientes y fríos llamados fuente y receptor, llevándose a cabo en procesos como condensación, vaporización, cristalización, reacciones químicas, etc. en donde la transferencia de calor tiene sus propios mecanismos y cada uno de ellos cuenta con sus peculiaridades.</a:t>
            </a:r>
          </a:p>
        </p:txBody>
      </p:sp>
      <p:pic>
        <p:nvPicPr>
          <p:cNvPr id="44" name="pasted-image.png"/>
          <p:cNvPicPr/>
          <p:nvPr/>
        </p:nvPicPr>
        <p:blipFill>
          <a:blip r:embed="rId2">
            <a:extLst/>
          </a:blip>
          <a:stretch>
            <a:fillRect/>
          </a:stretch>
        </p:blipFill>
        <p:spPr>
          <a:xfrm>
            <a:off x="4254500" y="5727700"/>
            <a:ext cx="4495800" cy="3835400"/>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Shape 46"/>
          <p:cNvSpPr/>
          <p:nvPr>
            <p:ph type="body" idx="1"/>
          </p:nvPr>
        </p:nvSpPr>
        <p:spPr>
          <a:xfrm>
            <a:off x="1237952" y="1435100"/>
            <a:ext cx="11274724" cy="2819103"/>
          </a:xfrm>
          <a:prstGeom prst="rect">
            <a:avLst/>
          </a:prstGeom>
        </p:spPr>
        <p:txBody>
          <a:bodyPr/>
          <a:lstStyle>
            <a:lvl1pPr marL="440055" indent="-440055" defTabSz="578358">
              <a:spcBef>
                <a:spcPts val="4100"/>
              </a:spcBef>
              <a:defRPr sz="3564"/>
            </a:lvl1pPr>
          </a:lstStyle>
          <a:p>
            <a:pPr lvl="0">
              <a:defRPr sz="1800"/>
            </a:pPr>
            <a:r>
              <a:rPr sz="3564"/>
              <a:t>La transferencia de calor es importante en los procesos porque es un tipo de energía que se encuentra en transito, debido a una diferencia de temperaturas, y existe la posibilidad de presentarse el enfriamiento</a:t>
            </a:r>
          </a:p>
        </p:txBody>
      </p:sp>
      <p:pic>
        <p:nvPicPr>
          <p:cNvPr id="47" name="pasted-image.png"/>
          <p:cNvPicPr/>
          <p:nvPr/>
        </p:nvPicPr>
        <p:blipFill>
          <a:blip r:embed="rId2">
            <a:extLst/>
          </a:blip>
          <a:stretch>
            <a:fillRect/>
          </a:stretch>
        </p:blipFill>
        <p:spPr>
          <a:xfrm>
            <a:off x="4146550" y="4521200"/>
            <a:ext cx="4711700" cy="4927600"/>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xfrm>
            <a:off x="952500" y="1181100"/>
            <a:ext cx="11099800" cy="2159000"/>
          </a:xfrm>
          <a:prstGeom prst="rect">
            <a:avLst/>
          </a:prstGeom>
        </p:spPr>
        <p:txBody>
          <a:bodyPr/>
          <a:lstStyle>
            <a:lvl1pPr defTabSz="490727">
              <a:defRPr sz="6719"/>
            </a:lvl1pPr>
          </a:lstStyle>
          <a:p>
            <a:pPr lvl="0">
              <a:defRPr sz="1800"/>
            </a:pPr>
            <a:r>
              <a:rPr sz="6719"/>
              <a:t>Ley de Enfriamiento de Newton</a:t>
            </a:r>
          </a:p>
        </p:txBody>
      </p:sp>
      <p:sp>
        <p:nvSpPr>
          <p:cNvPr id="50" name="Shape 50"/>
          <p:cNvSpPr/>
          <p:nvPr/>
        </p:nvSpPr>
        <p:spPr>
          <a:xfrm>
            <a:off x="511323" y="4006849"/>
            <a:ext cx="11982154"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3600"/>
              <a:t>“La temperatura de un cuerpo cambia a una velocidad que es proporcional a la diferencia de las temperaturas entre el medio externo y el cuerpo”</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2" name="Captura de pantalla 2018-10-29 a las 12.44.13.png"/>
          <p:cNvPicPr/>
          <p:nvPr/>
        </p:nvPicPr>
        <p:blipFill>
          <a:blip r:embed="rId2">
            <a:extLst/>
          </a:blip>
          <a:stretch>
            <a:fillRect/>
          </a:stretch>
        </p:blipFill>
        <p:spPr>
          <a:xfrm>
            <a:off x="2119784" y="2306747"/>
            <a:ext cx="8765232" cy="5140106"/>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4" name="Captura de pantalla 2018-10-29 a las 12.45.53.png"/>
          <p:cNvPicPr/>
          <p:nvPr/>
        </p:nvPicPr>
        <p:blipFill>
          <a:blip r:embed="rId2">
            <a:extLst/>
          </a:blip>
          <a:stretch>
            <a:fillRect/>
          </a:stretch>
        </p:blipFill>
        <p:spPr>
          <a:xfrm>
            <a:off x="1381674" y="1384933"/>
            <a:ext cx="10241452" cy="6983734"/>
          </a:xfrm>
          <a:prstGeom prst="rect">
            <a:avLst/>
          </a:prstGeom>
          <a:ln w="12700">
            <a:miter lim="400000"/>
          </a:ln>
        </p:spPr>
      </p:pic>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nvSpPr>
        <p:spPr>
          <a:xfrm>
            <a:off x="515689" y="1028699"/>
            <a:ext cx="11973422" cy="556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just">
              <a:defRPr sz="1800"/>
            </a:pPr>
            <a:r>
              <a:rPr sz="3600"/>
              <a:t>Tenemos una placa metálica, la cual después de soldarla para unir 2 piezas, se encuentra a una temperatura de 200 grados centígrados. </a:t>
            </a:r>
            <a:endParaRPr sz="3600"/>
          </a:p>
          <a:p>
            <a:pPr lvl="0" algn="just">
              <a:defRPr sz="1800"/>
            </a:pPr>
            <a:r>
              <a:rPr sz="3600"/>
              <a:t>El ambiente cuenta con una temperatura de 23 grados centígrados. Después de 20 minutos de haberla soldado, la viga esta a una temperatura de 100 grados.</a:t>
            </a:r>
            <a:endParaRPr sz="3600"/>
          </a:p>
          <a:p>
            <a:pPr lvl="0" algn="just">
              <a:defRPr sz="1800"/>
            </a:pPr>
            <a:r>
              <a:rPr sz="3600"/>
              <a:t>Se quiere saber cuanto tiempo tardara eta placa en enfriarse para poder seguir con los trabajos posteriores, sabiendo que la temperatura óptima para trabajar una viga es de 25 grados centígrados.</a:t>
            </a:r>
          </a:p>
        </p:txBody>
      </p:sp>
      <p:sp>
        <p:nvSpPr>
          <p:cNvPr id="57" name="Shape 57"/>
          <p:cNvSpPr/>
          <p:nvPr/>
        </p:nvSpPr>
        <p:spPr>
          <a:xfrm>
            <a:off x="5188635" y="7296150"/>
            <a:ext cx="262753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K = .041617</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