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3B618B9-8CAB-4C7B-8099-A6D51CF54854}">
  <a:tblStyle styleId="{F3B618B9-8CAB-4C7B-8099-A6D51CF5485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Average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Oswald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Oswald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b952578c8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b952578c8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f1dc4b94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f1dc4b94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952578c8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952578c8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1dc4b946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f1dc4b946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f1dc4b946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f1dc4b946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f1dc4b946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f1dc4b946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f1dc4b946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f1dc4b946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f1dc4b946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f1dc4b946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f1df4a39e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f1df4a39e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ctrTitle"/>
          </p:nvPr>
        </p:nvSpPr>
        <p:spPr>
          <a:xfrm>
            <a:off x="609100" y="493550"/>
            <a:ext cx="78015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</a:t>
            </a:r>
            <a:endParaRPr/>
          </a:p>
        </p:txBody>
      </p:sp>
      <p:sp>
        <p:nvSpPr>
          <p:cNvPr id="134" name="Google Shape;134;p2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508100" y="202470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Seleccionar los datos a modelar</a:t>
            </a:r>
            <a:endParaRPr sz="2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Entrenar por lo menos 3 modelos de regresión lineal</a:t>
            </a:r>
            <a:endParaRPr sz="2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Determinar la importancia de las features presentes en la predicción</a:t>
            </a:r>
            <a:endParaRPr sz="2000"/>
          </a:p>
        </p:txBody>
      </p:sp>
      <p:sp>
        <p:nvSpPr>
          <p:cNvPr id="67" name="Google Shape;67;p14"/>
          <p:cNvSpPr txBox="1"/>
          <p:nvPr>
            <p:ph idx="4294967295" type="ctrTitle"/>
          </p:nvPr>
        </p:nvSpPr>
        <p:spPr>
          <a:xfrm>
            <a:off x="2144425" y="345900"/>
            <a:ext cx="3923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Objetivos</a:t>
            </a:r>
            <a:endParaRPr sz="3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52700" y="424175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Limpieza y selección de datos</a:t>
            </a:r>
            <a:endParaRPr sz="2800"/>
          </a:p>
        </p:txBody>
      </p:sp>
      <p:sp>
        <p:nvSpPr>
          <p:cNvPr id="73" name="Google Shape;73;p15"/>
          <p:cNvSpPr txBox="1"/>
          <p:nvPr/>
        </p:nvSpPr>
        <p:spPr>
          <a:xfrm>
            <a:off x="691500" y="1484000"/>
            <a:ext cx="7995000" cy="29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AutoNum type="arabicPeriod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Se 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completo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la columna precio por metro cuadrado, tomando en cuenta los valores limpios de precio y de superficie. 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AutoNum type="arabicPeriod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Se creo un nuevo Dataframe limpiando todos los datos nulos presentes en todas las columnas seleccionadas.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Finalmente, se obtuvieron 20830 entries no nulos para la ciudad de Buenos Aires. </a:t>
            </a:r>
            <a:endParaRPr sz="2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163150" y="854650"/>
            <a:ext cx="8437800" cy="29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El barrio con mayor cantidad de propiedades en venta fue palermo. </a:t>
            </a:r>
            <a:endParaRPr sz="2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9" name="Google Shape;79;p16"/>
          <p:cNvSpPr txBox="1"/>
          <p:nvPr>
            <p:ph type="title"/>
          </p:nvPr>
        </p:nvSpPr>
        <p:spPr>
          <a:xfrm>
            <a:off x="321600" y="128925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Limpieza y selección de datos</a:t>
            </a:r>
            <a:endParaRPr sz="2800"/>
          </a:p>
        </p:txBody>
      </p:sp>
      <p:graphicFrame>
        <p:nvGraphicFramePr>
          <p:cNvPr id="80" name="Google Shape;80;p16"/>
          <p:cNvGraphicFramePr/>
          <p:nvPr/>
        </p:nvGraphicFramePr>
        <p:xfrm>
          <a:off x="704025" y="180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{F3B618B9-8CAB-4C7B-8099-A6D51CF54854}</a:tableStyleId>
              </a:tblPr>
              <a:tblGrid>
                <a:gridCol w="1069075"/>
                <a:gridCol w="1494625"/>
              </a:tblGrid>
              <a:tr h="556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Barrio</a:t>
                      </a:r>
                      <a:endParaRPr b="1" sz="1100"/>
                    </a:p>
                  </a:txBody>
                  <a:tcPr marT="0" marB="0" marR="44450" marL="457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Cantidad de entries</a:t>
                      </a:r>
                      <a:endParaRPr b="1" sz="1100"/>
                    </a:p>
                  </a:txBody>
                  <a:tcPr marT="0" marB="0" marR="44450" marL="4570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</a:tr>
              <a:tr h="377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Palermo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0" marB="0" marR="44450" marL="457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2592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0" marB="0" marR="44450" marL="4570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77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Belgrano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0" marB="0" marR="44450" marL="457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1823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0" marB="0" marR="44450" marL="4570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7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Caballito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0" marB="0" marR="44450" marL="457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1598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0" marB="0" marR="44450" marL="4570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58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Villa Urquiza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0" marB="0" marR="44450" marL="457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1115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0" marB="0" marR="44450" marL="4570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7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Recoleta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0" marB="0" marR="44450" marL="457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1068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0" marB="0" marR="44450" marL="4570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0225" y="1372075"/>
            <a:ext cx="3531150" cy="3055426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372950" y="1522875"/>
            <a:ext cx="4475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Tabla 1. Cantidad de entries por barrio de Buenos Aires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3780075" y="4427500"/>
            <a:ext cx="4475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Figura 1. Heatmap de correlación entre las distintas variables analizadas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/>
        </p:nvSpPr>
        <p:spPr>
          <a:xfrm>
            <a:off x="163150" y="854650"/>
            <a:ext cx="8437800" cy="29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9" name="Google Shape;89;p17"/>
          <p:cNvSpPr txBox="1"/>
          <p:nvPr>
            <p:ph type="title"/>
          </p:nvPr>
        </p:nvSpPr>
        <p:spPr>
          <a:xfrm>
            <a:off x="321600" y="128925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Métodos de análisis</a:t>
            </a:r>
            <a:endParaRPr sz="2800"/>
          </a:p>
        </p:txBody>
      </p:sp>
      <p:sp>
        <p:nvSpPr>
          <p:cNvPr id="90" name="Google Shape;90;p17"/>
          <p:cNvSpPr txBox="1"/>
          <p:nvPr/>
        </p:nvSpPr>
        <p:spPr>
          <a:xfrm>
            <a:off x="567175" y="1538400"/>
            <a:ext cx="4475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237744" y="703950"/>
            <a:ext cx="84378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Se utilizaron los modelos de regresión lineal múltiple, Lasso y Ridge tanto para la ciudad de Buenos Aires como para el Barrio de Palermo. Se analizó la influencia de los amenities en cada regresión lineal. Se 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tomó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el precio por m</a:t>
            </a:r>
            <a:r>
              <a:rPr baseline="30000"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como variable target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400" y="1850925"/>
            <a:ext cx="3429878" cy="2678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8975" y="1850925"/>
            <a:ext cx="4281224" cy="2678838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745875" y="4622925"/>
            <a:ext cx="7692000" cy="1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Figura 2. A) Relación de valores obtenidos entre el valor predicho y al valor real para la regresión Ridge con amenities. B) Gráfico de Residuos para la regresión Ridge con amenities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626400" y="1774725"/>
            <a:ext cx="4475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A)</a:t>
            </a:r>
            <a:endParaRPr sz="15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4055400" y="1774725"/>
            <a:ext cx="4475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B</a:t>
            </a:r>
            <a:r>
              <a:rPr lang="en" sz="15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)</a:t>
            </a:r>
            <a:endParaRPr sz="15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/>
        </p:nvSpPr>
        <p:spPr>
          <a:xfrm>
            <a:off x="1153350" y="4649050"/>
            <a:ext cx="6837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Figura 3) Histograma de residuos para la regresión Ridge con amenities</a:t>
            </a:r>
            <a:endParaRPr sz="1500"/>
          </a:p>
        </p:txBody>
      </p:sp>
      <p:sp>
        <p:nvSpPr>
          <p:cNvPr id="102" name="Google Shape;102;p18"/>
          <p:cNvSpPr txBox="1"/>
          <p:nvPr/>
        </p:nvSpPr>
        <p:spPr>
          <a:xfrm>
            <a:off x="163150" y="854650"/>
            <a:ext cx="8437800" cy="29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3" name="Google Shape;103;p18"/>
          <p:cNvSpPr txBox="1"/>
          <p:nvPr>
            <p:ph type="title"/>
          </p:nvPr>
        </p:nvSpPr>
        <p:spPr>
          <a:xfrm>
            <a:off x="321600" y="128925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Métodos de análisis</a:t>
            </a:r>
            <a:endParaRPr sz="2800"/>
          </a:p>
        </p:txBody>
      </p:sp>
      <p:sp>
        <p:nvSpPr>
          <p:cNvPr id="104" name="Google Shape;104;p18"/>
          <p:cNvSpPr txBox="1"/>
          <p:nvPr/>
        </p:nvSpPr>
        <p:spPr>
          <a:xfrm>
            <a:off x="567175" y="1538400"/>
            <a:ext cx="4475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69425" y="854650"/>
            <a:ext cx="85314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Se utilizaron los modelos de regresión lineal múltiple, Lasso y Ridge tanto para la ciudad de Buenos Aires como para el Barrio de Palermo.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Se analizó la influencia de los amenities en cada regresión lineal. Se tomó el precio por m</a:t>
            </a:r>
            <a:r>
              <a:rPr baseline="30000"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como variable target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8675" y="1861500"/>
            <a:ext cx="4306626" cy="278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/>
        </p:nvSpPr>
        <p:spPr>
          <a:xfrm>
            <a:off x="160325" y="69950"/>
            <a:ext cx="71016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Resultados </a:t>
            </a:r>
            <a:endParaRPr sz="2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950" y="1502225"/>
            <a:ext cx="7848099" cy="223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/>
        </p:nvSpPr>
        <p:spPr>
          <a:xfrm>
            <a:off x="2786525" y="365250"/>
            <a:ext cx="447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Buenos Aires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909075" y="855725"/>
            <a:ext cx="7210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Tabla 2. Parámetros de la regresión lineal aplicado sobre el dataset completo de la Ciudad de Buenos Aires. Se observan los valores correspondientes a los parámetros MAE (Error Absoluto Medio), MSE (Error Medio Cuadrado), RMSE (Raíz cuadrada del MSE), alpha (parámetro libre de las regresiones Lasso y Ridge) y R</a:t>
            </a:r>
            <a:r>
              <a:rPr baseline="30000"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endParaRPr baseline="30000"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/>
        </p:nvSpPr>
        <p:spPr>
          <a:xfrm>
            <a:off x="160325" y="69950"/>
            <a:ext cx="71016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Resultados </a:t>
            </a:r>
            <a:endParaRPr sz="2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3135950" y="388550"/>
            <a:ext cx="479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Palermo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5702" y="1577602"/>
            <a:ext cx="6650326" cy="23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/>
          <p:nvPr/>
        </p:nvSpPr>
        <p:spPr>
          <a:xfrm>
            <a:off x="1243175" y="931100"/>
            <a:ext cx="7210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Tabla 3. Parámetros de la regresión lineal aplicado sobre el dataset seleccionado del barrio Palermo. Se observan los valores correspondientes a los parámetros MAE (Error Absoluto Medio), MSE (Error Medio Cuadrado), RMSE (Raíz cuadrada del MSE), alpha (parámetro libre de las regresiones Lasso y Ridge) y R</a:t>
            </a:r>
            <a:r>
              <a:rPr baseline="30000"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endParaRPr baseline="30000"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idx="4294967295" type="ctrTitle"/>
          </p:nvPr>
        </p:nvSpPr>
        <p:spPr>
          <a:xfrm>
            <a:off x="337175" y="190550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</a:t>
            </a:r>
            <a:endParaRPr/>
          </a:p>
        </p:txBody>
      </p:sp>
      <p:sp>
        <p:nvSpPr>
          <p:cNvPr id="128" name="Google Shape;128;p21"/>
          <p:cNvSpPr txBox="1"/>
          <p:nvPr/>
        </p:nvSpPr>
        <p:spPr>
          <a:xfrm>
            <a:off x="349625" y="1118825"/>
            <a:ext cx="7870800" cy="27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Se evaluaron los distintos métodos de entrenamiento para la regresión lineal múltiple. </a:t>
            </a:r>
            <a:b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El agregado de los amenities 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mejoró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en todos los casos, los valores obtenidos tanto para los parámetros de error como para el R</a:t>
            </a:r>
            <a:r>
              <a:rPr baseline="30000"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. 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Se observó una disminución de los parámetros de error y una mejora del coeficiente R</a:t>
            </a:r>
            <a:r>
              <a:rPr baseline="30000"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en el caso de la selección del barrio de Palermo.  </a:t>
            </a:r>
            <a:b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