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DCBB56-6AE6-49F2-9988-ABF756B37F14}">
  <a:tblStyle styleId="{B8DCBB56-6AE6-49F2-9988-ABF756B37F1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1dc4b94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1dc4b94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952578c8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952578c8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1dc4b946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1dc4b946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1dc4b946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1dc4b946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1dc4b946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1dc4b946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1dc4b946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1dc4b946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1dc4b94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1dc4b94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1df4a39e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1df4a39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508100" y="1824525"/>
            <a:ext cx="78522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rage"/>
              <a:buChar char="●"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Seleccionar los datos a modelar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rage"/>
              <a:buChar char="●"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Entrenar por lo menos 3 modelos de regresión lineal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verage"/>
              <a:buChar char="●"/>
            </a:pPr>
            <a:r>
              <a:rPr lang="en" sz="2000">
                <a:latin typeface="Average"/>
                <a:ea typeface="Average"/>
                <a:cs typeface="Average"/>
                <a:sym typeface="Average"/>
              </a:rPr>
              <a:t>Determinar la importancia de las features presentes en la predicción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>
            <p:ph idx="4294967295" type="ctrTitle"/>
          </p:nvPr>
        </p:nvSpPr>
        <p:spPr>
          <a:xfrm>
            <a:off x="2472350" y="336725"/>
            <a:ext cx="3923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verage"/>
                <a:ea typeface="Average"/>
                <a:cs typeface="Average"/>
                <a:sym typeface="Average"/>
              </a:rPr>
              <a:t>Objetivos</a:t>
            </a:r>
            <a:endParaRPr sz="3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645900" y="941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verage"/>
                <a:ea typeface="Average"/>
                <a:cs typeface="Average"/>
                <a:sym typeface="Average"/>
              </a:rPr>
              <a:t>Limpieza y selección de datos</a:t>
            </a:r>
            <a:endParaRPr sz="2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74500" y="1364800"/>
            <a:ext cx="79950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completo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la columna precio por metro cuadrado, tomando en cuenta los valores limpios de precio y de superficie.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creo un nuevo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 Frame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limpiando todos los datos nulos o erroneos presentes en todas las columnas seleccionadas.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Finalmente, se obtuvieron 20830 entries sin datos nulos para la ciudad de Buenos Aires. </a:t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170550" y="691800"/>
            <a:ext cx="84378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El barrio con mayor cantidad de propiedades en venta fue palermo.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463350" y="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verage"/>
                <a:ea typeface="Average"/>
                <a:cs typeface="Average"/>
                <a:sym typeface="Average"/>
              </a:rPr>
              <a:t>Limpieza y selección de datos</a:t>
            </a:r>
            <a:endParaRPr sz="2800"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349354" y="18081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{B8DCBB56-6AE6-49F2-9988-ABF756B37F14}</a:tableStyleId>
              </a:tblPr>
              <a:tblGrid>
                <a:gridCol w="763950"/>
                <a:gridCol w="1068075"/>
              </a:tblGrid>
              <a:tr h="54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Barrio</a:t>
                      </a:r>
                      <a:endParaRPr b="1" sz="1200"/>
                    </a:p>
                  </a:txBody>
                  <a:tcPr marT="0" marB="0" marR="44450" marL="45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Cantidad de entries</a:t>
                      </a:r>
                      <a:endParaRPr b="1" sz="1200"/>
                    </a:p>
                  </a:txBody>
                  <a:tcPr marT="0" marB="0" marR="44450" marL="457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371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Palermo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0" marB="0" marR="44450" marL="45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2592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0" marB="0" marR="44450" marL="457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1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Belgrano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0" marB="0" marR="44450" marL="45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1823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0" marB="0" marR="44450" marL="457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1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Caballito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0" marB="0" marR="44450" marL="45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1598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0" marB="0" marR="44450" marL="457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41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Villa Urquiza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0" marB="0" marR="44450" marL="45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1115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0" marB="0" marR="44450" marL="457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1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Recoleta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0" marB="0" marR="44450" marL="45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1068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0" marB="0" marR="44450" marL="457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16"/>
          <p:cNvSpPr txBox="1"/>
          <p:nvPr/>
        </p:nvSpPr>
        <p:spPr>
          <a:xfrm>
            <a:off x="247313" y="1152475"/>
            <a:ext cx="203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Tabla 1. Cantidad de entries por barrio de Buenos Aires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724550" y="4612250"/>
            <a:ext cx="447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Figura 1. Heatmap de correlación entre las distintas variables analizadas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25" y="1255750"/>
            <a:ext cx="51244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7641075" y="1292675"/>
            <a:ext cx="1336800" cy="1971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2286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Se ve que las </a:t>
            </a:r>
            <a:r>
              <a:rPr lang="en" sz="11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que mas correlacion tienen con nuestro target son:</a:t>
            </a:r>
            <a:endParaRPr sz="1100">
              <a:solidFill>
                <a:srgbClr val="3747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3500" lvl="0" marL="0" rtl="0" algn="l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Precio</a:t>
            </a:r>
            <a:endParaRPr sz="1000">
              <a:solidFill>
                <a:srgbClr val="3747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3500" lvl="0" marL="0" rtl="0" algn="l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Estacionamiento</a:t>
            </a:r>
            <a:endParaRPr sz="1000">
              <a:solidFill>
                <a:srgbClr val="3747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3500" lvl="0" marL="0" rtl="0" algn="l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000"/>
              <a:buFont typeface="Montserrat"/>
              <a:buChar char="●"/>
            </a:pPr>
            <a:r>
              <a:rPr lang="en" sz="10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Pileta</a:t>
            </a:r>
            <a:endParaRPr sz="1000">
              <a:solidFill>
                <a:srgbClr val="3747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9850" lvl="0" marL="0" rtl="0" algn="l"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100"/>
              <a:buFont typeface="Montserrat"/>
              <a:buChar char="●"/>
            </a:pPr>
            <a:r>
              <a:rPr lang="en" sz="10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Gimnasio</a:t>
            </a:r>
            <a:r>
              <a:rPr lang="en" sz="11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rgbClr val="3747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747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163150" y="854650"/>
            <a:ext cx="84378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665775" y="-1100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verage"/>
                <a:ea typeface="Average"/>
                <a:cs typeface="Average"/>
                <a:sym typeface="Average"/>
              </a:rPr>
              <a:t>Métodos de análisis</a:t>
            </a:r>
            <a:endParaRPr sz="2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567175" y="1538400"/>
            <a:ext cx="447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74419" y="504225"/>
            <a:ext cx="84378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utilizaron los modelos de regresión lineal múltiple, Lasso y Ridge tanto para la ciudad de Buenos Aires como para el Barrio de Palermo. Se analizó la influencia de los amenities en cada regresión lineal. Se 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tomó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el precio por m</a:t>
            </a:r>
            <a:r>
              <a:rPr baseline="30000"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como variable target.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75" y="1399500"/>
            <a:ext cx="3429878" cy="267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763" y="1399500"/>
            <a:ext cx="4281224" cy="267883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745875" y="4647925"/>
            <a:ext cx="7692000" cy="1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Figura 2. A) Relación de valores obtenidos entre el valor predicho y al valor real para la regresión Ridge con amenities. B) Gráfico de Residuos para la regresión Ridge con amenities.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63150" y="3945163"/>
            <a:ext cx="447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A)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689250" y="3945150"/>
            <a:ext cx="447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B</a:t>
            </a: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807825" y="4164000"/>
            <a:ext cx="2897100" cy="323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Se ve que los residuales </a:t>
            </a:r>
            <a:r>
              <a:rPr lang="en" sz="9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están</a:t>
            </a:r>
            <a:r>
              <a:rPr lang="en" sz="9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 centrados en el 0</a:t>
            </a:r>
            <a:endParaRPr sz="900">
              <a:solidFill>
                <a:srgbClr val="3747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18763" y="4164000"/>
            <a:ext cx="3371700" cy="323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A mas alejado del promedio, mayores son los residuales</a:t>
            </a:r>
            <a:endParaRPr sz="900">
              <a:solidFill>
                <a:srgbClr val="3747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970775" y="4766600"/>
            <a:ext cx="68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Figura 3) Histograma de residuos para la regresión Ridge con amenities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170525" y="788175"/>
            <a:ext cx="8704500" cy="29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645900" y="-7282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verage"/>
                <a:ea typeface="Average"/>
                <a:cs typeface="Average"/>
                <a:sym typeface="Average"/>
              </a:rPr>
              <a:t>Métodos de análisis</a:t>
            </a:r>
            <a:endParaRPr sz="2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567175" y="1538400"/>
            <a:ext cx="447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06288" y="613800"/>
            <a:ext cx="85314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utilizaron los modelos de regresión lineal múltiple, Lasso y Ridge tanto para la ciudad de Buenos Aires como para el Barrio de Palermo.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Se analizó la influencia de los amenities en cada regresión lineal. Se tomó el precio por m</a:t>
            </a:r>
            <a:r>
              <a:rPr baseline="30000"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como variable target.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300" y="1624575"/>
            <a:ext cx="4854250" cy="3142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6978600" y="1624575"/>
            <a:ext cx="1704000" cy="1152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Podemos observar que los Residuales tienen una </a:t>
            </a:r>
            <a:r>
              <a:rPr lang="en" sz="10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distribución</a:t>
            </a:r>
            <a:r>
              <a:rPr lang="en" sz="1000">
                <a:solidFill>
                  <a:srgbClr val="37474F"/>
                </a:solidFill>
                <a:latin typeface="Montserrat"/>
                <a:ea typeface="Montserrat"/>
                <a:cs typeface="Montserrat"/>
                <a:sym typeface="Montserrat"/>
              </a:rPr>
              <a:t> aproximadamente normal</a:t>
            </a:r>
            <a:endParaRPr sz="1000">
              <a:solidFill>
                <a:srgbClr val="3747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1021200" y="79100"/>
            <a:ext cx="71016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Resultados - Ciudad de Buenos Aires</a:t>
            </a:r>
            <a:endParaRPr sz="2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800" y="2327350"/>
            <a:ext cx="7848099" cy="22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966900" y="839125"/>
            <a:ext cx="721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Tabla 2. Parámetros de la regresión lineal aplicado sobre el dataset completo de la Ciudad de Buenos Aires. Se observan los valores correspondientes a los parámetros MAE (Error Absoluto Medio), MSE (Error Medio Cuadrado), RMSE (Raíz cuadrada del MSE), alpha (parámetro libre de las regresiones Lasso y Ridge) y R</a:t>
            </a:r>
            <a:r>
              <a:rPr baseline="30000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baseline="30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1150050" y="97425"/>
            <a:ext cx="71016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Resultados - Barrio Palermo</a:t>
            </a:r>
            <a:endParaRPr sz="2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702" y="2232840"/>
            <a:ext cx="6650326" cy="23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1095775" y="842350"/>
            <a:ext cx="721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Tabla 3. Parámetros de la regresión lineal aplicado sobre el dataset seleccionado del barrio Palermo. Se observan los valores correspondientes a los parámetros MAE (Error Absoluto Medio), MSE (Error Medio Cuadrado), RMSE (Raíz cuadrada del MSE), alpha (parámetro libre de las regresiones Lasso y Ridge) y R</a:t>
            </a:r>
            <a:r>
              <a:rPr baseline="30000"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baseline="30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4294967295" type="ctrTitle"/>
          </p:nvPr>
        </p:nvSpPr>
        <p:spPr>
          <a:xfrm>
            <a:off x="337175" y="190550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Conclusiones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636600" y="874775"/>
            <a:ext cx="7870800" cy="4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evaluaron los distintos métodos de entrenamiento para la regresión lineal múltiple. </a:t>
            </a:r>
            <a:b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El agregado de los amenities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mejoró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en todos los casos, los valores obtenidos tanto para los parámetros de error como para el R</a:t>
            </a:r>
            <a:r>
              <a:rPr baseline="30000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observó una disminución de los parámetros de error y una mejora del coeficiente R</a:t>
            </a:r>
            <a:r>
              <a:rPr baseline="30000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comparando el barrio de Palermo con la ciudad de Buenos Aires. 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considera que hay información faltante en el dataset, tal como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antigüedad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 los edificios o expensas (si bien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está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presente en el dataset, la cantidad de registros es casi nula) </a:t>
            </a:r>
            <a:b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