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5" r:id="rId3"/>
    <p:sldId id="273" r:id="rId4"/>
    <p:sldId id="268" r:id="rId5"/>
    <p:sldId id="266" r:id="rId6"/>
    <p:sldId id="258" r:id="rId7"/>
    <p:sldId id="260" r:id="rId8"/>
    <p:sldId id="277" r:id="rId9"/>
    <p:sldId id="262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527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956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76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smtClean="0"/>
              <a:t>Click to Edit Title</a:t>
            </a:r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4472AB7F-E8D0-4874-A9B8-335B68DC5F05}" type="slidenum">
              <a:rPr lang="en-GB" noProof="0" smtClean="0"/>
              <a:pPr fontAlgn="base">
                <a:spcAft>
                  <a:spcPct val="0"/>
                </a:spcAft>
                <a:defRPr/>
              </a:pPr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53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9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76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8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8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874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3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819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3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4D57-1E47-43F6-8FF4-DC2C4017BD31}" type="datetimeFigureOut">
              <a:rPr lang="es-AR" smtClean="0"/>
              <a:t>8/12/2019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83BC-B888-4A4F-9E3A-F946EFB296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3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45028" y="1276967"/>
            <a:ext cx="10221625" cy="4426768"/>
            <a:chOff x="1045028" y="1276967"/>
            <a:chExt cx="10221625" cy="4426768"/>
          </a:xfrm>
        </p:grpSpPr>
        <p:sp>
          <p:nvSpPr>
            <p:cNvPr id="30" name="Rectángulo 29"/>
            <p:cNvSpPr/>
            <p:nvPr/>
          </p:nvSpPr>
          <p:spPr>
            <a:xfrm>
              <a:off x="1058093" y="1354768"/>
              <a:ext cx="10090995" cy="4271166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59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041293" y="1276967"/>
              <a:ext cx="8081318" cy="78177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8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9850271" y="1435901"/>
              <a:ext cx="1069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14/11/2019 </a:t>
              </a:r>
              <a:endPara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9972100" y="1659893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18:00Hrs</a:t>
              </a:r>
              <a:endPara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175656" y="2540989"/>
              <a:ext cx="1009099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s-AR" sz="6000" b="1" dirty="0">
                  <a:solidFill>
                    <a:srgbClr val="002C6C"/>
                  </a:solidFill>
                  <a:latin typeface="Gotham Office" pitchFamily="2" charset="0"/>
                </a:rPr>
                <a:t>Stock Burger</a:t>
              </a:r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1058091" y="1354768"/>
              <a:ext cx="10090999" cy="4271166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59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 flipV="1">
              <a:off x="2062929" y="5643717"/>
              <a:ext cx="8081319" cy="60018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8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432854" y="4905478"/>
              <a:ext cx="13099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AR" sz="2000" b="1" dirty="0" smtClean="0">
                  <a:solidFill>
                    <a:srgbClr val="002C6C"/>
                  </a:solidFill>
                  <a:latin typeface="Gotham Office" pitchFamily="2" charset="0"/>
                </a:rPr>
                <a:t>Mi Barrio</a:t>
              </a:r>
              <a:endParaRPr lang="es-AR" sz="2000" b="1" dirty="0">
                <a:solidFill>
                  <a:srgbClr val="002C6C"/>
                </a:solidFill>
                <a:latin typeface="Gotham Office" pitchFamily="2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237287" y="5211458"/>
              <a:ext cx="1701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AR" b="1" dirty="0" smtClean="0">
                  <a:solidFill>
                    <a:srgbClr val="002C6C"/>
                  </a:solidFill>
                  <a:latin typeface="Gotham Office" pitchFamily="2" charset="0"/>
                </a:rPr>
                <a:t>30-0000000-1</a:t>
              </a:r>
              <a:endParaRPr lang="es-AR" b="1" dirty="0">
                <a:solidFill>
                  <a:srgbClr val="002C6C"/>
                </a:solidFill>
                <a:latin typeface="Gotham Office" pitchFamily="2" charset="0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798856" y="3424961"/>
              <a:ext cx="48445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AR" sz="1600" b="1" i="1" u="sng" dirty="0" smtClean="0">
                  <a:solidFill>
                    <a:srgbClr val="002C6C"/>
                  </a:solidFill>
                  <a:latin typeface="Gotham Office" pitchFamily="2" charset="0"/>
                </a:rPr>
                <a:t>Has Click en la pantalla para ingresar al sistema</a:t>
              </a:r>
              <a:endParaRPr lang="es-AR" sz="1600" b="1" i="1" u="sng" dirty="0">
                <a:solidFill>
                  <a:srgbClr val="002C6C"/>
                </a:solidFill>
                <a:latin typeface="Gotham Office" pitchFamily="2" charset="0"/>
              </a:endParaRPr>
            </a:p>
          </p:txBody>
        </p:sp>
        <p:cxnSp>
          <p:nvCxnSpPr>
            <p:cNvPr id="22" name="Conector recto 21"/>
            <p:cNvCxnSpPr/>
            <p:nvPr/>
          </p:nvCxnSpPr>
          <p:spPr>
            <a:xfrm flipV="1">
              <a:off x="1045028" y="1919409"/>
              <a:ext cx="10090997" cy="27015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8" name="Rectángulo 7"/>
            <p:cNvSpPr/>
            <p:nvPr/>
          </p:nvSpPr>
          <p:spPr>
            <a:xfrm>
              <a:off x="8373905" y="4912383"/>
              <a:ext cx="25458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AR" sz="2000" b="1" dirty="0">
                  <a:solidFill>
                    <a:srgbClr val="002C6C"/>
                  </a:solidFill>
                  <a:latin typeface="Gotham Office" pitchFamily="2" charset="0"/>
                </a:rPr>
                <a:t>Av. Corrientes 2249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9031938" y="5150654"/>
              <a:ext cx="12298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AR" sz="2000" b="1" dirty="0" smtClean="0">
                  <a:solidFill>
                    <a:srgbClr val="002C6C"/>
                  </a:solidFill>
                  <a:latin typeface="Gotham Office" pitchFamily="2" charset="0"/>
                </a:rPr>
                <a:t>Almagro</a:t>
              </a:r>
              <a:endParaRPr lang="es-AR" sz="2000" b="1" dirty="0">
                <a:solidFill>
                  <a:srgbClr val="002C6C"/>
                </a:solidFill>
                <a:latin typeface="Gotham Office" pitchFamily="2" charset="0"/>
              </a:endParaRPr>
            </a:p>
          </p:txBody>
        </p:sp>
        <p:cxnSp>
          <p:nvCxnSpPr>
            <p:cNvPr id="25" name="Conector recto 24"/>
            <p:cNvCxnSpPr/>
            <p:nvPr/>
          </p:nvCxnSpPr>
          <p:spPr>
            <a:xfrm flipV="1">
              <a:off x="1066798" y="4880331"/>
              <a:ext cx="10090997" cy="27015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147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058091" y="1276967"/>
            <a:ext cx="10242156" cy="4426768"/>
            <a:chOff x="1058091" y="1276967"/>
            <a:chExt cx="10242156" cy="4426768"/>
          </a:xfrm>
        </p:grpSpPr>
        <p:sp>
          <p:nvSpPr>
            <p:cNvPr id="30" name="Rectángulo 29"/>
            <p:cNvSpPr/>
            <p:nvPr/>
          </p:nvSpPr>
          <p:spPr>
            <a:xfrm>
              <a:off x="1058093" y="1354768"/>
              <a:ext cx="10090995" cy="4271166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59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041293" y="1276967"/>
              <a:ext cx="8081318" cy="78177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8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Conector recto 31"/>
            <p:cNvCxnSpPr/>
            <p:nvPr/>
          </p:nvCxnSpPr>
          <p:spPr>
            <a:xfrm flipV="1">
              <a:off x="1058091" y="2050036"/>
              <a:ext cx="10090997" cy="27015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5" name="Rectángulo 4"/>
            <p:cNvSpPr/>
            <p:nvPr/>
          </p:nvSpPr>
          <p:spPr>
            <a:xfrm>
              <a:off x="9850271" y="1435901"/>
              <a:ext cx="1069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14/11/2019 </a:t>
              </a:r>
              <a:endPara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9972100" y="1659893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18:00Hrs</a:t>
              </a:r>
              <a:endPara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129997" y="1451341"/>
              <a:ext cx="1745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C6C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Stock Burger</a:t>
              </a:r>
              <a:endPara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002C6C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94" name="Rectángulo 93"/>
            <p:cNvSpPr/>
            <p:nvPr/>
          </p:nvSpPr>
          <p:spPr>
            <a:xfrm>
              <a:off x="7312368" y="4644798"/>
              <a:ext cx="1641695" cy="32400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Entrar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5465501" y="4644798"/>
              <a:ext cx="1641695" cy="324001"/>
            </a:xfrm>
            <a:prstGeom prst="rect">
              <a:avLst/>
            </a:prstGeom>
            <a:solidFill>
              <a:srgbClr val="F2633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Salir 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1058091" y="2568940"/>
              <a:ext cx="10090999" cy="3056994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59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3" name="Imagen 1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9184" y="2159787"/>
              <a:ext cx="381593" cy="325476"/>
            </a:xfrm>
            <a:prstGeom prst="rect">
              <a:avLst/>
            </a:prstGeom>
          </p:spPr>
        </p:pic>
        <p:sp>
          <p:nvSpPr>
            <p:cNvPr id="104" name="CuadroTexto 103"/>
            <p:cNvSpPr txBox="1"/>
            <p:nvPr/>
          </p:nvSpPr>
          <p:spPr>
            <a:xfrm>
              <a:off x="1209250" y="2072257"/>
              <a:ext cx="10090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25E2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Ingreso</a:t>
              </a:r>
              <a:r>
                <a:rPr kumimoji="0" lang="es-AR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F25E2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al Sistema</a:t>
              </a:r>
              <a:endPara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srgbClr val="F25E2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 flipV="1">
              <a:off x="2062929" y="5643717"/>
              <a:ext cx="8081319" cy="60018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8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2875988" y="3215497"/>
              <a:ext cx="1500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s-AR" sz="2800" dirty="0">
                  <a:solidFill>
                    <a:srgbClr val="002060"/>
                  </a:solidFill>
                  <a:latin typeface="Gotham Office" pitchFamily="2" charset="0"/>
                </a:rPr>
                <a:t>Usuario</a:t>
              </a:r>
              <a:r>
                <a:rPr kumimoji="0" lang="es-A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</a:t>
              </a:r>
              <a:r>
                <a:rPr kumimoji="0" lang="es-A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509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940777" y="3887776"/>
              <a:ext cx="4273786" cy="4464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Ingrese Contraseña…</a:t>
              </a:r>
              <a:endPara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2608286" y="3885915"/>
              <a:ext cx="20361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Contraseña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509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  <a:endParaRPr kumimoji="0" lang="es-AR" sz="1100" b="0" i="0" u="none" strike="noStrike" kern="1200" cap="none" spc="0" normalizeH="0" baseline="0" noProof="0" dirty="0">
                <a:ln>
                  <a:noFill/>
                </a:ln>
                <a:solidFill>
                  <a:srgbClr val="FF0509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4940777" y="3239997"/>
              <a:ext cx="4273786" cy="4464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Ingrese</a:t>
              </a:r>
              <a:r>
                <a:rPr lang="es-ES" sz="2000" dirty="0">
                  <a:solidFill>
                    <a:prstClr val="white">
                      <a:lumMod val="65000"/>
                    </a:prstClr>
                  </a:solidFill>
                  <a:latin typeface="Gotham Office" pitchFamily="2" charset="0"/>
                  <a:ea typeface="Verdana" panose="020B0604030504040204" pitchFamily="34" charset="0"/>
                </a:rPr>
                <a:t> </a:t>
              </a:r>
              <a:r>
                <a:rPr kumimoji="0" lang="es-E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Usuario…</a:t>
              </a:r>
              <a:endPara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2" name="Rectángulo 1"/>
            <p:cNvSpPr/>
            <p:nvPr/>
          </p:nvSpPr>
          <p:spPr>
            <a:xfrm>
              <a:off x="6719486" y="4303861"/>
              <a:ext cx="9332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i="1" u="sng" dirty="0" smtClean="0">
                  <a:solidFill>
                    <a:srgbClr val="002060"/>
                  </a:solidFill>
                  <a:latin typeface="Gotham Office" pitchFamily="2" charset="0"/>
                </a:rPr>
                <a:t>Registrarse</a:t>
              </a:r>
              <a:endParaRPr lang="es-AR" sz="1200" i="1" u="sng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1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27908" y="545449"/>
            <a:ext cx="10181993" cy="5822799"/>
            <a:chOff x="927908" y="545449"/>
            <a:chExt cx="10181993" cy="5822799"/>
          </a:xfrm>
        </p:grpSpPr>
        <p:sp>
          <p:nvSpPr>
            <p:cNvPr id="30" name="Rectángulo 29"/>
            <p:cNvSpPr/>
            <p:nvPr/>
          </p:nvSpPr>
          <p:spPr>
            <a:xfrm>
              <a:off x="1018904" y="623250"/>
              <a:ext cx="10090995" cy="5686114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59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002104" y="545449"/>
              <a:ext cx="8081318" cy="78177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8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Conector recto 31"/>
            <p:cNvCxnSpPr/>
            <p:nvPr/>
          </p:nvCxnSpPr>
          <p:spPr>
            <a:xfrm flipV="1">
              <a:off x="1018902" y="1227077"/>
              <a:ext cx="10090997" cy="27015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5" name="Rectángulo 4"/>
            <p:cNvSpPr/>
            <p:nvPr/>
          </p:nvSpPr>
          <p:spPr>
            <a:xfrm>
              <a:off x="9811082" y="704383"/>
              <a:ext cx="1069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14/11/2019 </a:t>
              </a:r>
              <a:endPara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9932911" y="928375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18:00Hrs</a:t>
              </a:r>
              <a:endPara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90808" y="719823"/>
              <a:ext cx="1745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C6C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Stock Burger</a:t>
              </a:r>
              <a:endPara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002C6C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cxnSp>
          <p:nvCxnSpPr>
            <p:cNvPr id="92" name="Conector recto 91"/>
            <p:cNvCxnSpPr/>
            <p:nvPr/>
          </p:nvCxnSpPr>
          <p:spPr>
            <a:xfrm>
              <a:off x="1018902" y="2405632"/>
              <a:ext cx="10069359" cy="2066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94" name="Rectángulo 93"/>
            <p:cNvSpPr/>
            <p:nvPr/>
          </p:nvSpPr>
          <p:spPr>
            <a:xfrm>
              <a:off x="9010541" y="5689833"/>
              <a:ext cx="1641695" cy="32400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Agregar Usuario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7163674" y="5689833"/>
              <a:ext cx="1641695" cy="3240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Salir 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6276681" y="1406062"/>
              <a:ext cx="1897163" cy="370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Listado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2764646" y="1417144"/>
              <a:ext cx="2051098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9153460" y="1424297"/>
              <a:ext cx="1789298" cy="352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Reporte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1018902" y="1928778"/>
              <a:ext cx="10090999" cy="4380586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59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3" name="Imagen 1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9987" y="2004467"/>
              <a:ext cx="381593" cy="325476"/>
            </a:xfrm>
            <a:prstGeom prst="rect">
              <a:avLst/>
            </a:prstGeom>
          </p:spPr>
        </p:pic>
        <p:sp>
          <p:nvSpPr>
            <p:cNvPr id="104" name="CuadroTexto 103"/>
            <p:cNvSpPr txBox="1"/>
            <p:nvPr/>
          </p:nvSpPr>
          <p:spPr>
            <a:xfrm>
              <a:off x="927908" y="1980923"/>
              <a:ext cx="10090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25E2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</a:t>
              </a:r>
              <a:r>
                <a: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25E2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de </a:t>
              </a:r>
              <a:r>
                <a:rPr kumimoji="0" lang="es-A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25E2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Usuarios</a:t>
              </a: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F25E2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 flipV="1">
              <a:off x="1919890" y="6308230"/>
              <a:ext cx="8081319" cy="60018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8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4609410" y="1407975"/>
              <a:ext cx="1667271" cy="368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150789" y="1413151"/>
              <a:ext cx="1829528" cy="36730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Usuarios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6" name="Triángulo isósceles 55"/>
            <p:cNvSpPr/>
            <p:nvPr/>
          </p:nvSpPr>
          <p:spPr>
            <a:xfrm rot="5400000">
              <a:off x="2881362" y="1415126"/>
              <a:ext cx="262860" cy="375858"/>
            </a:xfrm>
            <a:prstGeom prst="triangle">
              <a:avLst/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1752677" y="2645785"/>
              <a:ext cx="18982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400" dirty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Nombre del </a:t>
              </a:r>
              <a:r>
                <a:rPr lang="es-AR" sz="14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Usuario </a:t>
              </a:r>
              <a:r>
                <a:rPr lang="es-AR" sz="1100" dirty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822119" y="2925124"/>
              <a:ext cx="4273786" cy="2538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050" dirty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Ingrese </a:t>
              </a:r>
              <a:r>
                <a:rPr lang="es-ES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nombre del usuario…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  <a:p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757206" y="3225873"/>
              <a:ext cx="5004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4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Rol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1752677" y="3846735"/>
              <a:ext cx="3514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Estado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1822119" y="4191580"/>
              <a:ext cx="4273786" cy="2395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Seleccione el Estado…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1822119" y="3546338"/>
              <a:ext cx="4273786" cy="2586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Seleccione </a:t>
              </a:r>
              <a:r>
                <a:rPr lang="es-ES" sz="1050" dirty="0" smtClean="0">
                  <a:solidFill>
                    <a:prstClr val="white">
                      <a:lumMod val="65000"/>
                    </a:prstClr>
                  </a:solidFill>
                  <a:latin typeface="Gotham Office" pitchFamily="2" charset="0"/>
                  <a:ea typeface="Verdana" panose="020B0604030504040204" pitchFamily="34" charset="0"/>
                </a:rPr>
                <a:t>el Rol</a:t>
              </a:r>
              <a:r>
                <a:rPr kumimoji="0" lang="es-E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…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67" name="Triángulo isósceles 66"/>
            <p:cNvSpPr/>
            <p:nvPr/>
          </p:nvSpPr>
          <p:spPr>
            <a:xfrm flipH="1" flipV="1">
              <a:off x="5883085" y="3641887"/>
              <a:ext cx="137105" cy="7200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1752677" y="4498342"/>
              <a:ext cx="3514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Contraseña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1822119" y="4843187"/>
              <a:ext cx="4273786" cy="2395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Ingrese la Contraseña…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70" name="Triángulo isósceles 69"/>
            <p:cNvSpPr/>
            <p:nvPr/>
          </p:nvSpPr>
          <p:spPr>
            <a:xfrm flipH="1" flipV="1">
              <a:off x="5904855" y="4290675"/>
              <a:ext cx="137105" cy="7200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7849371" y="1413151"/>
              <a:ext cx="1422703" cy="357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7163674" y="5233436"/>
              <a:ext cx="1641695" cy="3240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1050" dirty="0" smtClean="0">
                  <a:solidFill>
                    <a:prstClr val="white"/>
                  </a:solidFill>
                  <a:latin typeface="Gotham Office" pitchFamily="2" charset="0"/>
                </a:rPr>
                <a:t>Eliminar</a:t>
              </a: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</a:t>
              </a: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Usuario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9010541" y="5238795"/>
              <a:ext cx="1641695" cy="32400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Modificar </a:t>
              </a: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Usuario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7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018901" y="153559"/>
            <a:ext cx="10097589" cy="6606569"/>
            <a:chOff x="1018901" y="153559"/>
            <a:chExt cx="10097589" cy="6606569"/>
          </a:xfrm>
        </p:grpSpPr>
        <p:sp>
          <p:nvSpPr>
            <p:cNvPr id="30" name="Rectángulo 29"/>
            <p:cNvSpPr/>
            <p:nvPr/>
          </p:nvSpPr>
          <p:spPr>
            <a:xfrm>
              <a:off x="1018903" y="231360"/>
              <a:ext cx="10097587" cy="6468750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59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067412" y="153559"/>
              <a:ext cx="8081318" cy="78177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8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9873234" y="331811"/>
              <a:ext cx="1069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14/11/2019 </a:t>
              </a:r>
              <a:endPara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9996345" y="550192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18:00Hrs</a:t>
              </a:r>
              <a:endPara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90808" y="327933"/>
              <a:ext cx="1745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C6C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Stock Burger</a:t>
              </a:r>
              <a:endPara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002C6C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399976" y="2084076"/>
              <a:ext cx="152958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Nombre del 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Insumo </a:t>
              </a:r>
              <a:r>
                <a:rPr kumimoji="0" lang="es-A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509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469419" y="2313309"/>
              <a:ext cx="4194500" cy="1971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Cerveza Red Label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399976" y="2544765"/>
              <a:ext cx="6303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Marca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509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  <a:endParaRPr kumimoji="0" lang="es-AR" sz="1100" b="0" i="0" u="none" strike="noStrike" kern="1200" cap="none" spc="0" normalizeH="0" baseline="0" noProof="0" dirty="0">
                <a:ln>
                  <a:noFill/>
                </a:ln>
                <a:solidFill>
                  <a:srgbClr val="FF0509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1469417" y="2824037"/>
              <a:ext cx="4205683" cy="1900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Honney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1399976" y="3087001"/>
              <a:ext cx="3514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Contenido Neto 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509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  <a:endParaRPr kumimoji="0" lang="es-AR" sz="1100" b="0" i="0" u="none" strike="noStrike" kern="1200" cap="none" spc="0" normalizeH="0" baseline="0" noProof="0" dirty="0">
                <a:ln>
                  <a:noFill/>
                </a:ln>
                <a:solidFill>
                  <a:srgbClr val="FF0509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1458236" y="3376453"/>
              <a:ext cx="2325600" cy="205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Ingrese contenido neto…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4044807" y="3370266"/>
              <a:ext cx="3876411" cy="212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Seleccione la unidad…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88" name="Triángulo isósceles 87"/>
            <p:cNvSpPr/>
            <p:nvPr/>
          </p:nvSpPr>
          <p:spPr>
            <a:xfrm flipH="1" flipV="1">
              <a:off x="7784113" y="3455276"/>
              <a:ext cx="137105" cy="7200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3970074" y="3090994"/>
              <a:ext cx="3514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Unidad de medida 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509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  <a:endParaRPr kumimoji="0" lang="es-AR" sz="1100" b="0" i="0" u="none" strike="noStrike" kern="1200" cap="none" spc="0" normalizeH="0" baseline="0" noProof="0" dirty="0">
                <a:ln>
                  <a:noFill/>
                </a:ln>
                <a:solidFill>
                  <a:srgbClr val="FF0509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cxnSp>
          <p:nvCxnSpPr>
            <p:cNvPr id="92" name="Conector recto 91"/>
            <p:cNvCxnSpPr/>
            <p:nvPr/>
          </p:nvCxnSpPr>
          <p:spPr>
            <a:xfrm flipV="1">
              <a:off x="1018902" y="2010800"/>
              <a:ext cx="10097587" cy="2941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94" name="Rectángulo 93"/>
            <p:cNvSpPr/>
            <p:nvPr/>
          </p:nvSpPr>
          <p:spPr>
            <a:xfrm>
              <a:off x="9161352" y="6279746"/>
              <a:ext cx="1641695" cy="32400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Confirmar R</a:t>
              </a: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egistro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7287565" y="6281490"/>
              <a:ext cx="1641695" cy="324001"/>
            </a:xfrm>
            <a:prstGeom prst="rect">
              <a:avLst/>
            </a:prstGeom>
            <a:solidFill>
              <a:srgbClr val="F2633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Cancelar 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1389569" y="3646898"/>
              <a:ext cx="11288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Código Interno</a:t>
              </a:r>
              <a:endParaRPr kumimoji="0" lang="es-AR" sz="1100" b="0" i="0" u="none" strike="noStrike" kern="1200" cap="none" spc="0" normalizeH="0" baseline="0" noProof="0" dirty="0">
                <a:ln>
                  <a:noFill/>
                </a:ln>
                <a:solidFill>
                  <a:srgbClr val="FF0509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1458236" y="3952375"/>
              <a:ext cx="4205683" cy="1900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2000000071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1018902" y="1603842"/>
              <a:ext cx="10097587" cy="5096268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59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3" name="Imagen 1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718" y="1656116"/>
              <a:ext cx="381593" cy="325476"/>
            </a:xfrm>
            <a:prstGeom prst="rect">
              <a:avLst/>
            </a:prstGeom>
          </p:spPr>
        </p:pic>
        <p:sp>
          <p:nvSpPr>
            <p:cNvPr id="104" name="CuadroTexto 103"/>
            <p:cNvSpPr txBox="1"/>
            <p:nvPr/>
          </p:nvSpPr>
          <p:spPr>
            <a:xfrm>
              <a:off x="1018901" y="1627445"/>
              <a:ext cx="10097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25E2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Alta </a:t>
              </a:r>
              <a:r>
                <a: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25E2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de </a:t>
              </a:r>
              <a:r>
                <a:rPr lang="es-AR" dirty="0" smtClean="0">
                  <a:solidFill>
                    <a:srgbClr val="F25E2E"/>
                  </a:solidFill>
                  <a:latin typeface="Gotham Office" pitchFamily="2" charset="0"/>
                </a:rPr>
                <a:t>P</a:t>
              </a:r>
              <a:r>
                <a:rPr kumimoji="0" lang="es-AR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25E2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roductos</a:t>
              </a: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F25E2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 flipV="1">
              <a:off x="2102772" y="6700110"/>
              <a:ext cx="8081319" cy="60018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8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ángulo 1"/>
            <p:cNvSpPr/>
            <p:nvPr/>
          </p:nvSpPr>
          <p:spPr>
            <a:xfrm>
              <a:off x="1409239" y="4235763"/>
              <a:ext cx="1487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Producto Elaborado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  <a:endParaRPr kumimoji="0" lang="es-AR" sz="11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1386" y="4185609"/>
              <a:ext cx="334429" cy="342687"/>
            </a:xfrm>
            <a:prstGeom prst="rect">
              <a:avLst/>
            </a:prstGeom>
          </p:spPr>
        </p:pic>
        <p:sp>
          <p:nvSpPr>
            <p:cNvPr id="45" name="Rectángulo 44"/>
            <p:cNvSpPr/>
            <p:nvPr/>
          </p:nvSpPr>
          <p:spPr>
            <a:xfrm>
              <a:off x="1480598" y="4565435"/>
              <a:ext cx="4194502" cy="1905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Ingrese nombre del producto...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438282" y="4847347"/>
              <a:ext cx="103746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Ingrediente 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</a:t>
              </a:r>
              <a:r>
                <a:rPr kumimoji="0" lang="es-A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496126" y="5124772"/>
              <a:ext cx="4178974" cy="215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Seleccione la unidad…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8" name="Triángulo isósceles 47"/>
            <p:cNvSpPr/>
            <p:nvPr/>
          </p:nvSpPr>
          <p:spPr>
            <a:xfrm flipH="1" flipV="1">
              <a:off x="5491195" y="5196363"/>
              <a:ext cx="137105" cy="7200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6199227" y="5104845"/>
              <a:ext cx="1106387" cy="30454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Agregar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502989" y="5532296"/>
              <a:ext cx="1852410" cy="2342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Hamburguesa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12" name="Multiplicar 11"/>
            <p:cNvSpPr/>
            <p:nvPr/>
          </p:nvSpPr>
          <p:spPr>
            <a:xfrm>
              <a:off x="3130691" y="5532296"/>
              <a:ext cx="224708" cy="22972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3822513" y="5535560"/>
              <a:ext cx="1852410" cy="2342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Pan Bimbo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8" name="Multiplicar 57"/>
            <p:cNvSpPr/>
            <p:nvPr/>
          </p:nvSpPr>
          <p:spPr>
            <a:xfrm>
              <a:off x="5460480" y="5534582"/>
              <a:ext cx="224708" cy="22972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1502989" y="5894193"/>
              <a:ext cx="1852410" cy="2342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Cebolla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60" name="Multiplicar 59"/>
            <p:cNvSpPr/>
            <p:nvPr/>
          </p:nvSpPr>
          <p:spPr>
            <a:xfrm>
              <a:off x="3128618" y="5896444"/>
              <a:ext cx="224708" cy="22972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3811509" y="5894186"/>
              <a:ext cx="1852410" cy="2342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Gotham Office" pitchFamily="2" charset="0"/>
                  <a:ea typeface="Verdana" panose="020B0604030504040204" pitchFamily="34" charset="0"/>
                  <a:cs typeface="+mn-cs"/>
                </a:rPr>
                <a:t>Queso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63" name="Multiplicar 62"/>
            <p:cNvSpPr/>
            <p:nvPr/>
          </p:nvSpPr>
          <p:spPr>
            <a:xfrm>
              <a:off x="5463003" y="5907030"/>
              <a:ext cx="224708" cy="22972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946" y="5052367"/>
              <a:ext cx="351325" cy="360000"/>
            </a:xfrm>
            <a:prstGeom prst="rect">
              <a:avLst/>
            </a:prstGeom>
          </p:spPr>
        </p:pic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2461" y="5580463"/>
              <a:ext cx="172709" cy="176973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2891816" y="5545838"/>
              <a:ext cx="2535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tham Office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52" name="Conector recto 51"/>
            <p:cNvCxnSpPr/>
            <p:nvPr/>
          </p:nvCxnSpPr>
          <p:spPr>
            <a:xfrm>
              <a:off x="1018902" y="859426"/>
              <a:ext cx="10058401" cy="13009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51" name="Rectángulo 50"/>
            <p:cNvSpPr/>
            <p:nvPr/>
          </p:nvSpPr>
          <p:spPr>
            <a:xfrm>
              <a:off x="6289744" y="1053366"/>
              <a:ext cx="1897163" cy="370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Listado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2777709" y="1064448"/>
              <a:ext cx="2051098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9166523" y="1071601"/>
              <a:ext cx="1789298" cy="352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Reporte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4622473" y="1055279"/>
              <a:ext cx="1667271" cy="368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1163852" y="1060455"/>
              <a:ext cx="1829528" cy="3673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Usuarios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73" name="Triángulo isósceles 72"/>
            <p:cNvSpPr/>
            <p:nvPr/>
          </p:nvSpPr>
          <p:spPr>
            <a:xfrm rot="5400000">
              <a:off x="4631786" y="1062430"/>
              <a:ext cx="262860" cy="375858"/>
            </a:xfrm>
            <a:prstGeom prst="triangle">
              <a:avLst/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7862434" y="1060455"/>
              <a:ext cx="1422703" cy="357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3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12478" y="812999"/>
            <a:ext cx="10234640" cy="4921577"/>
            <a:chOff x="1012478" y="812999"/>
            <a:chExt cx="10234640" cy="4921577"/>
          </a:xfrm>
        </p:grpSpPr>
        <p:sp>
          <p:nvSpPr>
            <p:cNvPr id="13" name="Rectángulo 12"/>
            <p:cNvSpPr/>
            <p:nvPr/>
          </p:nvSpPr>
          <p:spPr>
            <a:xfrm>
              <a:off x="1012478" y="891176"/>
              <a:ext cx="10234640" cy="4776609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35437"/>
              <a:endParaRPr lang="es-AR" sz="597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154380" y="812999"/>
              <a:ext cx="8081318" cy="78177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35437"/>
              <a:endParaRPr lang="es-AR" sz="85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 flipV="1">
              <a:off x="1040098" y="1399249"/>
              <a:ext cx="10207020" cy="11665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16" name="Rectángulo 15"/>
            <p:cNvSpPr/>
            <p:nvPr/>
          </p:nvSpPr>
          <p:spPr>
            <a:xfrm>
              <a:off x="9964675" y="930476"/>
              <a:ext cx="1069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b="1" dirty="0" smtClean="0">
                  <a:solidFill>
                    <a:srgbClr val="002060"/>
                  </a:solidFill>
                  <a:latin typeface="Gotham Office" pitchFamily="2" charset="0"/>
                </a:rPr>
                <a:t>14/11/2019 </a:t>
              </a:r>
              <a:endParaRPr lang="es-AR" sz="1200" b="1" dirty="0">
                <a:solidFill>
                  <a:srgbClr val="002060"/>
                </a:solidFill>
                <a:latin typeface="Gotham Office" pitchFamily="2" charset="0"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086503" y="1131497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b="1" dirty="0" smtClean="0">
                  <a:solidFill>
                    <a:srgbClr val="002060"/>
                  </a:solidFill>
                  <a:latin typeface="Gotham Office" pitchFamily="2" charset="0"/>
                </a:rPr>
                <a:t>18:00Hrs</a:t>
              </a:r>
              <a:endParaRPr lang="es-AR" sz="1200" b="1" dirty="0">
                <a:solidFill>
                  <a:srgbClr val="002060"/>
                </a:solidFill>
                <a:latin typeface="Gotham Office" pitchFamily="2" charset="0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114185" y="933489"/>
              <a:ext cx="1745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000" b="1" dirty="0" smtClean="0">
                  <a:solidFill>
                    <a:srgbClr val="002C6C"/>
                  </a:solidFill>
                  <a:latin typeface="Gotham Office" pitchFamily="2" charset="0"/>
                </a:rPr>
                <a:t>Stock Burger</a:t>
              </a:r>
              <a:endParaRPr lang="es-AR" sz="2000" b="1" dirty="0">
                <a:solidFill>
                  <a:srgbClr val="002C6C"/>
                </a:solidFill>
                <a:latin typeface="Gotham Office" pitchFamily="2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257771" y="2865756"/>
              <a:ext cx="1799559" cy="2061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cxnSp>
          <p:nvCxnSpPr>
            <p:cNvPr id="28" name="Conector recto 27"/>
            <p:cNvCxnSpPr/>
            <p:nvPr/>
          </p:nvCxnSpPr>
          <p:spPr>
            <a:xfrm flipV="1">
              <a:off x="1012478" y="2521772"/>
              <a:ext cx="10234640" cy="2649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38" name="Rectángulo 37"/>
            <p:cNvSpPr/>
            <p:nvPr/>
          </p:nvSpPr>
          <p:spPr>
            <a:xfrm>
              <a:off x="1012478" y="1997917"/>
              <a:ext cx="10234640" cy="3669868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35437"/>
              <a:endParaRPr lang="es-AR" sz="597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0160" y="2087324"/>
              <a:ext cx="381593" cy="325476"/>
            </a:xfrm>
            <a:prstGeom prst="rect">
              <a:avLst/>
            </a:prstGeom>
          </p:spPr>
        </p:pic>
        <p:sp>
          <p:nvSpPr>
            <p:cNvPr id="40" name="CuadroTexto 39"/>
            <p:cNvSpPr txBox="1"/>
            <p:nvPr/>
          </p:nvSpPr>
          <p:spPr>
            <a:xfrm>
              <a:off x="1012478" y="2065396"/>
              <a:ext cx="10234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s-AR" sz="1800" dirty="0" smtClean="0">
                  <a:solidFill>
                    <a:srgbClr val="F25E2E"/>
                  </a:solidFill>
                  <a:latin typeface="Gotham Office" pitchFamily="2" charset="0"/>
                </a:rPr>
                <a:t>Carga de </a:t>
              </a:r>
              <a:r>
                <a:rPr lang="es-AR" dirty="0" smtClean="0">
                  <a:solidFill>
                    <a:srgbClr val="F25E2E"/>
                  </a:solidFill>
                  <a:latin typeface="Gotham Office" pitchFamily="2" charset="0"/>
                </a:rPr>
                <a:t>Productos</a:t>
              </a:r>
              <a:endParaRPr lang="es-AR" sz="1800" dirty="0">
                <a:solidFill>
                  <a:srgbClr val="F25E2E"/>
                </a:solidFill>
                <a:latin typeface="Gotham Office" pitchFamily="2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 flipV="1">
              <a:off x="2041794" y="5674558"/>
              <a:ext cx="8081319" cy="60018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35437"/>
              <a:endParaRPr lang="es-AR" sz="85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210100" y="2605648"/>
              <a:ext cx="8547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Producto 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8546003" y="5059444"/>
              <a:ext cx="1998886" cy="3240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latin typeface="Gotham Office" pitchFamily="2" charset="0"/>
                </a:rPr>
                <a:t>Confirmar Registro </a:t>
              </a:r>
              <a:endParaRPr lang="es-AR" sz="1050" dirty="0">
                <a:latin typeface="Gotham Office" pitchFamily="2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193987" y="3223046"/>
              <a:ext cx="15055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Cantidad Disponible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43" name="Triángulo isósceles 42"/>
            <p:cNvSpPr/>
            <p:nvPr/>
          </p:nvSpPr>
          <p:spPr>
            <a:xfrm flipH="1" flipV="1">
              <a:off x="2871207" y="2947157"/>
              <a:ext cx="137105" cy="7200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8" name="Imagen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5147" y="3478538"/>
              <a:ext cx="334429" cy="342687"/>
            </a:xfrm>
            <a:prstGeom prst="rect">
              <a:avLst/>
            </a:prstGeom>
          </p:spPr>
        </p:pic>
        <p:sp>
          <p:nvSpPr>
            <p:cNvPr id="52" name="Rectángulo 51"/>
            <p:cNvSpPr/>
            <p:nvPr/>
          </p:nvSpPr>
          <p:spPr>
            <a:xfrm>
              <a:off x="6139745" y="2854474"/>
              <a:ext cx="1674552" cy="221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2000000071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6045903" y="2596464"/>
              <a:ext cx="118814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Código Interno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164677" y="3861013"/>
              <a:ext cx="103746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Ingrediente </a:t>
              </a:r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 </a:t>
              </a:r>
              <a:r>
                <a:rPr lang="es-AR" sz="1100" dirty="0">
                  <a:solidFill>
                    <a:srgbClr val="FF3300"/>
                  </a:solidFill>
                  <a:latin typeface="Gotham Office" pitchFamily="2" charset="0"/>
                </a:rPr>
                <a:t>*</a:t>
              </a: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262341" y="4174267"/>
              <a:ext cx="1852410" cy="2342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Hamburguesa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3581865" y="4177531"/>
              <a:ext cx="1852410" cy="2342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Pan Bimbo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1262341" y="4536164"/>
              <a:ext cx="1852410" cy="2342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Cebolla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3570861" y="4536157"/>
              <a:ext cx="1852410" cy="2342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Queso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0821" y="4222434"/>
              <a:ext cx="172709" cy="176973"/>
            </a:xfrm>
            <a:prstGeom prst="rect">
              <a:avLst/>
            </a:prstGeom>
          </p:spPr>
        </p:pic>
        <p:sp>
          <p:nvSpPr>
            <p:cNvPr id="68" name="Rectángulo 67"/>
            <p:cNvSpPr/>
            <p:nvPr/>
          </p:nvSpPr>
          <p:spPr>
            <a:xfrm>
              <a:off x="2860176" y="4187809"/>
              <a:ext cx="2535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000" dirty="0">
                  <a:latin typeface="Gotham Office"/>
                </a:rPr>
                <a:t>2</a:t>
              </a: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6043662" y="4174267"/>
              <a:ext cx="1852410" cy="2342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Pan Bimbo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6043662" y="4573737"/>
              <a:ext cx="1841406" cy="19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Queso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240204" y="3531027"/>
              <a:ext cx="372218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950" dirty="0" smtClean="0"/>
                <a:t>100</a:t>
              </a:r>
              <a:endParaRPr lang="es-AR" sz="950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3613044" y="2860510"/>
              <a:ext cx="1799559" cy="2061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3565373" y="2600402"/>
              <a:ext cx="15263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Producto Elaborado 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73" name="Triángulo isósceles 72"/>
            <p:cNvSpPr/>
            <p:nvPr/>
          </p:nvSpPr>
          <p:spPr>
            <a:xfrm flipH="1" flipV="1">
              <a:off x="5226480" y="2941911"/>
              <a:ext cx="137105" cy="7200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6355059" y="1523630"/>
              <a:ext cx="1897163" cy="370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Listado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2843024" y="1534712"/>
              <a:ext cx="2051098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9231838" y="1541865"/>
              <a:ext cx="1789298" cy="352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Reporte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4687788" y="1525543"/>
              <a:ext cx="1667271" cy="3688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1229167" y="1530719"/>
              <a:ext cx="1829528" cy="3673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Usuarios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4" name="Triángulo isósceles 63"/>
            <p:cNvSpPr/>
            <p:nvPr/>
          </p:nvSpPr>
          <p:spPr>
            <a:xfrm rot="5400000">
              <a:off x="6303835" y="1532694"/>
              <a:ext cx="262860" cy="375858"/>
            </a:xfrm>
            <a:prstGeom prst="triangle">
              <a:avLst/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7927749" y="1530719"/>
              <a:ext cx="1422703" cy="357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960226" y="538483"/>
            <a:ext cx="10326077" cy="5852031"/>
          </a:xfrm>
          <a:prstGeom prst="rect">
            <a:avLst/>
          </a:prstGeom>
          <a:noFill/>
          <a:ln w="12700" cap="flat" cmpd="sng" algn="ctr">
            <a:solidFill>
              <a:srgbClr val="D0CE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35437"/>
            <a:endParaRPr lang="es-AR" sz="597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407941" y="5907729"/>
            <a:ext cx="1998886" cy="324001"/>
          </a:xfrm>
          <a:prstGeom prst="rect">
            <a:avLst/>
          </a:prstGeom>
          <a:solidFill>
            <a:srgbClr val="F2633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latin typeface="Gotham Office" pitchFamily="2" charset="0"/>
              </a:rPr>
              <a:t>Descargar en Excel</a:t>
            </a:r>
            <a:endParaRPr lang="es-AR" sz="1050" dirty="0">
              <a:latin typeface="Gotham Office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60226" y="1782954"/>
            <a:ext cx="10326077" cy="4613992"/>
          </a:xfrm>
          <a:prstGeom prst="rect">
            <a:avLst/>
          </a:prstGeom>
          <a:noFill/>
          <a:ln w="12700" cap="flat" cmpd="sng" algn="ctr">
            <a:solidFill>
              <a:srgbClr val="D0CE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35437"/>
            <a:endParaRPr lang="es-AR" sz="597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Rectángulo 40"/>
          <p:cNvSpPr/>
          <p:nvPr/>
        </p:nvSpPr>
        <p:spPr>
          <a:xfrm flipV="1">
            <a:off x="2080986" y="6403577"/>
            <a:ext cx="8081319" cy="60018"/>
          </a:xfrm>
          <a:prstGeom prst="rect">
            <a:avLst/>
          </a:prstGeom>
          <a:solidFill>
            <a:srgbClr val="F2633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35437"/>
            <a:endParaRPr lang="es-AR" sz="85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Triángulo isósceles 41"/>
          <p:cNvSpPr/>
          <p:nvPr/>
        </p:nvSpPr>
        <p:spPr>
          <a:xfrm flipH="1" flipV="1">
            <a:off x="10191344" y="6048826"/>
            <a:ext cx="137105" cy="720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30558"/>
              </p:ext>
            </p:extLst>
          </p:nvPr>
        </p:nvGraphicFramePr>
        <p:xfrm>
          <a:off x="1632852" y="4277919"/>
          <a:ext cx="9000306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00051">
                  <a:extLst>
                    <a:ext uri="{9D8B030D-6E8A-4147-A177-3AD203B41FA5}">
                      <a16:colId xmlns:a16="http://schemas.microsoft.com/office/drawing/2014/main" val="3589044639"/>
                    </a:ext>
                  </a:extLst>
                </a:gridCol>
                <a:gridCol w="1500051">
                  <a:extLst>
                    <a:ext uri="{9D8B030D-6E8A-4147-A177-3AD203B41FA5}">
                      <a16:colId xmlns:a16="http://schemas.microsoft.com/office/drawing/2014/main" val="1628519531"/>
                    </a:ext>
                  </a:extLst>
                </a:gridCol>
                <a:gridCol w="1500051">
                  <a:extLst>
                    <a:ext uri="{9D8B030D-6E8A-4147-A177-3AD203B41FA5}">
                      <a16:colId xmlns:a16="http://schemas.microsoft.com/office/drawing/2014/main" val="239266502"/>
                    </a:ext>
                  </a:extLst>
                </a:gridCol>
                <a:gridCol w="1500051">
                  <a:extLst>
                    <a:ext uri="{9D8B030D-6E8A-4147-A177-3AD203B41FA5}">
                      <a16:colId xmlns:a16="http://schemas.microsoft.com/office/drawing/2014/main" val="1451149375"/>
                    </a:ext>
                  </a:extLst>
                </a:gridCol>
                <a:gridCol w="1500051">
                  <a:extLst>
                    <a:ext uri="{9D8B030D-6E8A-4147-A177-3AD203B41FA5}">
                      <a16:colId xmlns:a16="http://schemas.microsoft.com/office/drawing/2014/main" val="3812966733"/>
                    </a:ext>
                  </a:extLst>
                </a:gridCol>
                <a:gridCol w="1500051">
                  <a:extLst>
                    <a:ext uri="{9D8B030D-6E8A-4147-A177-3AD203B41FA5}">
                      <a16:colId xmlns:a16="http://schemas.microsoft.com/office/drawing/2014/main" val="1312801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Código</a:t>
                      </a:r>
                      <a:r>
                        <a:rPr lang="es-AR" sz="1000" baseline="0" dirty="0" smtClean="0">
                          <a:latin typeface="Gotham Office"/>
                        </a:rPr>
                        <a:t> Interno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Nombre</a:t>
                      </a:r>
                      <a:r>
                        <a:rPr lang="es-AR" sz="1000" baseline="0" dirty="0" smtClean="0">
                          <a:latin typeface="Gotham Office"/>
                        </a:rPr>
                        <a:t> Producto 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Marca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Cantidad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Acciones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Fecha</a:t>
                      </a:r>
                      <a:r>
                        <a:rPr lang="es-AR" sz="1000" baseline="0" dirty="0" smtClean="0">
                          <a:latin typeface="Gotham Office"/>
                        </a:rPr>
                        <a:t> Alta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3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200000001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Hamburguesa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Paty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30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otham Office"/>
                        </a:rPr>
                        <a:t>Acciones</a:t>
                      </a:r>
                      <a:r>
                        <a:rPr lang="es-AR" sz="1000" dirty="0" smtClean="0">
                          <a:latin typeface="Gotham Office"/>
                        </a:rPr>
                        <a:t> 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25/12/2019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200000002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Hamburguesa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DIA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50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otham Office"/>
                        </a:rPr>
                        <a:t>Acciones</a:t>
                      </a:r>
                      <a:r>
                        <a:rPr lang="es-AR" sz="1000" dirty="0" smtClean="0">
                          <a:latin typeface="Gotham Office"/>
                        </a:rPr>
                        <a:t> 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02/12/2019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0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57430"/>
                  </a:ext>
                </a:extLst>
              </a:tr>
            </a:tbl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960225" y="1792675"/>
            <a:ext cx="10326078" cy="2268720"/>
            <a:chOff x="960225" y="1792675"/>
            <a:chExt cx="10326078" cy="2268720"/>
          </a:xfrm>
        </p:grpSpPr>
        <p:sp>
          <p:nvSpPr>
            <p:cNvPr id="19" name="Rectángulo 18"/>
            <p:cNvSpPr/>
            <p:nvPr/>
          </p:nvSpPr>
          <p:spPr>
            <a:xfrm>
              <a:off x="1281952" y="2275120"/>
              <a:ext cx="16450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Nombre del producto </a:t>
              </a:r>
              <a:r>
                <a:rPr lang="es-AR" sz="1100" dirty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363179" y="2552604"/>
              <a:ext cx="1799559" cy="1975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Cerveza Red Label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949970" y="2282726"/>
              <a:ext cx="6303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Marca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363178" y="3180019"/>
              <a:ext cx="1799559" cy="2061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Honney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960226" y="2171727"/>
              <a:ext cx="10326077" cy="12427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32" name="Rectángulo 31"/>
            <p:cNvSpPr/>
            <p:nvPr/>
          </p:nvSpPr>
          <p:spPr>
            <a:xfrm>
              <a:off x="4029337" y="2536303"/>
              <a:ext cx="1674552" cy="210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2000000071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9836" y="1832719"/>
              <a:ext cx="381593" cy="325476"/>
            </a:xfrm>
            <a:prstGeom prst="rect">
              <a:avLst/>
            </a:prstGeom>
          </p:spPr>
        </p:pic>
        <p:sp>
          <p:nvSpPr>
            <p:cNvPr id="40" name="CuadroTexto 39"/>
            <p:cNvSpPr txBox="1"/>
            <p:nvPr/>
          </p:nvSpPr>
          <p:spPr>
            <a:xfrm>
              <a:off x="960225" y="1792675"/>
              <a:ext cx="10326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s-AR" sz="1800" dirty="0" smtClean="0">
                  <a:solidFill>
                    <a:srgbClr val="F25E2E"/>
                  </a:solidFill>
                  <a:latin typeface="Gotham Office" pitchFamily="2" charset="0"/>
                </a:rPr>
                <a:t>Listado de productos</a:t>
              </a:r>
              <a:endParaRPr lang="es-AR" sz="1800" dirty="0">
                <a:solidFill>
                  <a:srgbClr val="F25E2E"/>
                </a:solidFill>
                <a:latin typeface="Gotham Office" pitchFamily="2" charset="0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4029338" y="3179592"/>
              <a:ext cx="1674552" cy="1899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2000000071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3939859" y="2894981"/>
              <a:ext cx="118814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Código Interno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283423" y="2892863"/>
              <a:ext cx="1487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Producto Elaborado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8388481" y="3476626"/>
              <a:ext cx="1998886" cy="324001"/>
            </a:xfrm>
            <a:prstGeom prst="rect">
              <a:avLst/>
            </a:prstGeom>
            <a:solidFill>
              <a:srgbClr val="F2633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latin typeface="Gotham Office" pitchFamily="2" charset="0"/>
                </a:rPr>
                <a:t>Filtrar </a:t>
              </a:r>
              <a:endParaRPr lang="es-AR" sz="1050" dirty="0">
                <a:latin typeface="Gotham Office" pitchFamily="2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87846" y="3676878"/>
              <a:ext cx="26564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80"/>
              <a:r>
                <a:rPr lang="es-AR" b="1" dirty="0" smtClean="0">
                  <a:solidFill>
                    <a:prstClr val="white">
                      <a:lumMod val="50000"/>
                    </a:prstClr>
                  </a:solidFill>
                  <a:latin typeface="Gotham Office" pitchFamily="2" charset="0"/>
                </a:rPr>
                <a:t>Productos Individuales</a:t>
              </a:r>
              <a:endParaRPr lang="es-AR" b="1" dirty="0">
                <a:solidFill>
                  <a:prstClr val="white">
                    <a:lumMod val="50000"/>
                  </a:prstClr>
                </a:solidFill>
                <a:latin typeface="Gotham Office" pitchFamily="2" charset="0"/>
              </a:endParaRPr>
            </a:p>
          </p:txBody>
        </p:sp>
        <p:cxnSp>
          <p:nvCxnSpPr>
            <p:cNvPr id="49" name="Conector recto 48"/>
            <p:cNvCxnSpPr/>
            <p:nvPr/>
          </p:nvCxnSpPr>
          <p:spPr>
            <a:xfrm flipV="1">
              <a:off x="960226" y="4046211"/>
              <a:ext cx="10326077" cy="15184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cxnSp>
          <p:nvCxnSpPr>
            <p:cNvPr id="50" name="Conector recto 49"/>
            <p:cNvCxnSpPr/>
            <p:nvPr/>
          </p:nvCxnSpPr>
          <p:spPr>
            <a:xfrm flipV="1">
              <a:off x="3613743" y="3707248"/>
              <a:ext cx="0" cy="338962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51" name="Rectángulo 50"/>
            <p:cNvSpPr/>
            <p:nvPr/>
          </p:nvSpPr>
          <p:spPr>
            <a:xfrm>
              <a:off x="3589022" y="3692063"/>
              <a:ext cx="2403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80"/>
              <a:r>
                <a:rPr lang="es-AR" dirty="0">
                  <a:solidFill>
                    <a:prstClr val="white">
                      <a:lumMod val="50000"/>
                    </a:prstClr>
                  </a:solidFill>
                  <a:latin typeface="Gotham Office" pitchFamily="2" charset="0"/>
                </a:rPr>
                <a:t>Productos </a:t>
              </a:r>
              <a:r>
                <a:rPr lang="es-AR" dirty="0" smtClean="0">
                  <a:solidFill>
                    <a:prstClr val="white">
                      <a:lumMod val="50000"/>
                    </a:prstClr>
                  </a:solidFill>
                  <a:latin typeface="Gotham Office" pitchFamily="2" charset="0"/>
                </a:rPr>
                <a:t>Elaborados</a:t>
              </a:r>
              <a:endParaRPr lang="es-AR" dirty="0">
                <a:solidFill>
                  <a:prstClr val="white">
                    <a:lumMod val="50000"/>
                  </a:prstClr>
                </a:solidFill>
                <a:latin typeface="Gotham Office" pitchFamily="2" charset="0"/>
              </a:endParaRPr>
            </a:p>
          </p:txBody>
        </p:sp>
      </p:grpSp>
      <p:sp>
        <p:nvSpPr>
          <p:cNvPr id="57" name="Triángulo isósceles 56"/>
          <p:cNvSpPr/>
          <p:nvPr/>
        </p:nvSpPr>
        <p:spPr>
          <a:xfrm flipH="1" flipV="1">
            <a:off x="8730581" y="4736920"/>
            <a:ext cx="137105" cy="720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Triángulo isósceles 59"/>
          <p:cNvSpPr/>
          <p:nvPr/>
        </p:nvSpPr>
        <p:spPr>
          <a:xfrm flipH="1" flipV="1">
            <a:off x="8743643" y="5106915"/>
            <a:ext cx="137105" cy="720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" name="Grupo 2"/>
          <p:cNvGrpSpPr/>
          <p:nvPr/>
        </p:nvGrpSpPr>
        <p:grpSpPr>
          <a:xfrm>
            <a:off x="987846" y="460306"/>
            <a:ext cx="10298457" cy="1189529"/>
            <a:chOff x="987846" y="460306"/>
            <a:chExt cx="10298457" cy="1189529"/>
          </a:xfrm>
        </p:grpSpPr>
        <p:sp>
          <p:nvSpPr>
            <p:cNvPr id="14" name="Rectángulo 13"/>
            <p:cNvSpPr/>
            <p:nvPr/>
          </p:nvSpPr>
          <p:spPr>
            <a:xfrm>
              <a:off x="2141313" y="460306"/>
              <a:ext cx="8081318" cy="78177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35437"/>
              <a:endParaRPr lang="es-AR" sz="85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 flipV="1">
              <a:off x="987846" y="1095255"/>
              <a:ext cx="10298457" cy="54402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16" name="Rectángulo 15"/>
            <p:cNvSpPr/>
            <p:nvPr/>
          </p:nvSpPr>
          <p:spPr>
            <a:xfrm>
              <a:off x="10008687" y="579217"/>
              <a:ext cx="1069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b="1" dirty="0" smtClean="0">
                  <a:solidFill>
                    <a:srgbClr val="002060"/>
                  </a:solidFill>
                  <a:latin typeface="Gotham Office" pitchFamily="2" charset="0"/>
                </a:rPr>
                <a:t>14/11/2019 </a:t>
              </a:r>
              <a:endParaRPr lang="es-AR" sz="1200" b="1" dirty="0">
                <a:solidFill>
                  <a:srgbClr val="002060"/>
                </a:solidFill>
                <a:latin typeface="Gotham Office" pitchFamily="2" charset="0"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130515" y="805147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b="1" dirty="0" smtClean="0">
                  <a:solidFill>
                    <a:srgbClr val="002060"/>
                  </a:solidFill>
                  <a:latin typeface="Gotham Office" pitchFamily="2" charset="0"/>
                </a:rPr>
                <a:t>18:00Hrs</a:t>
              </a:r>
              <a:endParaRPr lang="es-AR" sz="1200" b="1" dirty="0">
                <a:solidFill>
                  <a:srgbClr val="002060"/>
                </a:solidFill>
                <a:latin typeface="Gotham Office" pitchFamily="2" charset="0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051645" y="606446"/>
              <a:ext cx="1745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000" b="1" dirty="0" smtClean="0">
                  <a:solidFill>
                    <a:srgbClr val="002C6C"/>
                  </a:solidFill>
                  <a:latin typeface="Gotham Office" pitchFamily="2" charset="0"/>
                </a:rPr>
                <a:t>Stock Burger</a:t>
              </a:r>
              <a:endParaRPr lang="es-AR" sz="2000" b="1" dirty="0">
                <a:solidFill>
                  <a:srgbClr val="002C6C"/>
                </a:solidFill>
                <a:latin typeface="Gotham Office" pitchFamily="2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6341996" y="1275437"/>
              <a:ext cx="1897163" cy="3707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Listado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2829961" y="1286519"/>
              <a:ext cx="2051098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9218775" y="1293672"/>
              <a:ext cx="1789298" cy="352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Reporte de </a:t>
              </a:r>
              <a:r>
                <a:rPr lang="es-AR" sz="1200" dirty="0">
                  <a:solidFill>
                    <a:prstClr val="white"/>
                  </a:solidFill>
                  <a:latin typeface="Gotham Office" pitchFamily="2" charset="0"/>
                </a:rPr>
                <a:t>V</a:t>
              </a:r>
              <a:r>
                <a:rPr kumimoji="0" lang="es-AR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4674725" y="1277350"/>
              <a:ext cx="1667271" cy="368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1216104" y="1282526"/>
              <a:ext cx="1829528" cy="3673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Usuarios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7914686" y="1282526"/>
              <a:ext cx="1422703" cy="357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4" name="Triángulo isósceles 53"/>
            <p:cNvSpPr/>
            <p:nvPr/>
          </p:nvSpPr>
          <p:spPr>
            <a:xfrm rot="5400000">
              <a:off x="7975886" y="1284501"/>
              <a:ext cx="262860" cy="375858"/>
            </a:xfrm>
            <a:prstGeom prst="triangle">
              <a:avLst/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0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790407" y="512357"/>
            <a:ext cx="10744092" cy="5995131"/>
          </a:xfrm>
          <a:prstGeom prst="rect">
            <a:avLst/>
          </a:prstGeom>
          <a:noFill/>
          <a:ln w="12700" cap="flat" cmpd="sng" algn="ctr">
            <a:solidFill>
              <a:srgbClr val="D0CE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35437"/>
            <a:endParaRPr lang="es-AR" sz="597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953849" y="6071530"/>
            <a:ext cx="1998886" cy="324001"/>
          </a:xfrm>
          <a:prstGeom prst="rect">
            <a:avLst/>
          </a:prstGeom>
          <a:solidFill>
            <a:srgbClr val="F2633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latin typeface="Gotham Office" pitchFamily="2" charset="0"/>
              </a:rPr>
              <a:t>Descargar en Excel</a:t>
            </a:r>
            <a:endParaRPr lang="es-AR" sz="1050" dirty="0">
              <a:latin typeface="Gotham Office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90407" y="1756827"/>
            <a:ext cx="10744092" cy="4750661"/>
          </a:xfrm>
          <a:prstGeom prst="rect">
            <a:avLst/>
          </a:prstGeom>
          <a:noFill/>
          <a:ln w="12700" cap="flat" cmpd="sng" algn="ctr">
            <a:solidFill>
              <a:srgbClr val="D0CE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35437"/>
            <a:endParaRPr lang="es-AR" sz="597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Rectángulo 40"/>
          <p:cNvSpPr/>
          <p:nvPr/>
        </p:nvSpPr>
        <p:spPr>
          <a:xfrm flipV="1">
            <a:off x="2133231" y="6508081"/>
            <a:ext cx="8081319" cy="60018"/>
          </a:xfrm>
          <a:prstGeom prst="rect">
            <a:avLst/>
          </a:prstGeom>
          <a:solidFill>
            <a:srgbClr val="F2633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35437"/>
            <a:endParaRPr lang="es-AR" sz="85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Triángulo isósceles 41"/>
          <p:cNvSpPr/>
          <p:nvPr/>
        </p:nvSpPr>
        <p:spPr>
          <a:xfrm flipH="1" flipV="1">
            <a:off x="10710523" y="6209634"/>
            <a:ext cx="137105" cy="720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92443"/>
              </p:ext>
            </p:extLst>
          </p:nvPr>
        </p:nvGraphicFramePr>
        <p:xfrm>
          <a:off x="1348871" y="4264856"/>
          <a:ext cx="9361650" cy="1534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275">
                  <a:extLst>
                    <a:ext uri="{9D8B030D-6E8A-4147-A177-3AD203B41FA5}">
                      <a16:colId xmlns:a16="http://schemas.microsoft.com/office/drawing/2014/main" val="3589044639"/>
                    </a:ext>
                  </a:extLst>
                </a:gridCol>
                <a:gridCol w="1560275">
                  <a:extLst>
                    <a:ext uri="{9D8B030D-6E8A-4147-A177-3AD203B41FA5}">
                      <a16:colId xmlns:a16="http://schemas.microsoft.com/office/drawing/2014/main" val="1628519531"/>
                    </a:ext>
                  </a:extLst>
                </a:gridCol>
                <a:gridCol w="1560275">
                  <a:extLst>
                    <a:ext uri="{9D8B030D-6E8A-4147-A177-3AD203B41FA5}">
                      <a16:colId xmlns:a16="http://schemas.microsoft.com/office/drawing/2014/main" val="239266502"/>
                    </a:ext>
                  </a:extLst>
                </a:gridCol>
                <a:gridCol w="1560275">
                  <a:extLst>
                    <a:ext uri="{9D8B030D-6E8A-4147-A177-3AD203B41FA5}">
                      <a16:colId xmlns:a16="http://schemas.microsoft.com/office/drawing/2014/main" val="1451149375"/>
                    </a:ext>
                  </a:extLst>
                </a:gridCol>
                <a:gridCol w="1560275">
                  <a:extLst>
                    <a:ext uri="{9D8B030D-6E8A-4147-A177-3AD203B41FA5}">
                      <a16:colId xmlns:a16="http://schemas.microsoft.com/office/drawing/2014/main" val="3812966733"/>
                    </a:ext>
                  </a:extLst>
                </a:gridCol>
                <a:gridCol w="1560275">
                  <a:extLst>
                    <a:ext uri="{9D8B030D-6E8A-4147-A177-3AD203B41FA5}">
                      <a16:colId xmlns:a16="http://schemas.microsoft.com/office/drawing/2014/main" val="1312801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Código</a:t>
                      </a:r>
                      <a:r>
                        <a:rPr lang="es-AR" sz="1000" baseline="0" dirty="0" smtClean="0">
                          <a:latin typeface="Gotham Office"/>
                        </a:rPr>
                        <a:t> Interno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50" dirty="0" smtClean="0">
                          <a:latin typeface="Gotham Office"/>
                        </a:rPr>
                        <a:t>Producto Elaborado</a:t>
                      </a:r>
                      <a:endParaRPr lang="es-AR" sz="95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Ingredientes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Cantidad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Acciones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Fecha</a:t>
                      </a:r>
                      <a:r>
                        <a:rPr lang="es-AR" sz="1000" baseline="0" dirty="0" smtClean="0">
                          <a:latin typeface="Gotham Office"/>
                        </a:rPr>
                        <a:t> Alta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3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200000001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Hollywood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Queso,</a:t>
                      </a:r>
                      <a:r>
                        <a:rPr lang="es-AR" sz="1000" baseline="0" dirty="0" smtClean="0">
                          <a:latin typeface="Gotham Office"/>
                        </a:rPr>
                        <a:t> Hamburguesa, Pan Bimbo, Tomate.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25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otham Office"/>
                        </a:rPr>
                        <a:t>Acciones</a:t>
                      </a:r>
                      <a:r>
                        <a:rPr lang="es-AR" sz="1000" dirty="0" smtClean="0">
                          <a:latin typeface="Gotham Office"/>
                        </a:rPr>
                        <a:t> 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25/12/2019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200000002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Burger</a:t>
                      </a:r>
                      <a:r>
                        <a:rPr lang="es-AR" sz="1000" baseline="0" dirty="0" smtClean="0">
                          <a:latin typeface="Gotham Office"/>
                        </a:rPr>
                        <a:t> Clásica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Hamburguesa, Pan, Lechuga, Queso.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22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otham Office"/>
                        </a:rPr>
                        <a:t>Acciones</a:t>
                      </a:r>
                      <a:r>
                        <a:rPr lang="es-AR" sz="1000" dirty="0" smtClean="0">
                          <a:latin typeface="Gotham Office"/>
                        </a:rPr>
                        <a:t> 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02/12/2019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0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57430"/>
                  </a:ext>
                </a:extLst>
              </a:tr>
            </a:tbl>
          </a:graphicData>
        </a:graphic>
      </p:graphicFrame>
      <p:sp>
        <p:nvSpPr>
          <p:cNvPr id="57" name="Triángulo isósceles 56"/>
          <p:cNvSpPr/>
          <p:nvPr/>
        </p:nvSpPr>
        <p:spPr>
          <a:xfrm flipH="1" flipV="1">
            <a:off x="8730575" y="4736920"/>
            <a:ext cx="137105" cy="720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Triángulo isósceles 59"/>
          <p:cNvSpPr/>
          <p:nvPr/>
        </p:nvSpPr>
        <p:spPr>
          <a:xfrm flipH="1" flipV="1">
            <a:off x="8738396" y="5122749"/>
            <a:ext cx="137105" cy="720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Grupo 1"/>
          <p:cNvGrpSpPr/>
          <p:nvPr/>
        </p:nvGrpSpPr>
        <p:grpSpPr>
          <a:xfrm>
            <a:off x="763011" y="434180"/>
            <a:ext cx="10771488" cy="3697978"/>
            <a:chOff x="763011" y="434180"/>
            <a:chExt cx="10771488" cy="3697978"/>
          </a:xfrm>
        </p:grpSpPr>
        <p:sp>
          <p:nvSpPr>
            <p:cNvPr id="14" name="Rectángulo 13"/>
            <p:cNvSpPr/>
            <p:nvPr/>
          </p:nvSpPr>
          <p:spPr>
            <a:xfrm>
              <a:off x="2036809" y="434180"/>
              <a:ext cx="8081318" cy="78177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35437"/>
              <a:endParaRPr lang="es-AR" sz="85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790407" y="1134444"/>
              <a:ext cx="10744092" cy="0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16" name="Rectángulo 15"/>
            <p:cNvSpPr/>
            <p:nvPr/>
          </p:nvSpPr>
          <p:spPr>
            <a:xfrm>
              <a:off x="10215511" y="549490"/>
              <a:ext cx="1069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b="1" dirty="0" smtClean="0">
                  <a:solidFill>
                    <a:srgbClr val="002060"/>
                  </a:solidFill>
                  <a:latin typeface="Gotham Office" pitchFamily="2" charset="0"/>
                </a:rPr>
                <a:t>14/11/2019 </a:t>
              </a:r>
              <a:endParaRPr lang="es-AR" sz="1200" b="1" dirty="0">
                <a:solidFill>
                  <a:srgbClr val="002060"/>
                </a:solidFill>
                <a:latin typeface="Gotham Office" pitchFamily="2" charset="0"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337339" y="784327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b="1" dirty="0" smtClean="0">
                  <a:solidFill>
                    <a:srgbClr val="002060"/>
                  </a:solidFill>
                  <a:latin typeface="Gotham Office" pitchFamily="2" charset="0"/>
                </a:rPr>
                <a:t>18:00Hrs</a:t>
              </a:r>
              <a:endParaRPr lang="es-AR" sz="1200" b="1" dirty="0">
                <a:solidFill>
                  <a:srgbClr val="002060"/>
                </a:solidFill>
                <a:latin typeface="Gotham Office" pitchFamily="2" charset="0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881826" y="580320"/>
              <a:ext cx="1745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000" b="1" dirty="0" smtClean="0">
                  <a:solidFill>
                    <a:srgbClr val="002C6C"/>
                  </a:solidFill>
                  <a:latin typeface="Gotham Office" pitchFamily="2" charset="0"/>
                </a:rPr>
                <a:t>Stock Burger</a:t>
              </a:r>
              <a:endParaRPr lang="es-AR" sz="2000" b="1" dirty="0">
                <a:solidFill>
                  <a:srgbClr val="002C6C"/>
                </a:solidFill>
                <a:latin typeface="Gotham Office" pitchFamily="2" charset="0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112133" y="2248994"/>
              <a:ext cx="16450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Nombre del producto </a:t>
              </a:r>
              <a:r>
                <a:rPr lang="es-AR" sz="1100" dirty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193360" y="2526478"/>
              <a:ext cx="1799559" cy="1975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Cerveza Red Label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780151" y="2256600"/>
              <a:ext cx="6303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Marca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193359" y="3153893"/>
              <a:ext cx="1799559" cy="2061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Honney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cxnSp>
          <p:nvCxnSpPr>
            <p:cNvPr id="28" name="Conector recto 27"/>
            <p:cNvCxnSpPr/>
            <p:nvPr/>
          </p:nvCxnSpPr>
          <p:spPr>
            <a:xfrm flipV="1">
              <a:off x="790407" y="2135027"/>
              <a:ext cx="10744092" cy="10574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32" name="Rectángulo 31"/>
            <p:cNvSpPr/>
            <p:nvPr/>
          </p:nvSpPr>
          <p:spPr>
            <a:xfrm>
              <a:off x="3859518" y="2510177"/>
              <a:ext cx="1674552" cy="210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2000000071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9296" y="1792497"/>
              <a:ext cx="381593" cy="325476"/>
            </a:xfrm>
            <a:prstGeom prst="rect">
              <a:avLst/>
            </a:prstGeom>
          </p:spPr>
        </p:pic>
        <p:sp>
          <p:nvSpPr>
            <p:cNvPr id="40" name="CuadroTexto 39"/>
            <p:cNvSpPr txBox="1"/>
            <p:nvPr/>
          </p:nvSpPr>
          <p:spPr>
            <a:xfrm>
              <a:off x="4699943" y="1765695"/>
              <a:ext cx="4253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s-AR" sz="1800" dirty="0" smtClean="0">
                  <a:solidFill>
                    <a:srgbClr val="F25E2E"/>
                  </a:solidFill>
                  <a:latin typeface="Gotham Office" pitchFamily="2" charset="0"/>
                </a:rPr>
                <a:t>Listado de productos</a:t>
              </a:r>
              <a:endParaRPr lang="es-AR" sz="1800" dirty="0">
                <a:solidFill>
                  <a:srgbClr val="F25E2E"/>
                </a:solidFill>
                <a:latin typeface="Gotham Office" pitchFamily="2" charset="0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3859519" y="3153466"/>
              <a:ext cx="1674552" cy="1899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2000000071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3770040" y="2868855"/>
              <a:ext cx="118814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Código Interno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113604" y="2866737"/>
              <a:ext cx="1487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Producto Elaborado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8953849" y="3626553"/>
              <a:ext cx="1998886" cy="324001"/>
            </a:xfrm>
            <a:prstGeom prst="rect">
              <a:avLst/>
            </a:prstGeom>
            <a:solidFill>
              <a:srgbClr val="F2633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latin typeface="Gotham Office" pitchFamily="2" charset="0"/>
                </a:rPr>
                <a:t>Filtrar </a:t>
              </a:r>
              <a:endParaRPr lang="es-AR" sz="1050" dirty="0">
                <a:latin typeface="Gotham Office" pitchFamily="2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818027" y="3650752"/>
              <a:ext cx="24833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80"/>
              <a:r>
                <a:rPr lang="es-AR" dirty="0" smtClean="0">
                  <a:solidFill>
                    <a:prstClr val="white">
                      <a:lumMod val="50000"/>
                    </a:prstClr>
                  </a:solidFill>
                  <a:latin typeface="Gotham Office" pitchFamily="2" charset="0"/>
                </a:rPr>
                <a:t>Productos Individuales</a:t>
              </a:r>
              <a:endParaRPr lang="es-AR" dirty="0">
                <a:solidFill>
                  <a:prstClr val="white">
                    <a:lumMod val="50000"/>
                  </a:prstClr>
                </a:solidFill>
                <a:latin typeface="Gotham Office" pitchFamily="2" charset="0"/>
              </a:endParaRPr>
            </a:p>
          </p:txBody>
        </p:sp>
        <p:cxnSp>
          <p:nvCxnSpPr>
            <p:cNvPr id="49" name="Conector recto 48"/>
            <p:cNvCxnSpPr>
              <a:endCxn id="38" idx="3"/>
            </p:cNvCxnSpPr>
            <p:nvPr/>
          </p:nvCxnSpPr>
          <p:spPr>
            <a:xfrm>
              <a:off x="763011" y="4130149"/>
              <a:ext cx="10771488" cy="2009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cxnSp>
          <p:nvCxnSpPr>
            <p:cNvPr id="50" name="Conector recto 49"/>
            <p:cNvCxnSpPr/>
            <p:nvPr/>
          </p:nvCxnSpPr>
          <p:spPr>
            <a:xfrm flipV="1">
              <a:off x="3353984" y="3681122"/>
              <a:ext cx="0" cy="338962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51" name="Rectángulo 50"/>
            <p:cNvSpPr/>
            <p:nvPr/>
          </p:nvSpPr>
          <p:spPr>
            <a:xfrm>
              <a:off x="3419203" y="3665937"/>
              <a:ext cx="25426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280"/>
              <a:r>
                <a:rPr lang="es-AR" b="1" dirty="0">
                  <a:solidFill>
                    <a:prstClr val="white">
                      <a:lumMod val="50000"/>
                    </a:prstClr>
                  </a:solidFill>
                  <a:latin typeface="Gotham Office" pitchFamily="2" charset="0"/>
                </a:rPr>
                <a:t>Productos </a:t>
              </a:r>
              <a:r>
                <a:rPr lang="es-AR" b="1" dirty="0" smtClean="0">
                  <a:solidFill>
                    <a:prstClr val="white">
                      <a:lumMod val="50000"/>
                    </a:prstClr>
                  </a:solidFill>
                  <a:latin typeface="Gotham Office" pitchFamily="2" charset="0"/>
                </a:rPr>
                <a:t>Elaborados</a:t>
              </a:r>
              <a:endParaRPr lang="es-AR" b="1" dirty="0">
                <a:solidFill>
                  <a:prstClr val="white">
                    <a:lumMod val="50000"/>
                  </a:prstClr>
                </a:solidFill>
                <a:latin typeface="Gotham Office" pitchFamily="2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6394248" y="1275437"/>
              <a:ext cx="1897163" cy="3707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Listado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2882213" y="1286519"/>
              <a:ext cx="2051098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9271027" y="1293672"/>
              <a:ext cx="1789298" cy="352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Reporte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4726977" y="1277350"/>
              <a:ext cx="1667271" cy="368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1268356" y="1282526"/>
              <a:ext cx="1829528" cy="3673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Usuarios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7966938" y="1282526"/>
              <a:ext cx="1422703" cy="357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4" name="Triángulo isósceles 63"/>
            <p:cNvSpPr/>
            <p:nvPr/>
          </p:nvSpPr>
          <p:spPr>
            <a:xfrm rot="5400000">
              <a:off x="8028138" y="1284501"/>
              <a:ext cx="262860" cy="375858"/>
            </a:xfrm>
            <a:prstGeom prst="triangle">
              <a:avLst/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12478" y="812999"/>
            <a:ext cx="10234640" cy="4921577"/>
            <a:chOff x="1012478" y="812999"/>
            <a:chExt cx="10234640" cy="4921577"/>
          </a:xfrm>
        </p:grpSpPr>
        <p:sp>
          <p:nvSpPr>
            <p:cNvPr id="13" name="Rectángulo 12"/>
            <p:cNvSpPr/>
            <p:nvPr/>
          </p:nvSpPr>
          <p:spPr>
            <a:xfrm>
              <a:off x="1012478" y="891176"/>
              <a:ext cx="10234640" cy="4776609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59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154380" y="812999"/>
              <a:ext cx="8081318" cy="78177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8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 flipV="1">
              <a:off x="1040098" y="1399249"/>
              <a:ext cx="10207020" cy="11665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16" name="Rectángulo 15"/>
            <p:cNvSpPr/>
            <p:nvPr/>
          </p:nvSpPr>
          <p:spPr>
            <a:xfrm>
              <a:off x="9964675" y="930476"/>
              <a:ext cx="1069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14/11/2019 </a:t>
              </a:r>
              <a:endPara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086503" y="1131497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18:00Hrs</a:t>
              </a:r>
              <a:endPara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114185" y="933489"/>
              <a:ext cx="1745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C6C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Stock Burger</a:t>
              </a:r>
              <a:endPara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002C6C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cxnSp>
          <p:nvCxnSpPr>
            <p:cNvPr id="28" name="Conector recto 27"/>
            <p:cNvCxnSpPr/>
            <p:nvPr/>
          </p:nvCxnSpPr>
          <p:spPr>
            <a:xfrm flipV="1">
              <a:off x="1012478" y="2521772"/>
              <a:ext cx="10234640" cy="2649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38" name="Rectángulo 37"/>
            <p:cNvSpPr/>
            <p:nvPr/>
          </p:nvSpPr>
          <p:spPr>
            <a:xfrm>
              <a:off x="1012478" y="1997917"/>
              <a:ext cx="10234640" cy="3669868"/>
            </a:xfrm>
            <a:prstGeom prst="rect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59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0160" y="2087324"/>
              <a:ext cx="381593" cy="325476"/>
            </a:xfrm>
            <a:prstGeom prst="rect">
              <a:avLst/>
            </a:prstGeom>
          </p:spPr>
        </p:pic>
        <p:sp>
          <p:nvSpPr>
            <p:cNvPr id="40" name="CuadroTexto 39"/>
            <p:cNvSpPr txBox="1"/>
            <p:nvPr/>
          </p:nvSpPr>
          <p:spPr>
            <a:xfrm>
              <a:off x="1012478" y="2065396"/>
              <a:ext cx="10234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25E2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Ventas</a:t>
              </a: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F25E2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 flipV="1">
              <a:off x="2041794" y="5674558"/>
              <a:ext cx="8081319" cy="60018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85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8546003" y="5059444"/>
              <a:ext cx="1998886" cy="3240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Confirmar Registro </a:t>
              </a: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193987" y="3627992"/>
              <a:ext cx="8418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Cantidad 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509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  <a:endParaRPr kumimoji="0" lang="es-AR" sz="1100" b="0" i="0" u="none" strike="noStrike" kern="1200" cap="none" spc="0" normalizeH="0" baseline="0" noProof="0" dirty="0">
                <a:ln>
                  <a:noFill/>
                </a:ln>
                <a:solidFill>
                  <a:srgbClr val="FF0509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pic>
          <p:nvPicPr>
            <p:cNvPr id="48" name="Imagen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772" y="3878119"/>
              <a:ext cx="334429" cy="34268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199328" y="3935973"/>
              <a:ext cx="391454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950" dirty="0" smtClean="0">
                  <a:solidFill>
                    <a:prstClr val="black"/>
                  </a:solidFill>
                  <a:latin typeface="Calibri" panose="020F0502020204030204"/>
                </a:rPr>
                <a:t>  10 </a:t>
              </a:r>
              <a:endParaRPr kumimoji="0" lang="es-AR" sz="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3613044" y="2860510"/>
              <a:ext cx="1799559" cy="2061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3565373" y="2600402"/>
              <a:ext cx="120097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Fecha de Venta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509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  <a:endParaRPr kumimoji="0" lang="es-AR" sz="1100" b="0" i="0" u="none" strike="noStrike" kern="1200" cap="none" spc="0" normalizeH="0" baseline="0" noProof="0" dirty="0">
                <a:ln>
                  <a:noFill/>
                </a:ln>
                <a:solidFill>
                  <a:srgbClr val="FF0509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73" name="Triángulo isósceles 72"/>
            <p:cNvSpPr/>
            <p:nvPr/>
          </p:nvSpPr>
          <p:spPr>
            <a:xfrm flipH="1" flipV="1">
              <a:off x="5226480" y="2941911"/>
              <a:ext cx="137105" cy="7200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6355059" y="1523630"/>
              <a:ext cx="1897163" cy="370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Listado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2843024" y="1534712"/>
              <a:ext cx="2051098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9231838" y="1541865"/>
              <a:ext cx="1789298" cy="352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Reporte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4687788" y="1525543"/>
              <a:ext cx="1667271" cy="368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1229167" y="1530719"/>
              <a:ext cx="1829528" cy="3673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Usuarios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7927749" y="1530719"/>
              <a:ext cx="1422703" cy="3571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4" name="Triángulo isósceles 63"/>
            <p:cNvSpPr/>
            <p:nvPr/>
          </p:nvSpPr>
          <p:spPr>
            <a:xfrm rot="5400000">
              <a:off x="9360549" y="1532694"/>
              <a:ext cx="262860" cy="375858"/>
            </a:xfrm>
            <a:prstGeom prst="triangle">
              <a:avLst/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1156" y="3173010"/>
              <a:ext cx="1681200" cy="1272415"/>
            </a:xfrm>
            <a:prstGeom prst="rect">
              <a:avLst/>
            </a:prstGeom>
          </p:spPr>
        </p:pic>
        <p:sp>
          <p:nvSpPr>
            <p:cNvPr id="45" name="Rectángulo 44"/>
            <p:cNvSpPr/>
            <p:nvPr/>
          </p:nvSpPr>
          <p:spPr>
            <a:xfrm>
              <a:off x="1249984" y="2873603"/>
              <a:ext cx="1799559" cy="2061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202313" y="2626558"/>
              <a:ext cx="122661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Código Interno 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509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  <a:endParaRPr kumimoji="0" lang="es-AR" sz="1100" b="0" i="0" u="none" strike="noStrike" kern="1200" cap="none" spc="0" normalizeH="0" baseline="0" noProof="0" dirty="0">
                <a:ln>
                  <a:noFill/>
                </a:ln>
                <a:solidFill>
                  <a:srgbClr val="FF0509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1253415" y="3410039"/>
              <a:ext cx="1799559" cy="2061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Office" pitchFamily="2" charset="0"/>
                <a:ea typeface="Verdana" panose="020B0604030504040204" pitchFamily="34" charset="0"/>
                <a:cs typeface="+mn-cs"/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1192681" y="3149931"/>
              <a:ext cx="14734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Producto o</a:t>
              </a:r>
              <a:r>
                <a:rPr kumimoji="0" lang="es-AR" sz="1100" b="0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Insumo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</a:t>
              </a:r>
              <a:r>
                <a:rPr kumimoji="0" lang="es-A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509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*</a:t>
              </a:r>
              <a:endParaRPr kumimoji="0" lang="es-AR" sz="1100" b="0" i="0" u="none" strike="noStrike" kern="1200" cap="none" spc="0" normalizeH="0" baseline="0" noProof="0" dirty="0">
                <a:ln>
                  <a:noFill/>
                </a:ln>
                <a:solidFill>
                  <a:srgbClr val="FF0509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7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169234" y="198845"/>
            <a:ext cx="10561212" cy="6308643"/>
          </a:xfrm>
          <a:prstGeom prst="rect">
            <a:avLst/>
          </a:prstGeom>
          <a:noFill/>
          <a:ln w="12700" cap="flat" cmpd="sng" algn="ctr">
            <a:solidFill>
              <a:srgbClr val="D0CE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35437"/>
            <a:endParaRPr lang="es-AR" sz="597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803786" y="5977100"/>
            <a:ext cx="1998886" cy="324001"/>
          </a:xfrm>
          <a:prstGeom prst="rect">
            <a:avLst/>
          </a:prstGeom>
          <a:solidFill>
            <a:srgbClr val="F2633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latin typeface="Gotham Office" pitchFamily="2" charset="0"/>
              </a:rPr>
              <a:t>Descargar en Excel</a:t>
            </a:r>
            <a:endParaRPr lang="es-AR" sz="1050" dirty="0">
              <a:latin typeface="Gotham Office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169234" y="1305585"/>
            <a:ext cx="10561212" cy="5201903"/>
          </a:xfrm>
          <a:prstGeom prst="rect">
            <a:avLst/>
          </a:prstGeom>
          <a:noFill/>
          <a:ln w="12700" cap="flat" cmpd="sng" algn="ctr">
            <a:solidFill>
              <a:srgbClr val="D0CE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35437"/>
            <a:endParaRPr lang="es-AR" sz="597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Rectángulo 40"/>
          <p:cNvSpPr/>
          <p:nvPr/>
        </p:nvSpPr>
        <p:spPr>
          <a:xfrm flipV="1">
            <a:off x="2394494" y="6508081"/>
            <a:ext cx="8081319" cy="60018"/>
          </a:xfrm>
          <a:prstGeom prst="rect">
            <a:avLst/>
          </a:prstGeom>
          <a:solidFill>
            <a:srgbClr val="F2633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35437"/>
            <a:endParaRPr lang="es-AR" sz="857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Triángulo isósceles 41"/>
          <p:cNvSpPr/>
          <p:nvPr/>
        </p:nvSpPr>
        <p:spPr>
          <a:xfrm flipH="1" flipV="1">
            <a:off x="10566836" y="6105130"/>
            <a:ext cx="137105" cy="720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31412"/>
              </p:ext>
            </p:extLst>
          </p:nvPr>
        </p:nvGraphicFramePr>
        <p:xfrm>
          <a:off x="1776551" y="4251793"/>
          <a:ext cx="9196248" cy="151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32708">
                  <a:extLst>
                    <a:ext uri="{9D8B030D-6E8A-4147-A177-3AD203B41FA5}">
                      <a16:colId xmlns:a16="http://schemas.microsoft.com/office/drawing/2014/main" val="3589044639"/>
                    </a:ext>
                  </a:extLst>
                </a:gridCol>
                <a:gridCol w="1532708">
                  <a:extLst>
                    <a:ext uri="{9D8B030D-6E8A-4147-A177-3AD203B41FA5}">
                      <a16:colId xmlns:a16="http://schemas.microsoft.com/office/drawing/2014/main" val="1628519531"/>
                    </a:ext>
                  </a:extLst>
                </a:gridCol>
                <a:gridCol w="1532708">
                  <a:extLst>
                    <a:ext uri="{9D8B030D-6E8A-4147-A177-3AD203B41FA5}">
                      <a16:colId xmlns:a16="http://schemas.microsoft.com/office/drawing/2014/main" val="239266502"/>
                    </a:ext>
                  </a:extLst>
                </a:gridCol>
                <a:gridCol w="1532708">
                  <a:extLst>
                    <a:ext uri="{9D8B030D-6E8A-4147-A177-3AD203B41FA5}">
                      <a16:colId xmlns:a16="http://schemas.microsoft.com/office/drawing/2014/main" val="1451149375"/>
                    </a:ext>
                  </a:extLst>
                </a:gridCol>
                <a:gridCol w="1532708">
                  <a:extLst>
                    <a:ext uri="{9D8B030D-6E8A-4147-A177-3AD203B41FA5}">
                      <a16:colId xmlns:a16="http://schemas.microsoft.com/office/drawing/2014/main" val="3812966733"/>
                    </a:ext>
                  </a:extLst>
                </a:gridCol>
                <a:gridCol w="1532708">
                  <a:extLst>
                    <a:ext uri="{9D8B030D-6E8A-4147-A177-3AD203B41FA5}">
                      <a16:colId xmlns:a16="http://schemas.microsoft.com/office/drawing/2014/main" val="1312801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950" dirty="0" smtClean="0">
                          <a:latin typeface="Gotham Office"/>
                        </a:rPr>
                        <a:t>Código Interno</a:t>
                      </a:r>
                      <a:endParaRPr lang="es-AR" sz="95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50" dirty="0" smtClean="0">
                          <a:latin typeface="Gotham Office"/>
                        </a:rPr>
                        <a:t>Producto</a:t>
                      </a:r>
                      <a:r>
                        <a:rPr lang="es-AR" sz="950" baseline="0" dirty="0" smtClean="0">
                          <a:latin typeface="Gotham Office"/>
                        </a:rPr>
                        <a:t> Elaborado</a:t>
                      </a:r>
                      <a:endParaRPr lang="es-AR" sz="950" dirty="0" smtClean="0">
                        <a:latin typeface="Gotham Office"/>
                      </a:endParaRPr>
                    </a:p>
                    <a:p>
                      <a:pPr algn="ctr"/>
                      <a:endParaRPr lang="es-AR" sz="95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Cantidad Vendidas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Mes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Acciones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Fecha</a:t>
                      </a:r>
                      <a:r>
                        <a:rPr lang="es-AR" sz="1000" baseline="0" dirty="0" smtClean="0">
                          <a:latin typeface="Gotham Office"/>
                        </a:rPr>
                        <a:t> de Venta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3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200000001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Hollywood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25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Enero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otham Office"/>
                        </a:rPr>
                        <a:t>Acciones</a:t>
                      </a:r>
                      <a:r>
                        <a:rPr lang="es-AR" sz="1000" dirty="0" smtClean="0">
                          <a:latin typeface="Gotham Office"/>
                        </a:rPr>
                        <a:t> 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01/01/2019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200000002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Hollywood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105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Febrero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Gotham Office"/>
                        </a:rPr>
                        <a:t>Acciones</a:t>
                      </a:r>
                      <a:r>
                        <a:rPr lang="es-AR" sz="1000" dirty="0" smtClean="0">
                          <a:latin typeface="Gotham Office"/>
                        </a:rPr>
                        <a:t> 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 smtClean="0">
                          <a:latin typeface="Gotham Office"/>
                        </a:rPr>
                        <a:t>01/02/2019 </a:t>
                      </a:r>
                      <a:r>
                        <a:rPr lang="es-AR" sz="1000" baseline="0" dirty="0" smtClean="0">
                          <a:latin typeface="Gotham Office"/>
                        </a:rPr>
                        <a:t> </a:t>
                      </a:r>
                      <a:r>
                        <a:rPr lang="es-AR" sz="1000" dirty="0" smtClean="0">
                          <a:latin typeface="Gotham Office"/>
                        </a:rPr>
                        <a:t>28/02/2019</a:t>
                      </a:r>
                      <a:endParaRPr lang="es-AR" sz="1000" dirty="0">
                        <a:latin typeface="Gotham Offic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0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57430"/>
                  </a:ext>
                </a:extLst>
              </a:tr>
            </a:tbl>
          </a:graphicData>
        </a:graphic>
      </p:graphicFrame>
      <p:cxnSp>
        <p:nvCxnSpPr>
          <p:cNvPr id="49" name="Conector recto 48"/>
          <p:cNvCxnSpPr/>
          <p:nvPr/>
        </p:nvCxnSpPr>
        <p:spPr>
          <a:xfrm flipV="1">
            <a:off x="1196854" y="4113007"/>
            <a:ext cx="10533592" cy="13110"/>
          </a:xfrm>
          <a:prstGeom prst="line">
            <a:avLst/>
          </a:prstGeom>
          <a:noFill/>
          <a:ln w="12700" cap="flat" cmpd="sng" algn="ctr">
            <a:solidFill>
              <a:srgbClr val="D0CECE"/>
            </a:solidFill>
            <a:prstDash val="solid"/>
            <a:miter lim="800000"/>
          </a:ln>
          <a:effectLst/>
        </p:spPr>
      </p:cxnSp>
      <p:sp>
        <p:nvSpPr>
          <p:cNvPr id="57" name="Triángulo isósceles 56"/>
          <p:cNvSpPr/>
          <p:nvPr/>
        </p:nvSpPr>
        <p:spPr>
          <a:xfrm flipH="1" flipV="1">
            <a:off x="8775460" y="4708679"/>
            <a:ext cx="155124" cy="720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Triángulo isósceles 59"/>
          <p:cNvSpPr/>
          <p:nvPr/>
        </p:nvSpPr>
        <p:spPr>
          <a:xfrm flipH="1" flipV="1">
            <a:off x="8775460" y="5094846"/>
            <a:ext cx="155124" cy="720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" name="Grupo 5"/>
          <p:cNvGrpSpPr/>
          <p:nvPr/>
        </p:nvGrpSpPr>
        <p:grpSpPr>
          <a:xfrm>
            <a:off x="1169234" y="120668"/>
            <a:ext cx="10561212" cy="3919670"/>
            <a:chOff x="1169234" y="120668"/>
            <a:chExt cx="10561212" cy="3919670"/>
          </a:xfrm>
        </p:grpSpPr>
        <p:sp>
          <p:nvSpPr>
            <p:cNvPr id="14" name="Rectángulo 13"/>
            <p:cNvSpPr/>
            <p:nvPr/>
          </p:nvSpPr>
          <p:spPr>
            <a:xfrm>
              <a:off x="2415635" y="120668"/>
              <a:ext cx="8081318" cy="78177"/>
            </a:xfrm>
            <a:prstGeom prst="rect">
              <a:avLst/>
            </a:prstGeom>
            <a:solidFill>
              <a:srgbClr val="F263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548" tIns="21774" rIns="43548" bIns="217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35437"/>
              <a:endParaRPr lang="es-AR" sz="85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0534321" y="263443"/>
              <a:ext cx="10695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b="1" dirty="0" smtClean="0">
                  <a:solidFill>
                    <a:srgbClr val="002060"/>
                  </a:solidFill>
                  <a:latin typeface="Gotham Office" pitchFamily="2" charset="0"/>
                </a:rPr>
                <a:t>14/11/2019 </a:t>
              </a:r>
              <a:endParaRPr lang="es-AR" sz="1200" b="1" dirty="0">
                <a:solidFill>
                  <a:srgbClr val="002060"/>
                </a:solidFill>
                <a:latin typeface="Gotham Office" pitchFamily="2" charset="0"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635388" y="463924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b="1" dirty="0" smtClean="0">
                  <a:solidFill>
                    <a:srgbClr val="002060"/>
                  </a:solidFill>
                  <a:latin typeface="Gotham Office" pitchFamily="2" charset="0"/>
                </a:rPr>
                <a:t>18:00Hrs</a:t>
              </a:r>
              <a:endParaRPr lang="es-AR" sz="1200" b="1" dirty="0">
                <a:solidFill>
                  <a:srgbClr val="002060"/>
                </a:solidFill>
                <a:latin typeface="Gotham Office" pitchFamily="2" charset="0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196854" y="267508"/>
              <a:ext cx="1745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000" b="1" dirty="0" smtClean="0">
                  <a:solidFill>
                    <a:srgbClr val="002C6C"/>
                  </a:solidFill>
                  <a:latin typeface="Gotham Office" pitchFamily="2" charset="0"/>
                </a:rPr>
                <a:t>Stock Burger</a:t>
              </a:r>
              <a:endParaRPr lang="es-AR" sz="2000" b="1" dirty="0">
                <a:solidFill>
                  <a:srgbClr val="002C6C"/>
                </a:solidFill>
                <a:latin typeface="Gotham Office" pitchFamily="2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577012" y="1918547"/>
              <a:ext cx="60465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Fecha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414527" y="2173425"/>
              <a:ext cx="1799559" cy="2061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Hollywood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1241807" y="1808162"/>
              <a:ext cx="10488639" cy="1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32" name="Rectángulo 31"/>
            <p:cNvSpPr/>
            <p:nvPr/>
          </p:nvSpPr>
          <p:spPr>
            <a:xfrm>
              <a:off x="3620474" y="2160752"/>
              <a:ext cx="1674552" cy="230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Desde…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5626" y="1431280"/>
              <a:ext cx="381593" cy="325476"/>
            </a:xfrm>
            <a:prstGeom prst="rect">
              <a:avLst/>
            </a:prstGeom>
          </p:spPr>
        </p:pic>
        <p:sp>
          <p:nvSpPr>
            <p:cNvPr id="40" name="CuadroTexto 39"/>
            <p:cNvSpPr txBox="1"/>
            <p:nvPr/>
          </p:nvSpPr>
          <p:spPr>
            <a:xfrm>
              <a:off x="1196854" y="1399641"/>
              <a:ext cx="10533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s-AR" sz="1800" dirty="0" smtClean="0">
                  <a:solidFill>
                    <a:srgbClr val="F25E2E"/>
                  </a:solidFill>
                  <a:latin typeface="Gotham Office" pitchFamily="2" charset="0"/>
                </a:rPr>
                <a:t>Reporte de Ventas</a:t>
              </a:r>
              <a:endParaRPr lang="es-AR" sz="1800" dirty="0">
                <a:solidFill>
                  <a:srgbClr val="F25E2E"/>
                </a:solidFill>
                <a:latin typeface="Gotham Office" pitchFamily="2" charset="0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507219" y="2162881"/>
              <a:ext cx="1674552" cy="2199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bg1">
                      <a:lumMod val="65000"/>
                    </a:schemeClr>
                  </a:solidFill>
                  <a:latin typeface="Gotham Office" pitchFamily="2" charset="0"/>
                  <a:ea typeface="Verdana" panose="020B0604030504040204" pitchFamily="34" charset="0"/>
                </a:rPr>
                <a:t>Hasta…</a:t>
              </a:r>
              <a:endParaRPr lang="es-AR" sz="1050" dirty="0">
                <a:solidFill>
                  <a:schemeClr val="bg1">
                    <a:lumMod val="65000"/>
                  </a:schemeClr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366856" y="1913317"/>
              <a:ext cx="1487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Producto Elaborado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8763180" y="3568727"/>
              <a:ext cx="1998886" cy="324001"/>
            </a:xfrm>
            <a:prstGeom prst="rect">
              <a:avLst/>
            </a:prstGeom>
            <a:solidFill>
              <a:srgbClr val="F2633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 smtClean="0">
                  <a:latin typeface="Gotham Office" pitchFamily="2" charset="0"/>
                </a:rPr>
                <a:t>Filtrar </a:t>
              </a:r>
              <a:endParaRPr lang="es-AR" sz="1050" dirty="0">
                <a:latin typeface="Gotham Office" pitchFamily="2" charset="0"/>
              </a:endParaRPr>
            </a:p>
          </p:txBody>
        </p:sp>
        <p:cxnSp>
          <p:nvCxnSpPr>
            <p:cNvPr id="50" name="Conector recto 49"/>
            <p:cNvCxnSpPr/>
            <p:nvPr/>
          </p:nvCxnSpPr>
          <p:spPr>
            <a:xfrm flipV="1">
              <a:off x="2236385" y="3692552"/>
              <a:ext cx="0" cy="338962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51" name="Rectángulo 50"/>
            <p:cNvSpPr/>
            <p:nvPr/>
          </p:nvSpPr>
          <p:spPr>
            <a:xfrm>
              <a:off x="1241807" y="3671006"/>
              <a:ext cx="9813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280"/>
              <a:r>
                <a:rPr lang="es-AR" b="1" dirty="0" smtClean="0">
                  <a:solidFill>
                    <a:prstClr val="white">
                      <a:lumMod val="50000"/>
                    </a:prstClr>
                  </a:solidFill>
                  <a:latin typeface="Gotham Office" pitchFamily="2" charset="0"/>
                </a:rPr>
                <a:t>Ventas </a:t>
              </a:r>
              <a:endParaRPr lang="es-AR" b="1" dirty="0">
                <a:solidFill>
                  <a:prstClr val="white">
                    <a:lumMod val="50000"/>
                  </a:prstClr>
                </a:solidFill>
                <a:latin typeface="Gotham Office" pitchFamily="2" charset="0"/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3"/>
            <a:srcRect l="16525" t="26851" r="19195" b="19672"/>
            <a:stretch/>
          </p:blipFill>
          <p:spPr>
            <a:xfrm>
              <a:off x="5087840" y="2208799"/>
              <a:ext cx="182880" cy="156754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3"/>
            <a:srcRect l="16525" t="26851" r="19195" b="19672"/>
            <a:stretch/>
          </p:blipFill>
          <p:spPr>
            <a:xfrm>
              <a:off x="6972943" y="2180157"/>
              <a:ext cx="182880" cy="156754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5157" y="2456748"/>
              <a:ext cx="1680000" cy="126000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71" y="2452333"/>
              <a:ext cx="1681200" cy="1272415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1343367" y="2530551"/>
              <a:ext cx="118814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100" dirty="0" smtClean="0">
                  <a:solidFill>
                    <a:schemeClr val="bg2">
                      <a:lumMod val="25000"/>
                    </a:schemeClr>
                  </a:solidFill>
                  <a:latin typeface="Gotham Office" pitchFamily="2" charset="0"/>
                </a:rPr>
                <a:t>Código Interno</a:t>
              </a:r>
              <a:r>
                <a:rPr lang="es-AR" sz="1100" dirty="0" smtClean="0">
                  <a:solidFill>
                    <a:srgbClr val="FF0509"/>
                  </a:solidFill>
                  <a:latin typeface="Gotham Office" pitchFamily="2" charset="0"/>
                </a:rPr>
                <a:t>*</a:t>
              </a:r>
              <a:endParaRPr lang="es-AR" sz="1100" dirty="0">
                <a:solidFill>
                  <a:srgbClr val="FF0509"/>
                </a:solidFill>
                <a:latin typeface="Gotham Office" pitchFamily="2" charset="0"/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423657" y="2789718"/>
              <a:ext cx="1799559" cy="2061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050" dirty="0" smtClean="0">
                  <a:solidFill>
                    <a:schemeClr val="tx1"/>
                  </a:solidFill>
                  <a:latin typeface="Gotham Office" pitchFamily="2" charset="0"/>
                  <a:ea typeface="Verdana" panose="020B0604030504040204" pitchFamily="34" charset="0"/>
                </a:rPr>
                <a:t>200000001</a:t>
              </a:r>
              <a:endParaRPr lang="es-AR" sz="1050" dirty="0">
                <a:solidFill>
                  <a:schemeClr val="tx1"/>
                </a:solidFill>
                <a:latin typeface="Gotham Office" pitchFamily="2" charset="0"/>
                <a:ea typeface="Verdana" panose="020B0604030504040204" pitchFamily="34" charset="0"/>
              </a:endParaRPr>
            </a:p>
          </p:txBody>
        </p:sp>
        <p:cxnSp>
          <p:nvCxnSpPr>
            <p:cNvPr id="70" name="Conector recto 69"/>
            <p:cNvCxnSpPr/>
            <p:nvPr/>
          </p:nvCxnSpPr>
          <p:spPr>
            <a:xfrm>
              <a:off x="1169234" y="728719"/>
              <a:ext cx="10561212" cy="0"/>
            </a:xfrm>
            <a:prstGeom prst="line">
              <a:avLst/>
            </a:prstGeom>
            <a:noFill/>
            <a:ln w="12700" cap="flat" cmpd="sng" algn="ctr">
              <a:solidFill>
                <a:srgbClr val="D0CECE"/>
              </a:solidFill>
              <a:prstDash val="solid"/>
              <a:miter lim="800000"/>
            </a:ln>
            <a:effectLst/>
          </p:spPr>
        </p:cxnSp>
        <p:sp>
          <p:nvSpPr>
            <p:cNvPr id="43" name="Rectángulo 42"/>
            <p:cNvSpPr/>
            <p:nvPr/>
          </p:nvSpPr>
          <p:spPr>
            <a:xfrm>
              <a:off x="6655508" y="831296"/>
              <a:ext cx="1897163" cy="370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 Listado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3143473" y="842378"/>
              <a:ext cx="2051098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9532287" y="849531"/>
              <a:ext cx="1789298" cy="35251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Reporte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4988237" y="833209"/>
              <a:ext cx="1667271" cy="368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Productos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1529616" y="838385"/>
              <a:ext cx="1829528" cy="3673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ABM de Usuarios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8228198" y="838385"/>
              <a:ext cx="1422703" cy="357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Office" pitchFamily="2" charset="0"/>
                  <a:ea typeface="+mn-ea"/>
                  <a:cs typeface="+mn-cs"/>
                </a:rPr>
                <a:t>Carga de Ventas</a:t>
              </a:r>
              <a:endPara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Office" pitchFamily="2" charset="0"/>
                <a:ea typeface="+mn-ea"/>
                <a:cs typeface="+mn-cs"/>
              </a:endParaRPr>
            </a:p>
          </p:txBody>
        </p:sp>
        <p:sp>
          <p:nvSpPr>
            <p:cNvPr id="63" name="Triángulo isósceles 62"/>
            <p:cNvSpPr/>
            <p:nvPr/>
          </p:nvSpPr>
          <p:spPr>
            <a:xfrm rot="5400000">
              <a:off x="11359177" y="840360"/>
              <a:ext cx="262860" cy="375858"/>
            </a:xfrm>
            <a:prstGeom prst="triangle">
              <a:avLst/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5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505</Words>
  <Application>Microsoft Office PowerPoint</Application>
  <PresentationFormat>Panorámica</PresentationFormat>
  <Paragraphs>232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Gotham Office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Aponte</dc:creator>
  <cp:lastModifiedBy>Gerardo Aponte</cp:lastModifiedBy>
  <cp:revision>108</cp:revision>
  <dcterms:created xsi:type="dcterms:W3CDTF">2019-09-26T15:32:39Z</dcterms:created>
  <dcterms:modified xsi:type="dcterms:W3CDTF">2019-12-09T02:46:43Z</dcterms:modified>
</cp:coreProperties>
</file>