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BF878-469D-44A1-A36F-D8F902127D4F}" v="4084" dt="2023-08-23T04:37:52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1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7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6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4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3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97A4833-920F-852D-5F1F-4572D9DA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28" y="112142"/>
            <a:ext cx="4036683" cy="1973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566BB97-A544-56EA-1911-A2F1E43F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6" y="1477993"/>
            <a:ext cx="4356040" cy="2677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76118F03-5EE5-F6ED-7EC4-44A3EE203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9" r="28191" b="356"/>
          <a:stretch/>
        </p:blipFill>
        <p:spPr>
          <a:xfrm>
            <a:off x="4751903" y="2611784"/>
            <a:ext cx="3784854" cy="2126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E283F70-0FAE-B833-5071-3FF6E7C8DA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9" r="13351" b="-189"/>
          <a:stretch/>
        </p:blipFill>
        <p:spPr>
          <a:xfrm>
            <a:off x="8660248" y="4919713"/>
            <a:ext cx="2566972" cy="1864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9357799-1042-730C-B6E1-67B022F04E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079" b="299"/>
          <a:stretch/>
        </p:blipFill>
        <p:spPr>
          <a:xfrm>
            <a:off x="8659002" y="2757542"/>
            <a:ext cx="2674957" cy="2056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6B4F0ED-124C-3618-F25D-0C385A12E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0317" y="110704"/>
            <a:ext cx="3289300" cy="1964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660C8E8-F5AA-EBC1-1202-D8B2306B8B0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2" t="-220" r="7576" b="855"/>
          <a:stretch/>
        </p:blipFill>
        <p:spPr>
          <a:xfrm>
            <a:off x="5042340" y="5124474"/>
            <a:ext cx="3504832" cy="1665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EAEE280-03C0-D8FA-4C2D-09FC36A6E684}"/>
              </a:ext>
            </a:extLst>
          </p:cNvPr>
          <p:cNvSpPr txBox="1"/>
          <p:nvPr/>
        </p:nvSpPr>
        <p:spPr>
          <a:xfrm>
            <a:off x="109267" y="181155"/>
            <a:ext cx="44972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12529"/>
                </a:solidFill>
                <a:latin typeface="Times New Roman"/>
                <a:cs typeface="Times New Roman"/>
              </a:rPr>
              <a:t>Caso de </a:t>
            </a:r>
            <a:r>
              <a:rPr lang="en-US" sz="2400" b="1" err="1">
                <a:solidFill>
                  <a:srgbClr val="212529"/>
                </a:solidFill>
                <a:latin typeface="Times New Roman"/>
                <a:cs typeface="Times New Roman"/>
              </a:rPr>
              <a:t>Estudio</a:t>
            </a:r>
            <a:r>
              <a:rPr lang="en-US" sz="2400" b="1" dirty="0">
                <a:solidFill>
                  <a:srgbClr val="212529"/>
                </a:solidFill>
                <a:latin typeface="Times New Roman"/>
                <a:cs typeface="Times New Roman"/>
              </a:rPr>
              <a:t>: </a:t>
            </a:r>
            <a:r>
              <a:rPr lang="en-US" sz="2400" b="1" err="1">
                <a:solidFill>
                  <a:srgbClr val="212529"/>
                </a:solidFill>
                <a:latin typeface="Times New Roman"/>
                <a:cs typeface="Times New Roman"/>
              </a:rPr>
              <a:t>Pruebas</a:t>
            </a:r>
            <a:r>
              <a:rPr lang="en-US" sz="2400" b="1" dirty="0">
                <a:solidFill>
                  <a:srgbClr val="212529"/>
                </a:solidFill>
                <a:latin typeface="Times New Roman"/>
                <a:cs typeface="Times New Roman"/>
              </a:rPr>
              <a:t> Saber Pro 2016-2017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F1A6A9F-0635-3F9C-E762-2D7CEF2B7CA3}"/>
              </a:ext>
            </a:extLst>
          </p:cNvPr>
          <p:cNvSpPr txBox="1"/>
          <p:nvPr/>
        </p:nvSpPr>
        <p:spPr>
          <a:xfrm>
            <a:off x="109267" y="1000664"/>
            <a:ext cx="44972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Times New Roman"/>
                <a:cs typeface="Times New Roman"/>
              </a:rPr>
              <a:t>Por: Juan Aguirre y Ashley Mercado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256789C-A122-2FBC-9790-24323CC08A56}"/>
              </a:ext>
            </a:extLst>
          </p:cNvPr>
          <p:cNvSpPr txBox="1"/>
          <p:nvPr/>
        </p:nvSpPr>
        <p:spPr>
          <a:xfrm>
            <a:off x="4590123" y="2119069"/>
            <a:ext cx="4037357" cy="23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1. Grafica de promedios globales según su grupo de referencia</a:t>
            </a:r>
            <a:endParaRPr lang="es-ES" sz="900" b="1" i="1">
              <a:latin typeface="Times New Roman"/>
              <a:cs typeface="Times New Roman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A71E18F-BC16-D83A-597F-240FF0E39D01}"/>
              </a:ext>
            </a:extLst>
          </p:cNvPr>
          <p:cNvSpPr txBox="1"/>
          <p:nvPr/>
        </p:nvSpPr>
        <p:spPr>
          <a:xfrm>
            <a:off x="8795234" y="2106779"/>
            <a:ext cx="328946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2. </a:t>
            </a:r>
            <a:r>
              <a:rPr lang="es-ES" sz="900" b="1" i="1" err="1">
                <a:latin typeface="Times New Roman"/>
                <a:cs typeface="Calibri"/>
              </a:rPr>
              <a:t>Boxplot</a:t>
            </a:r>
            <a:r>
              <a:rPr lang="es-ES" sz="900" b="1" i="1" dirty="0">
                <a:latin typeface="Times New Roman"/>
                <a:cs typeface="Calibri"/>
              </a:rPr>
              <a:t> con el promediopercentual de las tres pruebas: Lectura critica, Competencias Ciudadanas y Razonamiento Cuantitativo.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EB094-E522-AF4A-38CF-79C00E8C38D5}"/>
              </a:ext>
            </a:extLst>
          </p:cNvPr>
          <p:cNvSpPr txBox="1"/>
          <p:nvPr/>
        </p:nvSpPr>
        <p:spPr>
          <a:xfrm>
            <a:off x="104154" y="4196133"/>
            <a:ext cx="435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3. </a:t>
            </a:r>
            <a:r>
              <a:rPr lang="es-ES" sz="900" b="1" i="1" err="1">
                <a:latin typeface="Times New Roman"/>
                <a:cs typeface="Calibri"/>
              </a:rPr>
              <a:t>Scatterplot</a:t>
            </a:r>
            <a:r>
              <a:rPr lang="es-ES" sz="900" b="1" i="1" dirty="0">
                <a:latin typeface="Times New Roman"/>
                <a:cs typeface="Calibri"/>
              </a:rPr>
              <a:t> de la </a:t>
            </a:r>
            <a:r>
              <a:rPr lang="es-ES" sz="900" b="1" i="1" err="1">
                <a:latin typeface="Times New Roman"/>
                <a:cs typeface="Calibri"/>
              </a:rPr>
              <a:t>correlacion</a:t>
            </a:r>
            <a:r>
              <a:rPr lang="es-ES" sz="900" b="1" i="1" dirty="0">
                <a:latin typeface="Times New Roman"/>
                <a:cs typeface="Calibri"/>
              </a:rPr>
              <a:t> de densidad entre los puntajes de Lectura Critica y Razonamiento </a:t>
            </a:r>
            <a:r>
              <a:rPr lang="es-ES" sz="900" b="1" i="1" err="1">
                <a:latin typeface="Times New Roman"/>
                <a:cs typeface="Calibri"/>
              </a:rPr>
              <a:t>Cuantiativo</a:t>
            </a:r>
            <a:r>
              <a:rPr lang="es-ES" sz="900" b="1" i="1" dirty="0">
                <a:latin typeface="Times New Roman"/>
                <a:cs typeface="Calibri"/>
              </a:rPr>
              <a:t>.</a:t>
            </a:r>
            <a:endParaRPr lang="es-ES" sz="900" b="1" i="1" dirty="0">
              <a:latin typeface="Times New Roman"/>
              <a:cs typeface="Times New Roman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614C059-C276-DA07-A0C3-355B11EF6484}"/>
              </a:ext>
            </a:extLst>
          </p:cNvPr>
          <p:cNvSpPr txBox="1"/>
          <p:nvPr/>
        </p:nvSpPr>
        <p:spPr>
          <a:xfrm>
            <a:off x="11414024" y="2753127"/>
            <a:ext cx="671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5. Grafica de barras sobre el puntaje promedio del puntaje total para todas las </a:t>
            </a:r>
            <a:r>
              <a:rPr lang="es-ES" sz="900" b="1" i="1" err="1">
                <a:latin typeface="Times New Roman"/>
                <a:cs typeface="Calibri"/>
              </a:rPr>
              <a:t>ingenierias</a:t>
            </a:r>
            <a:r>
              <a:rPr lang="es-ES" sz="900" b="1" i="1" dirty="0">
                <a:latin typeface="Times New Roman"/>
                <a:cs typeface="Calibri"/>
              </a:rPr>
              <a:t>.</a:t>
            </a:r>
            <a:endParaRPr lang="es-ES" sz="900" b="1" i="1">
              <a:latin typeface="Times New Roman"/>
              <a:cs typeface="Times New Roman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C00360-7C4B-353E-E224-59C0E8F60572}"/>
              </a:ext>
            </a:extLst>
          </p:cNvPr>
          <p:cNvSpPr txBox="1"/>
          <p:nvPr/>
        </p:nvSpPr>
        <p:spPr>
          <a:xfrm>
            <a:off x="4749894" y="4766495"/>
            <a:ext cx="378426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4. </a:t>
            </a:r>
            <a:r>
              <a:rPr lang="es-ES" sz="900" b="1" i="1" dirty="0" err="1">
                <a:latin typeface="Times New Roman"/>
                <a:cs typeface="Calibri"/>
              </a:rPr>
              <a:t>Boxplot</a:t>
            </a:r>
            <a:r>
              <a:rPr lang="es-ES" sz="900" b="1" i="1" dirty="0">
                <a:latin typeface="Times New Roman"/>
                <a:cs typeface="Calibri"/>
              </a:rPr>
              <a:t> de las carreras de </a:t>
            </a:r>
            <a:r>
              <a:rPr lang="es-ES" sz="900" b="1" i="1" dirty="0" err="1">
                <a:latin typeface="Times New Roman"/>
                <a:cs typeface="Calibri"/>
              </a:rPr>
              <a:t>Ingenieria</a:t>
            </a:r>
            <a:r>
              <a:rPr lang="es-ES" sz="900" b="1" i="1" dirty="0">
                <a:latin typeface="Times New Roman"/>
                <a:cs typeface="Calibri"/>
              </a:rPr>
              <a:t> y sus respectivos promedios.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34D4C0F-6BDB-1594-CE0A-7CBDE1A43EDA}"/>
              </a:ext>
            </a:extLst>
          </p:cNvPr>
          <p:cNvCxnSpPr/>
          <p:nvPr/>
        </p:nvCxnSpPr>
        <p:spPr>
          <a:xfrm flipV="1">
            <a:off x="111208" y="4662424"/>
            <a:ext cx="4486893" cy="593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280D67C-4270-8916-98C9-FE110B5E7734}"/>
              </a:ext>
            </a:extLst>
          </p:cNvPr>
          <p:cNvCxnSpPr>
            <a:cxnSpLocks/>
          </p:cNvCxnSpPr>
          <p:nvPr/>
        </p:nvCxnSpPr>
        <p:spPr>
          <a:xfrm flipV="1">
            <a:off x="4594143" y="2455592"/>
            <a:ext cx="4061361" cy="593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41D82C0-1B50-0D11-C2B0-BCB4122F8F2E}"/>
              </a:ext>
            </a:extLst>
          </p:cNvPr>
          <p:cNvCxnSpPr>
            <a:cxnSpLocks/>
          </p:cNvCxnSpPr>
          <p:nvPr/>
        </p:nvCxnSpPr>
        <p:spPr>
          <a:xfrm flipV="1">
            <a:off x="8663136" y="2681736"/>
            <a:ext cx="3427579" cy="971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656A4CA-BB2F-9BE0-BA9A-00D9F2B6AD17}"/>
              </a:ext>
            </a:extLst>
          </p:cNvPr>
          <p:cNvCxnSpPr>
            <a:cxnSpLocks/>
          </p:cNvCxnSpPr>
          <p:nvPr/>
        </p:nvCxnSpPr>
        <p:spPr>
          <a:xfrm>
            <a:off x="4586710" y="2460444"/>
            <a:ext cx="13785" cy="220400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3344F45-6DD2-763D-BD89-4813AF62810E}"/>
              </a:ext>
            </a:extLst>
          </p:cNvPr>
          <p:cNvCxnSpPr>
            <a:cxnSpLocks/>
          </p:cNvCxnSpPr>
          <p:nvPr/>
        </p:nvCxnSpPr>
        <p:spPr>
          <a:xfrm>
            <a:off x="8662031" y="2457760"/>
            <a:ext cx="530" cy="2267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91F373-9785-B80E-54CB-89F2BC12E250}"/>
              </a:ext>
            </a:extLst>
          </p:cNvPr>
          <p:cNvSpPr txBox="1"/>
          <p:nvPr/>
        </p:nvSpPr>
        <p:spPr>
          <a:xfrm>
            <a:off x="4100923" y="5310817"/>
            <a:ext cx="92666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6. </a:t>
            </a:r>
            <a:r>
              <a:rPr lang="es-ES" sz="900" b="1" i="1" dirty="0" err="1">
                <a:latin typeface="Times New Roman"/>
                <a:cs typeface="Calibri"/>
              </a:rPr>
              <a:t>Scatterplot</a:t>
            </a:r>
            <a:r>
              <a:rPr lang="es-ES" sz="900" b="1" i="1" dirty="0">
                <a:latin typeface="Times New Roman"/>
                <a:cs typeface="Calibri"/>
              </a:rPr>
              <a:t> sobre la densidad de los resultados de lectura critica y razonamiento para estudiantes de </a:t>
            </a:r>
            <a:r>
              <a:rPr lang="es-ES" sz="900" b="1" i="1" dirty="0" err="1">
                <a:latin typeface="Times New Roman"/>
                <a:cs typeface="Calibri"/>
              </a:rPr>
              <a:t>ingenieria</a:t>
            </a:r>
            <a:r>
              <a:rPr lang="es-ES" sz="900" b="1" i="1" dirty="0">
                <a:latin typeface="Times New Roman"/>
                <a:cs typeface="Calibri"/>
              </a:rPr>
              <a:t>,.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5113B25-B636-F8C7-2626-955556EAA969}"/>
              </a:ext>
            </a:extLst>
          </p:cNvPr>
          <p:cNvSpPr txBox="1"/>
          <p:nvPr/>
        </p:nvSpPr>
        <p:spPr>
          <a:xfrm>
            <a:off x="11298229" y="4919753"/>
            <a:ext cx="823354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7. Grafica de barras describiendo la cantidad de estudiantes cursando la prueba diferenciado en sus respectivas carreras.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B8A2862-343B-02EE-DF54-D9EC4A113834}"/>
              </a:ext>
            </a:extLst>
          </p:cNvPr>
          <p:cNvSpPr txBox="1"/>
          <p:nvPr/>
        </p:nvSpPr>
        <p:spPr>
          <a:xfrm>
            <a:off x="85014" y="4772970"/>
            <a:ext cx="3940333" cy="201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Times New Roman"/>
                <a:cs typeface="Calibri"/>
              </a:rPr>
              <a:t>En esta primera parte, examinamos </a:t>
            </a:r>
            <a:r>
              <a:rPr lang="es-ES" err="1">
                <a:latin typeface="Times New Roman"/>
                <a:cs typeface="Calibri"/>
              </a:rPr>
              <a:t>estadisticas</a:t>
            </a:r>
            <a:r>
              <a:rPr lang="es-ES" dirty="0">
                <a:latin typeface="Times New Roman"/>
                <a:cs typeface="Calibri"/>
              </a:rPr>
              <a:t> generales, sobre los puntajes sobre carreras, los percentiles sobre cada prueba y las correlaciones entre distintas pruebas, </a:t>
            </a:r>
            <a:r>
              <a:rPr lang="es-ES" err="1">
                <a:latin typeface="Times New Roman"/>
                <a:cs typeface="Calibri"/>
              </a:rPr>
              <a:t>tambien</a:t>
            </a:r>
            <a:r>
              <a:rPr lang="es-ES" dirty="0">
                <a:latin typeface="Times New Roman"/>
                <a:cs typeface="Calibri"/>
              </a:rPr>
              <a:t> se hizo un ligero </a:t>
            </a:r>
            <a:r>
              <a:rPr lang="es-ES" err="1">
                <a:latin typeface="Times New Roman"/>
                <a:cs typeface="Calibri"/>
              </a:rPr>
              <a:t>analisis</a:t>
            </a:r>
            <a:r>
              <a:rPr lang="es-ES" dirty="0">
                <a:latin typeface="Times New Roman"/>
                <a:cs typeface="Calibri"/>
              </a:rPr>
              <a:t> sobre los estudiantes de </a:t>
            </a:r>
            <a:r>
              <a:rPr lang="es-ES" err="1">
                <a:latin typeface="Times New Roman"/>
                <a:cs typeface="Calibri"/>
              </a:rPr>
              <a:t>ingenieria</a:t>
            </a:r>
            <a:endParaRPr lang="es-ES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174F2953-2D23-15B0-19D7-B9617EBF7737}"/>
              </a:ext>
            </a:extLst>
          </p:cNvPr>
          <p:cNvGrpSpPr/>
          <p:nvPr/>
        </p:nvGrpSpPr>
        <p:grpSpPr>
          <a:xfrm>
            <a:off x="4710700" y="2522087"/>
            <a:ext cx="4314264" cy="2095510"/>
            <a:chOff x="5935141" y="3100710"/>
            <a:chExt cx="5485487" cy="2828755"/>
          </a:xfrm>
        </p:grpSpPr>
        <p:pic>
          <p:nvPicPr>
            <p:cNvPr id="7" name="Imagen 6" descr="Gráfico, Histograma&#10;&#10;Descripción generada automáticamente">
              <a:extLst>
                <a:ext uri="{FF2B5EF4-FFF2-40B4-BE49-F238E27FC236}">
                  <a16:creationId xmlns:a16="http://schemas.microsoft.com/office/drawing/2014/main" id="{CA6FAC93-06CB-5FD3-A53B-6BB30A23F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5141" y="3102849"/>
              <a:ext cx="2743200" cy="1415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8" name="Imagen 7" descr="Gráfico, Histograma&#10;&#10;Descripción generada automáticamente">
              <a:extLst>
                <a:ext uri="{FF2B5EF4-FFF2-40B4-BE49-F238E27FC236}">
                  <a16:creationId xmlns:a16="http://schemas.microsoft.com/office/drawing/2014/main" id="{1B6E24BD-AAB4-2AB1-22D3-E98735F5B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7428" y="3100710"/>
              <a:ext cx="2743200" cy="1415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9" name="Imagen 8" descr="Gráfico, Histograma&#10;&#10;Descripción generada automáticamente">
              <a:extLst>
                <a:ext uri="{FF2B5EF4-FFF2-40B4-BE49-F238E27FC236}">
                  <a16:creationId xmlns:a16="http://schemas.microsoft.com/office/drawing/2014/main" id="{CE5E0E69-3118-50BF-8133-8B8BF98F4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8073" y="4516957"/>
              <a:ext cx="2733304" cy="14058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" name="Imagen 9" descr="Gráfico, Histograma&#10;&#10;Descripción generada automáticamente">
              <a:extLst>
                <a:ext uri="{FF2B5EF4-FFF2-40B4-BE49-F238E27FC236}">
                  <a16:creationId xmlns:a16="http://schemas.microsoft.com/office/drawing/2014/main" id="{008F55E6-FC35-6A45-E9A7-EFAD69C1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7427" y="4513685"/>
              <a:ext cx="2743200" cy="1415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CC383EBA-D810-47CA-D822-37628F89D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471" y="2529298"/>
            <a:ext cx="2890170" cy="194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51CE253-955B-A36C-51EC-BD0196FA58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2" t="-35" r="11232" b="-806"/>
          <a:stretch/>
        </p:blipFill>
        <p:spPr>
          <a:xfrm>
            <a:off x="9142980" y="5127419"/>
            <a:ext cx="2069461" cy="1664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Marcador de contenido 1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CDC5E87-404B-1DBE-3727-5D351EDF2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83064" y="2721780"/>
            <a:ext cx="2262350" cy="2079982"/>
          </a:xfrm>
          <a:ln>
            <a:solidFill>
              <a:schemeClr val="tx1"/>
            </a:solidFill>
          </a:ln>
        </p:spPr>
      </p:pic>
      <p:pic>
        <p:nvPicPr>
          <p:cNvPr id="16" name="Imagen 1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50F8818-E5F1-ABEC-5BC1-1327C243D32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453" t="11654" r="697" b="-374"/>
          <a:stretch/>
        </p:blipFill>
        <p:spPr>
          <a:xfrm>
            <a:off x="2372505" y="3035415"/>
            <a:ext cx="2139931" cy="1769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49CD1CB-D2A4-779C-7AF6-C04AB67E4AD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-547" r="8718"/>
          <a:stretch/>
        </p:blipFill>
        <p:spPr>
          <a:xfrm>
            <a:off x="8947667" y="78690"/>
            <a:ext cx="2903688" cy="160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Imagen 3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6A3D1496-4A0E-837A-E361-7AF5A155EA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199" t="456" r="19598" b="-1720"/>
          <a:stretch/>
        </p:blipFill>
        <p:spPr>
          <a:xfrm>
            <a:off x="3644704" y="80842"/>
            <a:ext cx="2302035" cy="1505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n 3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9AD8B1C-4437-55D6-35EF-07F4D9E968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3028" y="85631"/>
            <a:ext cx="2743200" cy="1615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n 34" descr="Gráfico, Histograma&#10;&#10;Descripción generada automáticamente">
            <a:extLst>
              <a:ext uri="{FF2B5EF4-FFF2-40B4-BE49-F238E27FC236}">
                <a16:creationId xmlns:a16="http://schemas.microsoft.com/office/drawing/2014/main" id="{3F56CE5F-BA9D-96B8-CB89-B195487D51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948" y="78690"/>
            <a:ext cx="3448755" cy="1782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C853F749-64F3-4421-571D-6582BD4D0137}"/>
              </a:ext>
            </a:extLst>
          </p:cNvPr>
          <p:cNvSpPr txBox="1"/>
          <p:nvPr/>
        </p:nvSpPr>
        <p:spPr>
          <a:xfrm>
            <a:off x="70555" y="1884436"/>
            <a:ext cx="34572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8. Histograma de los puntajes de los estudiantes que pertenecen al grupo de referencia de "ADMINISTRACION Y AFINES"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01AE0B1-191A-5076-FB2B-816FA610C3DE}"/>
              </a:ext>
            </a:extLst>
          </p:cNvPr>
          <p:cNvSpPr txBox="1"/>
          <p:nvPr/>
        </p:nvSpPr>
        <p:spPr>
          <a:xfrm>
            <a:off x="3640666" y="1625930"/>
            <a:ext cx="23041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9. Grafica con el numero de estudiantes de las carreras respectivas al grupo de referencia: "ADMINISTRACION Y AFINES"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363F246-99A1-826A-E2EE-11215382C25C}"/>
              </a:ext>
            </a:extLst>
          </p:cNvPr>
          <p:cNvSpPr txBox="1"/>
          <p:nvPr/>
        </p:nvSpPr>
        <p:spPr>
          <a:xfrm>
            <a:off x="6119093" y="1755376"/>
            <a:ext cx="2740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10. </a:t>
            </a:r>
            <a:r>
              <a:rPr lang="es-ES" sz="900" b="1" i="1" dirty="0" err="1">
                <a:latin typeface="Times New Roman"/>
                <a:cs typeface="Calibri"/>
              </a:rPr>
              <a:t>Boxplot</a:t>
            </a:r>
            <a:r>
              <a:rPr lang="es-ES" sz="900" b="1" i="1" dirty="0">
                <a:latin typeface="Times New Roman"/>
                <a:cs typeface="Calibri"/>
              </a:rPr>
              <a:t> con el promedio de los puntajes para las carreras del grupo de referencia estudiado.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1AE977-80DB-FF31-1B8C-B678422DBC9E}"/>
              </a:ext>
            </a:extLst>
          </p:cNvPr>
          <p:cNvSpPr txBox="1"/>
          <p:nvPr/>
        </p:nvSpPr>
        <p:spPr>
          <a:xfrm>
            <a:off x="8948300" y="1770740"/>
            <a:ext cx="2901914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11. </a:t>
            </a:r>
            <a:r>
              <a:rPr lang="es-ES" sz="900" b="1" i="1" dirty="0" err="1">
                <a:latin typeface="Times New Roman"/>
                <a:cs typeface="Calibri"/>
              </a:rPr>
              <a:t>Scatterplot</a:t>
            </a:r>
            <a:r>
              <a:rPr lang="es-ES" sz="900" b="1" i="1" dirty="0">
                <a:latin typeface="Times New Roman"/>
                <a:cs typeface="Calibri"/>
              </a:rPr>
              <a:t> con la densidad de la </a:t>
            </a:r>
            <a:r>
              <a:rPr lang="es-ES" sz="900" b="1" i="1" dirty="0" err="1">
                <a:latin typeface="Times New Roman"/>
                <a:cs typeface="Calibri"/>
              </a:rPr>
              <a:t>correlacion</a:t>
            </a:r>
            <a:r>
              <a:rPr lang="es-ES" sz="900" b="1" i="1" dirty="0">
                <a:latin typeface="Times New Roman"/>
                <a:cs typeface="Calibri"/>
              </a:rPr>
              <a:t> entre las pruebas de lectura y razonamiento para el grupo de referencia estudiado.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B12DB68-A72F-E61D-115A-D8E77DD6CF11}"/>
              </a:ext>
            </a:extLst>
          </p:cNvPr>
          <p:cNvSpPr txBox="1"/>
          <p:nvPr/>
        </p:nvSpPr>
        <p:spPr>
          <a:xfrm>
            <a:off x="84666" y="4848303"/>
            <a:ext cx="44167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12 .Grafica de barras sobre el promedio para las tres pruebas durante los diferentes periodos: de izquierda a derecha: 2016-2, 2016-3, 2017-2, y 2017-3.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714AA5D-AA17-08D2-5ED3-FD2D8DB4E202}"/>
              </a:ext>
            </a:extLst>
          </p:cNvPr>
          <p:cNvSpPr txBox="1"/>
          <p:nvPr/>
        </p:nvSpPr>
        <p:spPr>
          <a:xfrm>
            <a:off x="4706473" y="4674260"/>
            <a:ext cx="433179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13. Histograma del promedio global de los percentiles de todos los estudiantes de las tres pruebas: de izquierda a derecha y arriba &amp; abajo: 2016-2, 2016-3, 2017-2 y 2017-3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3EAB233-5044-F071-4B70-A50C0F0617C6}"/>
              </a:ext>
            </a:extLst>
          </p:cNvPr>
          <p:cNvSpPr txBox="1"/>
          <p:nvPr/>
        </p:nvSpPr>
        <p:spPr>
          <a:xfrm>
            <a:off x="9144943" y="4538185"/>
            <a:ext cx="28946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14. Histograma de la frecuencia de los puntajes globales de los estudiantes sobre todas las pruebas ejecutadas.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2DDDCC2-5156-B246-A586-54991E5B63F3}"/>
              </a:ext>
            </a:extLst>
          </p:cNvPr>
          <p:cNvSpPr txBox="1"/>
          <p:nvPr/>
        </p:nvSpPr>
        <p:spPr>
          <a:xfrm>
            <a:off x="11245131" y="5128812"/>
            <a:ext cx="781990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b="1" i="1" dirty="0">
                <a:latin typeface="Times New Roman"/>
                <a:cs typeface="Calibri"/>
              </a:rPr>
              <a:t>Figura 15. Grafica de barras mostrando la cantidad de estudiantes cursando las pruebas.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B14292B-E4EF-9D0D-2686-7BF8FF02282D}"/>
              </a:ext>
            </a:extLst>
          </p:cNvPr>
          <p:cNvSpPr txBox="1"/>
          <p:nvPr/>
        </p:nvSpPr>
        <p:spPr>
          <a:xfrm>
            <a:off x="85013" y="5261800"/>
            <a:ext cx="441478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Times New Roman"/>
                <a:cs typeface="Calibri"/>
              </a:rPr>
              <a:t>En la segunda parte, examinamos un grupo de referencia especifico y realizamos un </a:t>
            </a:r>
            <a:r>
              <a:rPr lang="es-ES" dirty="0" err="1">
                <a:latin typeface="Times New Roman"/>
                <a:cs typeface="Calibri"/>
              </a:rPr>
              <a:t>analisis</a:t>
            </a:r>
            <a:r>
              <a:rPr lang="es-ES" dirty="0">
                <a:latin typeface="Times New Roman"/>
                <a:cs typeface="Calibri"/>
              </a:rPr>
              <a:t> </a:t>
            </a:r>
            <a:r>
              <a:rPr lang="es-ES" dirty="0" err="1">
                <a:latin typeface="Times New Roman"/>
                <a:cs typeface="Calibri"/>
              </a:rPr>
              <a:t>analogo</a:t>
            </a:r>
            <a:r>
              <a:rPr lang="es-ES" dirty="0">
                <a:latin typeface="Times New Roman"/>
                <a:cs typeface="Calibri"/>
              </a:rPr>
              <a:t> al de los estudiantes de </a:t>
            </a:r>
            <a:r>
              <a:rPr lang="es-ES" dirty="0" err="1">
                <a:latin typeface="Times New Roman"/>
                <a:cs typeface="Calibri"/>
              </a:rPr>
              <a:t>ingenieria</a:t>
            </a:r>
            <a:r>
              <a:rPr lang="es-ES" dirty="0">
                <a:latin typeface="Times New Roman"/>
                <a:cs typeface="Calibri"/>
              </a:rPr>
              <a:t>, finalmente mostramos los resultados de las pruebas y su </a:t>
            </a:r>
            <a:r>
              <a:rPr lang="es-ES" dirty="0" err="1">
                <a:latin typeface="Times New Roman"/>
                <a:cs typeface="Calibri"/>
              </a:rPr>
              <a:t>evolucion</a:t>
            </a:r>
            <a:r>
              <a:rPr lang="es-ES" dirty="0">
                <a:latin typeface="Times New Roman"/>
                <a:cs typeface="Calibri"/>
              </a:rPr>
              <a:t>.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EB15003-FB15-9A37-2D3F-AE22CD6D1F41}"/>
              </a:ext>
            </a:extLst>
          </p:cNvPr>
          <p:cNvCxnSpPr/>
          <p:nvPr/>
        </p:nvCxnSpPr>
        <p:spPr>
          <a:xfrm flipV="1">
            <a:off x="-318" y="2595576"/>
            <a:ext cx="2470880" cy="244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57845B3-F4F1-2D55-093E-09BD30454980}"/>
              </a:ext>
            </a:extLst>
          </p:cNvPr>
          <p:cNvCxnSpPr/>
          <p:nvPr/>
        </p:nvCxnSpPr>
        <p:spPr>
          <a:xfrm flipV="1">
            <a:off x="4471099" y="2376424"/>
            <a:ext cx="7718247" cy="3097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55BB779-B792-6C80-CFF3-65803C809AA0}"/>
              </a:ext>
            </a:extLst>
          </p:cNvPr>
          <p:cNvCxnSpPr/>
          <p:nvPr/>
        </p:nvCxnSpPr>
        <p:spPr>
          <a:xfrm flipV="1">
            <a:off x="4467547" y="2409201"/>
            <a:ext cx="6630" cy="53346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2995E5A-7007-5FC6-F6BA-46766B885C13}"/>
              </a:ext>
            </a:extLst>
          </p:cNvPr>
          <p:cNvCxnSpPr>
            <a:cxnSpLocks/>
          </p:cNvCxnSpPr>
          <p:nvPr/>
        </p:nvCxnSpPr>
        <p:spPr>
          <a:xfrm flipH="1" flipV="1">
            <a:off x="2467684" y="2596500"/>
            <a:ext cx="2334" cy="35161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2C21266-BDBE-430F-D94E-BE3C4C5A5123}"/>
              </a:ext>
            </a:extLst>
          </p:cNvPr>
          <p:cNvCxnSpPr>
            <a:cxnSpLocks/>
          </p:cNvCxnSpPr>
          <p:nvPr/>
        </p:nvCxnSpPr>
        <p:spPr>
          <a:xfrm flipH="1">
            <a:off x="2478571" y="2920898"/>
            <a:ext cx="2005303" cy="21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8D65E48-7702-CA4B-57E3-0FD0311605AA}"/>
              </a:ext>
            </a:extLst>
          </p:cNvPr>
          <p:cNvSpPr txBox="1"/>
          <p:nvPr/>
        </p:nvSpPr>
        <p:spPr>
          <a:xfrm>
            <a:off x="4620142" y="5261800"/>
            <a:ext cx="439020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Times New Roman"/>
                <a:cs typeface="Calibri"/>
              </a:rPr>
              <a:t>Podemos concluir una </a:t>
            </a:r>
            <a:r>
              <a:rPr lang="es-ES" dirty="0" err="1">
                <a:latin typeface="Times New Roman"/>
                <a:cs typeface="Calibri"/>
              </a:rPr>
              <a:t>disminucion</a:t>
            </a:r>
            <a:r>
              <a:rPr lang="es-ES" dirty="0">
                <a:latin typeface="Times New Roman"/>
                <a:cs typeface="Calibri"/>
              </a:rPr>
              <a:t> de los puntajes a </a:t>
            </a:r>
            <a:r>
              <a:rPr lang="es-ES" dirty="0" err="1">
                <a:latin typeface="Times New Roman"/>
                <a:cs typeface="Calibri"/>
              </a:rPr>
              <a:t>traves</a:t>
            </a:r>
            <a:r>
              <a:rPr lang="es-ES" dirty="0">
                <a:latin typeface="Times New Roman"/>
                <a:cs typeface="Calibri"/>
              </a:rPr>
              <a:t> del tiempo, especialmente en las pruebas de Competencias Ciudadanas y Lectura critica, pero es necesario el seguimiento continuo de los resultados.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187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605</cp:revision>
  <dcterms:created xsi:type="dcterms:W3CDTF">2023-08-23T02:20:52Z</dcterms:created>
  <dcterms:modified xsi:type="dcterms:W3CDTF">2023-08-23T04:46:26Z</dcterms:modified>
</cp:coreProperties>
</file>