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32" r:id="rId1"/>
  </p:sldMasterIdLst>
  <p:notesMasterIdLst>
    <p:notesMasterId r:id="rId24"/>
  </p:notesMasterIdLst>
  <p:sldIdLst>
    <p:sldId id="267" r:id="rId2"/>
    <p:sldId id="323" r:id="rId3"/>
    <p:sldId id="319" r:id="rId4"/>
    <p:sldId id="330" r:id="rId5"/>
    <p:sldId id="320" r:id="rId6"/>
    <p:sldId id="310" r:id="rId7"/>
    <p:sldId id="324" r:id="rId8"/>
    <p:sldId id="317" r:id="rId9"/>
    <p:sldId id="326" r:id="rId10"/>
    <p:sldId id="328" r:id="rId11"/>
    <p:sldId id="311" r:id="rId12"/>
    <p:sldId id="329" r:id="rId13"/>
    <p:sldId id="304" r:id="rId14"/>
    <p:sldId id="307" r:id="rId15"/>
    <p:sldId id="308" r:id="rId16"/>
    <p:sldId id="309" r:id="rId17"/>
    <p:sldId id="332" r:id="rId18"/>
    <p:sldId id="335" r:id="rId19"/>
    <p:sldId id="333" r:id="rId20"/>
    <p:sldId id="336" r:id="rId21"/>
    <p:sldId id="337" r:id="rId22"/>
    <p:sldId id="325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82F5"/>
    <a:srgbClr val="EC731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2319" autoAdjust="0"/>
  </p:normalViewPr>
  <p:slideViewPr>
    <p:cSldViewPr>
      <p:cViewPr varScale="1">
        <p:scale>
          <a:sx n="84" d="100"/>
          <a:sy n="84" d="100"/>
        </p:scale>
        <p:origin x="-11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CCD5-CCED-4877-AB88-5786409C294A}" type="datetimeFigureOut">
              <a:rPr lang="fr-FR" smtClean="0"/>
              <a:pPr/>
              <a:t>25/08/2016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A9702-5C20-4D36-954F-A7D7F5A4BC1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02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fr-FR" smtClean="0"/>
              <a:t>Le protocole  onewire utilise </a:t>
            </a:r>
            <a:r>
              <a:rPr lang="fr-FR" b="1" smtClean="0"/>
              <a:t>une seule  </a:t>
            </a:r>
            <a:r>
              <a:rPr lang="fr-FR" smtClean="0"/>
              <a:t>fils d’alimentation et donnes , chaque esclave est connecte au</a:t>
            </a:r>
            <a:r>
              <a:rPr lang="fr-FR" baseline="0" smtClean="0"/>
              <a:t> </a:t>
            </a:r>
            <a:r>
              <a:rPr lang="fr-FR" b="1" baseline="0" smtClean="0"/>
              <a:t>même câble </a:t>
            </a:r>
            <a:r>
              <a:rPr lang="fr-FR" baseline="0" smtClean="0"/>
              <a:t>avec un résistance de pull up </a:t>
            </a:r>
            <a:endParaRPr lang="fr-FR" smtClean="0"/>
          </a:p>
          <a:p>
            <a:pPr marL="228600" indent="-228600">
              <a:buFont typeface="Arial" pitchFamily="34" charset="0"/>
              <a:buChar char="•"/>
            </a:pPr>
            <a:r>
              <a:rPr lang="fr-FR" err="1" smtClean="0"/>
              <a:t>Monomaitre</a:t>
            </a:r>
            <a:r>
              <a:rPr lang="fr-FR" smtClean="0"/>
              <a:t>- </a:t>
            </a:r>
            <a:r>
              <a:rPr lang="fr-FR" err="1" smtClean="0"/>
              <a:t>multiesclave</a:t>
            </a:r>
            <a:r>
              <a:rPr lang="fr-FR" smtClean="0"/>
              <a:t>=====image  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fr-FR" smtClean="0"/>
              <a:t>Port de control des entrées</a:t>
            </a:r>
            <a:r>
              <a:rPr lang="fr-FR" baseline="0" smtClean="0"/>
              <a:t>  avec des </a:t>
            </a:r>
            <a:r>
              <a:rPr lang="fr-FR" baseline="0" err="1" smtClean="0"/>
              <a:t>Mosfets</a:t>
            </a:r>
            <a:r>
              <a:rPr lang="fr-FR" baseline="0" smtClean="0"/>
              <a:t> canal n  pour mettre le bus a </a:t>
            </a:r>
            <a:r>
              <a:rPr lang="fr-FR" baseline="0" err="1" smtClean="0"/>
              <a:t>zero</a:t>
            </a:r>
            <a:r>
              <a:rPr lang="fr-FR" baseline="0" smtClean="0"/>
              <a:t>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fr-FR" b="1" baseline="0" smtClean="0"/>
              <a:t>Tout communication </a:t>
            </a:r>
            <a:r>
              <a:rPr lang="fr-FR" baseline="0" smtClean="0"/>
              <a:t>et entamer par le maitre</a:t>
            </a:r>
            <a:endParaRPr lang="fr-FR" smtClean="0"/>
          </a:p>
          <a:p>
            <a:pPr marL="228600" indent="-228600">
              <a:buFont typeface="Arial" pitchFamily="34" charset="0"/>
              <a:buChar char="•"/>
            </a:pPr>
            <a:r>
              <a:rPr lang="fr-FR" smtClean="0"/>
              <a:t>Chaque esclave </a:t>
            </a:r>
            <a:r>
              <a:rPr lang="fr-FR" err="1" smtClean="0"/>
              <a:t>possede</a:t>
            </a:r>
            <a:r>
              <a:rPr lang="fr-FR" smtClean="0"/>
              <a:t>  une </a:t>
            </a:r>
            <a:r>
              <a:rPr lang="fr-FR" err="1" smtClean="0"/>
              <a:t>Addresse</a:t>
            </a:r>
            <a:r>
              <a:rPr lang="fr-FR" smtClean="0"/>
              <a:t> unique sur 64Bits , cette </a:t>
            </a:r>
            <a:r>
              <a:rPr lang="fr-FR" err="1" smtClean="0"/>
              <a:t>addresse</a:t>
            </a:r>
            <a:r>
              <a:rPr lang="fr-FR" smtClean="0"/>
              <a:t> </a:t>
            </a:r>
            <a:r>
              <a:rPr lang="fr-FR" b="1" smtClean="0"/>
              <a:t>permet l’</a:t>
            </a:r>
            <a:r>
              <a:rPr lang="fr-FR" b="1" err="1" smtClean="0"/>
              <a:t>identificationpar</a:t>
            </a:r>
            <a:r>
              <a:rPr lang="fr-FR" b="1" smtClean="0"/>
              <a:t> le maitre </a:t>
            </a:r>
            <a:r>
              <a:rPr lang="fr-FR" smtClean="0"/>
              <a:t>pour ensuite  envoyer ou lire des données </a:t>
            </a:r>
          </a:p>
          <a:p>
            <a:pPr marL="228600" indent="-228600">
              <a:buFont typeface="Arial" pitchFamily="34" charset="0"/>
              <a:buChar char="•"/>
            </a:pPr>
            <a:endParaRPr lang="fr-FR" smtClean="0"/>
          </a:p>
          <a:p>
            <a:pPr marL="228600" indent="-228600">
              <a:buFont typeface="Arial" pitchFamily="34" charset="0"/>
              <a:buChar char="•"/>
            </a:pPr>
            <a:r>
              <a:rPr lang="fr-FR" smtClean="0"/>
              <a:t>Dans notre cas on utilise un ordinateur a travers le</a:t>
            </a:r>
            <a:r>
              <a:rPr lang="fr-FR" baseline="0" smtClean="0"/>
              <a:t> </a:t>
            </a:r>
            <a:r>
              <a:rPr lang="fr-FR" baseline="0" err="1" smtClean="0"/>
              <a:t>usb</a:t>
            </a:r>
            <a:r>
              <a:rPr lang="fr-FR" baseline="0" smtClean="0"/>
              <a:t> comme maitre pour commander les esclaves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044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Donner le feuilles  et </a:t>
            </a:r>
            <a:r>
              <a:rPr lang="fr-FR" dirty="0" err="1" smtClean="0"/>
              <a:t>difference</a:t>
            </a:r>
            <a:r>
              <a:rPr lang="fr-FR" dirty="0" smtClean="0"/>
              <a:t>  avec la  </a:t>
            </a:r>
            <a:r>
              <a:rPr lang="fr-FR" dirty="0" err="1" smtClean="0"/>
              <a:t>cle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Donner le feuilles  et </a:t>
            </a:r>
            <a:r>
              <a:rPr lang="fr-FR" dirty="0" err="1" smtClean="0"/>
              <a:t>difference</a:t>
            </a:r>
            <a:r>
              <a:rPr lang="fr-FR" dirty="0" smtClean="0"/>
              <a:t>  avec la  </a:t>
            </a:r>
            <a:r>
              <a:rPr lang="fr-FR" dirty="0" err="1" smtClean="0"/>
              <a:t>cle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référence pour représenter l’Ensemble des</a:t>
            </a:r>
            <a:r>
              <a:rPr lang="fr-FR" baseline="0" dirty="0" smtClean="0"/>
              <a:t> étagères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138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référence pour représenter l’Ensemble des</a:t>
            </a:r>
            <a:r>
              <a:rPr lang="fr-FR" baseline="0" dirty="0" smtClean="0"/>
              <a:t> étagères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référence pour représenter l’Ensemble des</a:t>
            </a:r>
            <a:r>
              <a:rPr lang="fr-FR" baseline="0" dirty="0" smtClean="0"/>
              <a:t> étagères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référence pour représenter l’Ensemble des</a:t>
            </a:r>
            <a:r>
              <a:rPr lang="fr-FR" baseline="0" dirty="0" smtClean="0"/>
              <a:t> étagères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Donner le feuilles  et </a:t>
            </a:r>
            <a:r>
              <a:rPr lang="fr-FR" dirty="0" err="1" smtClean="0"/>
              <a:t>difference</a:t>
            </a:r>
            <a:r>
              <a:rPr lang="fr-FR" dirty="0" smtClean="0"/>
              <a:t>  avec la  </a:t>
            </a:r>
            <a:r>
              <a:rPr lang="fr-FR" dirty="0" err="1" smtClean="0"/>
              <a:t>cle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§"/>
            </a:pPr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284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fr-FR" dirty="0" smtClean="0"/>
              <a:t>Expliquer  les alternatives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044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fr-FR" dirty="0" smtClean="0"/>
              <a:t>Expliquer  les alternatives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044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Donner le feuilles  et </a:t>
            </a:r>
            <a:r>
              <a:rPr lang="fr-FR" dirty="0" err="1" smtClean="0"/>
              <a:t>difference</a:t>
            </a:r>
            <a:r>
              <a:rPr lang="fr-FR" dirty="0" smtClean="0"/>
              <a:t>  avec la  </a:t>
            </a:r>
            <a:r>
              <a:rPr lang="fr-FR" dirty="0" err="1" smtClean="0"/>
              <a:t>cle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</a:t>
            </a:r>
            <a:r>
              <a:rPr lang="fr-FR" dirty="0" err="1" smtClean="0"/>
              <a:t>eulement</a:t>
            </a:r>
            <a:r>
              <a:rPr lang="fr-FR" dirty="0" smtClean="0"/>
              <a:t> </a:t>
            </a:r>
            <a:r>
              <a:rPr lang="fr-FR" dirty="0" err="1" smtClean="0"/>
              <a:t>Sebastien</a:t>
            </a:r>
            <a:r>
              <a:rPr lang="fr-FR" dirty="0" smtClean="0"/>
              <a:t> ou  Theo et moi pas seulement 2 qui codes et 1 </a:t>
            </a:r>
          </a:p>
          <a:p>
            <a:r>
              <a:rPr lang="fr-FR" dirty="0" err="1" smtClean="0"/>
              <a:t>Sebastien</a:t>
            </a:r>
            <a:r>
              <a:rPr lang="fr-FR" dirty="0" smtClean="0"/>
              <a:t> avec l’</a:t>
            </a:r>
            <a:r>
              <a:rPr lang="fr-FR" dirty="0" err="1" smtClean="0"/>
              <a:t>interfacde</a:t>
            </a:r>
            <a:r>
              <a:rPr lang="fr-FR" dirty="0" smtClean="0"/>
              <a:t>  utilisateur </a:t>
            </a:r>
          </a:p>
          <a:p>
            <a:endParaRPr lang="fr-FR" dirty="0" smtClean="0"/>
          </a:p>
          <a:p>
            <a:r>
              <a:rPr lang="fr-FR" sz="1200" b="0" dirty="0" smtClean="0">
                <a:effectLst/>
              </a:rPr>
              <a:t> par exemple  ,création de notices,  programmation , installation de pc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</a:t>
            </a:r>
            <a:r>
              <a:rPr lang="fr-FR" dirty="0" err="1" smtClean="0"/>
              <a:t>eulement</a:t>
            </a:r>
            <a:r>
              <a:rPr lang="fr-FR" dirty="0" smtClean="0"/>
              <a:t> </a:t>
            </a:r>
            <a:r>
              <a:rPr lang="fr-FR" dirty="0" err="1" smtClean="0"/>
              <a:t>Sebastien</a:t>
            </a:r>
            <a:r>
              <a:rPr lang="fr-FR" dirty="0" smtClean="0"/>
              <a:t> ou  Theo et moi pas seulement 2 qui codes et 1 </a:t>
            </a:r>
          </a:p>
          <a:p>
            <a:r>
              <a:rPr lang="fr-FR" dirty="0" err="1" smtClean="0"/>
              <a:t>Sebastien</a:t>
            </a:r>
            <a:r>
              <a:rPr lang="fr-FR" dirty="0" smtClean="0"/>
              <a:t> avec l’</a:t>
            </a:r>
            <a:r>
              <a:rPr lang="fr-FR" dirty="0" err="1" smtClean="0"/>
              <a:t>interfacde</a:t>
            </a:r>
            <a:r>
              <a:rPr lang="fr-FR" dirty="0" smtClean="0"/>
              <a:t>  utilisateur </a:t>
            </a:r>
          </a:p>
          <a:p>
            <a:endParaRPr lang="fr-FR" dirty="0" smtClean="0"/>
          </a:p>
          <a:p>
            <a:r>
              <a:rPr lang="fr-FR" sz="1200" b="0" dirty="0" smtClean="0">
                <a:effectLst/>
              </a:rPr>
              <a:t> par exemple  ,création de notices,  programmation , installation de pc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222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fr-FR" sz="1800" dirty="0" smtClean="0"/>
              <a:t>Je ne touche pas la</a:t>
            </a:r>
            <a:r>
              <a:rPr lang="fr-FR" sz="1800" baseline="0" dirty="0" smtClean="0"/>
              <a:t> programmation </a:t>
            </a:r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284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fr-FR" sz="1800" dirty="0" smtClean="0"/>
              <a:t>Je ne touche pas la</a:t>
            </a:r>
            <a:r>
              <a:rPr lang="fr-FR" sz="1800" baseline="0" dirty="0" smtClean="0"/>
              <a:t> programmation </a:t>
            </a:r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A9702-5C20-4D36-954F-A7D7F5A4BC1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284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F1E-AD61-4B03-AC10-6DF9D1A75E3D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20C-F3E8-42C4-A52E-0A61BEFFE193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740-A390-4A04-9ADE-7EA10C1DF886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598-935D-4479-9B2D-1A80C5CEC69C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ED72-B88F-44AF-B676-B386631EB7C5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2287-289F-4C22-959A-A8C03C3D1C0D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5C1E-9B62-472D-AA24-72E28A852BDF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D701-411D-4BC3-AF24-A5E5D2241470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BD-4FE4-4BD9-B66C-61111D496259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8E4-F34C-4D48-ACC1-11E224F92BEF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BBB9-9A69-4A59-8760-B48A0A11F28E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D0E15B-3BE4-4858-8856-EFA58704BDBF}" type="datetime1">
              <a:rPr lang="fr-FR" smtClean="0"/>
              <a:pPr/>
              <a:t>25/08/2016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hyperlink" Target="http://172.23.52.190:8080/MVCMagasin1_5/control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2.pn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260648"/>
            <a:ext cx="8947009" cy="144016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2400" u="sng" dirty="0" smtClean="0">
                <a:effectLst/>
              </a:rPr>
              <a:t>Application en réseaux  LAN pour</a:t>
            </a:r>
          </a:p>
          <a:p>
            <a:pPr marL="182880" indent="0" algn="ctr">
              <a:buNone/>
            </a:pPr>
            <a:r>
              <a:rPr lang="fr-FR" sz="2400" u="sng" dirty="0" smtClean="0">
                <a:effectLst/>
              </a:rPr>
              <a:t> l’amélioration de la</a:t>
            </a:r>
          </a:p>
          <a:p>
            <a:pPr marL="182880" indent="0" algn="ctr">
              <a:buNone/>
            </a:pPr>
            <a:r>
              <a:rPr lang="fr-FR" sz="2400" u="sng" dirty="0" smtClean="0">
                <a:effectLst/>
              </a:rPr>
              <a:t>Gestion des emplacements en Magasin et </a:t>
            </a:r>
          </a:p>
          <a:p>
            <a:pPr marL="182880" indent="0" algn="ctr">
              <a:buNone/>
            </a:pPr>
            <a:r>
              <a:rPr lang="fr-FR" sz="2400" u="sng" dirty="0" smtClean="0">
                <a:effectLst/>
              </a:rPr>
              <a:t>et calcul des indicateurs de Productivité en Production </a:t>
            </a:r>
            <a:endParaRPr lang="fr-FR" sz="2400" u="sng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5894513"/>
            <a:ext cx="4427984" cy="77484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25780" indent="-342900" algn="l">
              <a:buNone/>
            </a:pPr>
            <a:r>
              <a:rPr lang="fr-FR" sz="2400" u="sng" dirty="0" smtClean="0">
                <a:effectLst/>
              </a:rPr>
              <a:t>Présentation:</a:t>
            </a:r>
          </a:p>
          <a:p>
            <a:pPr marL="525780" indent="-342900" algn="l">
              <a:buNone/>
            </a:pPr>
            <a:r>
              <a:rPr lang="fr-FR" sz="2400" dirty="0" smtClean="0">
                <a:effectLst/>
              </a:rPr>
              <a:t>TORRES </a:t>
            </a:r>
            <a:r>
              <a:rPr lang="fr-FR" sz="2400" dirty="0">
                <a:effectLst/>
              </a:rPr>
              <a:t>ZETINO </a:t>
            </a:r>
            <a:r>
              <a:rPr lang="fr-FR" sz="2400" dirty="0" smtClean="0">
                <a:effectLst/>
              </a:rPr>
              <a:t>Juan Carlos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8560695" y="1388533"/>
            <a:ext cx="567249" cy="700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endParaRPr lang="fr-FR" sz="3600" dirty="0"/>
          </a:p>
        </p:txBody>
      </p:sp>
      <p:sp>
        <p:nvSpPr>
          <p:cNvPr id="2" name="AutoShape 2" descr="Résultat de recherche d'images pour &quot;ibutt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552793" y="6093296"/>
            <a:ext cx="2591207" cy="5822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dirty="0" smtClean="0">
                <a:effectLst/>
              </a:rPr>
              <a:t>25 </a:t>
            </a:r>
            <a:r>
              <a:rPr lang="fr-FR" sz="2400" dirty="0" smtClean="0">
                <a:effectLst/>
              </a:rPr>
              <a:t>Aout 2016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1090453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078" y="0"/>
            <a:ext cx="1006921" cy="103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AutoShape 4" descr="Résultat de recherche d'images pour &quot;JAV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84984"/>
            <a:ext cx="2016224" cy="6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92896"/>
            <a:ext cx="1995877" cy="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2881" y="2492896"/>
            <a:ext cx="5724128" cy="35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50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10</a:t>
            </a:fld>
            <a:endParaRPr lang="fr-FR" sz="20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0" y="0"/>
            <a:ext cx="8892480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2800" i="1" u="sng" dirty="0" smtClean="0">
                <a:effectLst/>
                <a:latin typeface="Arial Narrow" pitchFamily="34" charset="0"/>
              </a:rPr>
              <a:t>4.3 Base de données MySQL couche  données.</a:t>
            </a:r>
            <a:endParaRPr lang="fr-FR" sz="2400" dirty="0">
              <a:effectLst/>
              <a:latin typeface="Arial Narrow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620688"/>
            <a:ext cx="8208912" cy="43204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Tableau1:</a:t>
            </a:r>
            <a:r>
              <a:rPr lang="fr-FR" sz="2400" b="0" dirty="0" smtClean="0">
                <a:effectLst/>
                <a:latin typeface="Arial Narrow" pitchFamily="34" charset="0"/>
              </a:rPr>
              <a:t>données bruts provenant de l’application Web</a:t>
            </a:r>
          </a:p>
          <a:p>
            <a:pPr marL="697230" indent="-514350" algn="l">
              <a:buNone/>
            </a:pPr>
            <a:endParaRPr lang="fr-FR" sz="2400" dirty="0" smtClean="0">
              <a:effectLst/>
              <a:latin typeface="Arial Narrow" pitchFamily="34" charset="0"/>
            </a:endParaRPr>
          </a:p>
        </p:txBody>
      </p:sp>
      <p:pic>
        <p:nvPicPr>
          <p:cNvPr id="25" name="Imag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9" y="1052736"/>
            <a:ext cx="9137352" cy="127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04" y="3430245"/>
            <a:ext cx="9042796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itre 1"/>
          <p:cNvSpPr txBox="1">
            <a:spLocks/>
          </p:cNvSpPr>
          <p:nvPr/>
        </p:nvSpPr>
        <p:spPr>
          <a:xfrm>
            <a:off x="-25064" y="2566149"/>
            <a:ext cx="9295332" cy="86409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Tableau2:</a:t>
            </a:r>
            <a:r>
              <a:rPr lang="fr-FR" sz="2400" b="0" dirty="0" smtClean="0">
                <a:effectLst/>
                <a:latin typeface="Arial Narrow" pitchFamily="34" charset="0"/>
              </a:rPr>
              <a:t>données pré-calculées des indicateurs de productivité et sommes de paramètres  trié par référence de produit  pendant la journée.</a:t>
            </a:r>
          </a:p>
          <a:p>
            <a:pPr marL="697230" indent="-514350" algn="l">
              <a:buNone/>
            </a:pPr>
            <a:endParaRPr lang="fr-FR" sz="2400" dirty="0" smtClean="0">
              <a:effectLst/>
              <a:latin typeface="Arial Narrow" pitchFamily="34" charset="0"/>
            </a:endParaRPr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-56486" y="4624358"/>
            <a:ext cx="9200485" cy="86409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Tableau3:</a:t>
            </a:r>
            <a:r>
              <a:rPr lang="fr-FR" sz="2400" b="0" dirty="0" smtClean="0">
                <a:effectLst/>
                <a:latin typeface="Arial Narrow" pitchFamily="34" charset="0"/>
              </a:rPr>
              <a:t>données pré calculées des indicateurs de productivité totale (tous les références)  et somme de  paramétrés pendant  la journée</a:t>
            </a:r>
            <a:r>
              <a:rPr lang="fr-FR" sz="2200" b="0" dirty="0" smtClean="0">
                <a:effectLst/>
              </a:rPr>
              <a:t>.</a:t>
            </a:r>
          </a:p>
          <a:p>
            <a:pPr marL="697230" indent="-514350" algn="l">
              <a:buNone/>
            </a:pPr>
            <a:endParaRPr lang="fr-FR" sz="2200" dirty="0" smtClean="0">
              <a:effectLst/>
            </a:endParaRPr>
          </a:p>
        </p:txBody>
      </p:sp>
      <p:pic>
        <p:nvPicPr>
          <p:cNvPr id="31" name="Image 3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64" y="5517233"/>
            <a:ext cx="9117137" cy="950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294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-180528" y="0"/>
            <a:ext cx="9324528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4.3 </a:t>
            </a:r>
            <a:r>
              <a:rPr lang="fr-FR" sz="3200" u="sng" dirty="0" smtClean="0">
                <a:effectLst/>
                <a:latin typeface="Arial Narrow" pitchFamily="34" charset="0"/>
              </a:rPr>
              <a:t>Interface Utilisateur JSP et couche présentation </a:t>
            </a:r>
            <a:endParaRPr lang="fr-FR" sz="3200" u="sng" dirty="0">
              <a:effectLst/>
              <a:latin typeface="Arial Narrow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79512" y="548680"/>
            <a:ext cx="8964488" cy="114350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dirty="0" smtClean="0">
                <a:effectLst/>
                <a:latin typeface="Arial Narrow" pitchFamily="34" charset="0"/>
              </a:rPr>
              <a:t>Interface utilisateur  UI :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Technologie de base JSP Java Servlet Pages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Langages auxiliaires  JavaScript, HTML et CSS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Client léger.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3800" y="3953980"/>
            <a:ext cx="594419" cy="24466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client1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26668"/>
            <a:ext cx="1723543" cy="83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602374" y="3584053"/>
            <a:ext cx="1117885" cy="383393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Serveur Web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err="1" smtClean="0">
                <a:effectLst/>
                <a:latin typeface="Arial Narrow" pitchFamily="34" charset="0"/>
                <a:ea typeface="Droid Sans Fallback"/>
                <a:cs typeface="FreeSans"/>
              </a:rPr>
              <a:t>Dispatch.class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pic>
        <p:nvPicPr>
          <p:cNvPr id="22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1339" y="4018189"/>
            <a:ext cx="1147201" cy="107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964683" y="3507365"/>
            <a:ext cx="1578099" cy="510824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Serveur Web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Vérifier si  la </a:t>
            </a:r>
            <a:r>
              <a:rPr lang="fr-FR" sz="1400" b="1" kern="150" dirty="0" err="1" smtClean="0">
                <a:effectLst/>
                <a:latin typeface="Arial Narrow" pitchFamily="34" charset="0"/>
                <a:ea typeface="Droid Sans Fallback"/>
                <a:cs typeface="FreeSans"/>
              </a:rPr>
              <a:t>page.jsp</a:t>
            </a: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est traduite et compilé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12128" y="3475284"/>
            <a:ext cx="1306897" cy="510824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err="1" smtClean="0">
                <a:latin typeface="Arial Narrow" pitchFamily="34" charset="0"/>
                <a:ea typeface="Droid Sans Fallback"/>
                <a:cs typeface="FreeSans"/>
              </a:rPr>
              <a:t>Page.jsp</a:t>
            </a:r>
            <a:endParaRPr lang="fr-FR" sz="1400" b="1" kern="150" dirty="0" smtClean="0">
              <a:latin typeface="Arial Narrow" pitchFamily="34" charset="0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Vérification de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 la syntaxe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59390" y="4629925"/>
            <a:ext cx="1584176" cy="510824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Page.java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Traduction de  </a:t>
            </a:r>
            <a:r>
              <a:rPr lang="fr-FR" sz="1400" b="1" kern="150" dirty="0" err="1" smtClean="0">
                <a:effectLst/>
                <a:latin typeface="Arial Narrow" pitchFamily="34" charset="0"/>
                <a:ea typeface="Droid Sans Fallback"/>
                <a:cs typeface="FreeSans"/>
              </a:rPr>
              <a:t>jsp</a:t>
            </a: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 en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 code source.java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51378" y="5867066"/>
            <a:ext cx="1800200" cy="510824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err="1" smtClean="0">
                <a:latin typeface="Arial Narrow" pitchFamily="34" charset="0"/>
                <a:ea typeface="Droid Sans Fallback"/>
                <a:cs typeface="FreeSans"/>
              </a:rPr>
              <a:t>Page.class</a:t>
            </a:r>
            <a:endParaRPr lang="fr-FR" sz="1400" b="1" kern="150" dirty="0" smtClean="0">
              <a:latin typeface="Arial Narrow" pitchFamily="34" charset="0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Compilation de  code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source en </a:t>
            </a:r>
            <a:r>
              <a:rPr lang="fr-FR" sz="1400" b="1" kern="150" dirty="0" err="1" smtClean="0">
                <a:latin typeface="Arial Narrow" pitchFamily="34" charset="0"/>
                <a:ea typeface="Droid Sans Fallback"/>
                <a:cs typeface="FreeSans"/>
              </a:rPr>
              <a:t>fichier.class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5436" y="5876249"/>
            <a:ext cx="1736774" cy="5108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Exécution de servlet et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génération de page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HTML statique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01339" y="5343149"/>
            <a:ext cx="1147201" cy="5108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Page.html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Envoie  de page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statique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2546" y="4502219"/>
            <a:ext cx="1073422" cy="255412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Réponse  HTTP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48259" y="3755285"/>
            <a:ext cx="1020693" cy="255412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Requête HTTP</a:t>
            </a:r>
          </a:p>
        </p:txBody>
      </p:sp>
      <p:pic>
        <p:nvPicPr>
          <p:cNvPr id="38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084" y="4198649"/>
            <a:ext cx="681037" cy="71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8"/>
          <p:cNvSpPr/>
          <p:nvPr/>
        </p:nvSpPr>
        <p:spPr>
          <a:xfrm>
            <a:off x="3790078" y="3359419"/>
            <a:ext cx="1008719" cy="369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Redirection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>
                <a:latin typeface="Arial Narrow" pitchFamily="34" charset="0"/>
                <a:ea typeface="Droid Sans Fallback"/>
                <a:cs typeface="FreeSans"/>
              </a:rPr>
              <a:t>v</a:t>
            </a: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ers </a:t>
            </a:r>
            <a:r>
              <a:rPr lang="fr-FR" sz="1400" b="1" kern="150" dirty="0" err="1" smtClean="0">
                <a:effectLst/>
                <a:latin typeface="Arial Narrow" pitchFamily="34" charset="0"/>
                <a:ea typeface="Droid Sans Fallback"/>
                <a:cs typeface="FreeSans"/>
              </a:rPr>
              <a:t>page.jsp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73672" y="3296299"/>
            <a:ext cx="779889" cy="187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Vérification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42721" y="4177913"/>
            <a:ext cx="866732" cy="155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Traduction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55421" y="5387761"/>
            <a:ext cx="866732" cy="155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Compilation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80724" y="5720442"/>
            <a:ext cx="801148" cy="155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Exécution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864121" y="4178557"/>
            <a:ext cx="1470272" cy="23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3720259" y="3953980"/>
            <a:ext cx="13103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6551598" y="3953980"/>
            <a:ext cx="10240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8459944" y="4053724"/>
            <a:ext cx="0" cy="5359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8407007" y="5140749"/>
            <a:ext cx="0" cy="6769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 flipV="1">
            <a:off x="6092725" y="5954789"/>
            <a:ext cx="1117630" cy="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 flipV="1">
            <a:off x="3548540" y="5889342"/>
            <a:ext cx="7997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878761" y="4885337"/>
            <a:ext cx="163765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30" idx="0"/>
          </p:cNvCxnSpPr>
          <p:nvPr/>
        </p:nvCxnSpPr>
        <p:spPr>
          <a:xfrm flipH="1">
            <a:off x="5243823" y="4042270"/>
            <a:ext cx="872" cy="18339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60501" y="4589664"/>
            <a:ext cx="729578" cy="369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Exécution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 servlet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112386" y="2141970"/>
            <a:ext cx="8964488" cy="50405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u="sng" dirty="0" smtClean="0">
                <a:effectLst/>
                <a:latin typeface="Arial Narrow" pitchFamily="34" charset="0"/>
              </a:rPr>
              <a:t>Cycle de vie d’un  JSP:</a:t>
            </a:r>
          </a:p>
          <a:p>
            <a:pPr marL="182880" indent="0" algn="l">
              <a:buNone/>
            </a:pPr>
            <a:r>
              <a:rPr lang="fr-FR" sz="2400" dirty="0">
                <a:effectLst/>
                <a:latin typeface="Arial Narrow" pitchFamily="34" charset="0"/>
              </a:rPr>
              <a:t>Redirection-trie –vérification- traduction-compilation-exécution</a:t>
            </a:r>
          </a:p>
          <a:p>
            <a:pPr marL="182880" indent="0" algn="l">
              <a:buNone/>
            </a:pPr>
            <a:endParaRPr lang="fr-FR" sz="2400" u="sng" dirty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r>
              <a:rPr lang="fr-FR" sz="2400" dirty="0" smtClean="0">
                <a:effectLst/>
              </a:rPr>
              <a:t> </a:t>
            </a:r>
          </a:p>
          <a:p>
            <a:pPr marL="697230" indent="-514350" algn="l">
              <a:buNone/>
            </a:pPr>
            <a:endParaRPr lang="fr-FR" sz="24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3237" y="3360494"/>
            <a:ext cx="189076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>
            <a:off x="1940126" y="4297566"/>
            <a:ext cx="615650" cy="1115156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-252536" y="116632"/>
            <a:ext cx="9217024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4.3 Interface Utilisateur JSP  couche présentations </a:t>
            </a:r>
            <a:endParaRPr lang="fr-FR" sz="3200" dirty="0">
              <a:effectLst/>
              <a:latin typeface="Arial Narrow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79512" y="908720"/>
            <a:ext cx="8964488" cy="7920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 </a:t>
            </a:r>
            <a:r>
              <a:rPr lang="fr-FR" sz="2400" b="0" dirty="0" smtClean="0">
                <a:effectLst/>
                <a:latin typeface="Arial Narrow" pitchFamily="34" charset="0"/>
              </a:rPr>
              <a:t>Étapes de la phase d’écriture : </a:t>
            </a:r>
            <a:r>
              <a:rPr lang="fr-FR" sz="2400" dirty="0" smtClean="0">
                <a:effectLst/>
                <a:latin typeface="Arial Narrow" pitchFamily="34" charset="0"/>
              </a:rPr>
              <a:t>Une séquence à 3 pages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Flux de  travail: </a:t>
            </a:r>
            <a:r>
              <a:rPr lang="fr-FR" sz="2400" b="0" dirty="0" smtClean="0">
                <a:effectLst/>
                <a:latin typeface="Arial Narrow" pitchFamily="34" charset="0"/>
              </a:rPr>
              <a:t>Accueil-&gt;Formulaire-&gt;Validation </a:t>
            </a:r>
            <a:endParaRPr lang="fr-FR" sz="2400" b="0" dirty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r>
              <a:rPr lang="fr-FR" sz="2400" dirty="0" smtClean="0">
                <a:effectLst/>
              </a:rPr>
              <a:t> </a:t>
            </a:r>
          </a:p>
          <a:p>
            <a:pPr marL="697230" indent="-514350" algn="l">
              <a:buNone/>
            </a:pPr>
            <a:endParaRPr lang="fr-FR" sz="2400" dirty="0" smtClean="0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2928446"/>
            <a:ext cx="1728192" cy="5110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Page </a:t>
            </a:r>
            <a:r>
              <a:rPr lang="fr-FR" sz="1200" b="1" kern="150" dirty="0" err="1" smtClean="0">
                <a:latin typeface="Liberation Serif"/>
                <a:ea typeface="Droid Sans Fallback"/>
                <a:cs typeface="FreeSans"/>
              </a:rPr>
              <a:t>accueil.jsp</a:t>
            </a:r>
            <a:endParaRPr lang="fr-FR" sz="1200" b="1" kern="150" dirty="0" smtClean="0">
              <a:latin typeface="Liberation Serif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(Choix de machine)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(Choix Operateur)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9952" y="3216478"/>
            <a:ext cx="1440160" cy="43905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Page </a:t>
            </a:r>
            <a:r>
              <a:rPr lang="fr-FR" sz="1200" b="1" kern="150" dirty="0" err="1" smtClean="0">
                <a:latin typeface="Liberation Serif"/>
                <a:ea typeface="Droid Sans Fallback"/>
                <a:cs typeface="FreeSans"/>
              </a:rPr>
              <a:t>formulaire.jsp</a:t>
            </a:r>
            <a:endParaRPr lang="fr-FR" sz="1200" b="1" kern="150" dirty="0" smtClean="0">
              <a:latin typeface="Liberation Serif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(selon Machine)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2280" y="2856438"/>
            <a:ext cx="1872208" cy="5110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Page </a:t>
            </a:r>
            <a:r>
              <a:rPr lang="fr-FR" sz="1200" b="1" kern="150" dirty="0" err="1" smtClean="0">
                <a:latin typeface="Liberation Serif"/>
                <a:ea typeface="Droid Sans Fallback"/>
                <a:cs typeface="FreeSans"/>
              </a:rPr>
              <a:t>validation.jsp</a:t>
            </a:r>
            <a:endParaRPr lang="fr-FR" sz="1200" b="1" kern="150" dirty="0" smtClean="0">
              <a:latin typeface="Liberation Serif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(données tableau1)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512" y="2496398"/>
            <a:ext cx="1080120" cy="439052"/>
          </a:xfrm>
          <a:prstGeom prst="rect">
            <a:avLst/>
          </a:prstGeom>
          <a:solidFill>
            <a:srgbClr val="FFFF00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2400" b="1" kern="150" dirty="0" smtClean="0">
                <a:latin typeface="Liberation Serif"/>
                <a:ea typeface="Droid Sans Fallback"/>
                <a:cs typeface="FreeSans"/>
              </a:rPr>
              <a:t>étape1</a:t>
            </a:r>
            <a:endParaRPr lang="fr-FR" sz="24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59832" y="3216478"/>
            <a:ext cx="1080120" cy="439052"/>
          </a:xfrm>
          <a:prstGeom prst="rect">
            <a:avLst/>
          </a:prstGeom>
          <a:solidFill>
            <a:srgbClr val="FFFF00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2400" b="1" kern="150" dirty="0" smtClean="0">
                <a:latin typeface="Liberation Serif"/>
                <a:ea typeface="Droid Sans Fallback"/>
                <a:cs typeface="FreeSans"/>
              </a:rPr>
              <a:t>étape2</a:t>
            </a:r>
            <a:endParaRPr lang="fr-FR" sz="24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52320" y="2424390"/>
            <a:ext cx="1080120" cy="439052"/>
          </a:xfrm>
          <a:prstGeom prst="rect">
            <a:avLst/>
          </a:prstGeom>
          <a:solidFill>
            <a:srgbClr val="FFFF00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2400" b="1" kern="150" dirty="0" smtClean="0">
                <a:latin typeface="Liberation Serif"/>
                <a:ea typeface="Droid Sans Fallback"/>
                <a:cs typeface="FreeSans"/>
              </a:rPr>
              <a:t>étape3</a:t>
            </a:r>
            <a:endParaRPr lang="fr-FR" sz="24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cxnSp>
        <p:nvCxnSpPr>
          <p:cNvPr id="36" name="Connecteur droit avec flèche 35"/>
          <p:cNvCxnSpPr>
            <a:endCxn id="2052" idx="1"/>
          </p:cNvCxnSpPr>
          <p:nvPr/>
        </p:nvCxnSpPr>
        <p:spPr>
          <a:xfrm flipV="1">
            <a:off x="6544393" y="4800654"/>
            <a:ext cx="708844" cy="61206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5" idx="1"/>
            <a:endCxn id="33" idx="3"/>
          </p:cNvCxnSpPr>
          <p:nvPr/>
        </p:nvCxnSpPr>
        <p:spPr>
          <a:xfrm flipH="1">
            <a:off x="1259632" y="2643916"/>
            <a:ext cx="6192688" cy="7200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35896" y="2064350"/>
            <a:ext cx="1728192" cy="439052"/>
          </a:xfrm>
          <a:prstGeom prst="rect">
            <a:avLst/>
          </a:prstGeom>
          <a:solidFill>
            <a:srgbClr val="00B050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b="1" kern="150" dirty="0" smtClean="0">
                <a:solidFill>
                  <a:srgbClr val="FFC000"/>
                </a:solidFill>
                <a:latin typeface="Liberation Serif"/>
                <a:ea typeface="Droid Sans Fallback"/>
                <a:cs typeface="FreeSans"/>
              </a:rPr>
              <a:t>Cycle de saisie</a:t>
            </a:r>
            <a:endParaRPr lang="fr-FR" b="1" kern="150" dirty="0" smtClean="0">
              <a:solidFill>
                <a:srgbClr val="FFC000"/>
              </a:solidFill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32502"/>
            <a:ext cx="1584176" cy="17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3720534"/>
            <a:ext cx="3672408" cy="279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12" y="5631214"/>
            <a:ext cx="1362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15421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02431" y="116633"/>
            <a:ext cx="8947009" cy="79776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000" smtClean="0">
                <a:effectLst/>
              </a:rPr>
              <a:t> </a:t>
            </a:r>
            <a:endParaRPr lang="fr-FR" sz="300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196569" y="6281935"/>
            <a:ext cx="928588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13</a:t>
            </a:fld>
            <a:endParaRPr lang="fr-FR" sz="200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1886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19"/>
            <a:ext cx="7740352" cy="51499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4000" u="sng" dirty="0" smtClean="0">
                <a:effectLst/>
                <a:latin typeface="Arial Narrow" pitchFamily="34" charset="0"/>
              </a:rPr>
              <a:t> </a:t>
            </a:r>
            <a:r>
              <a:rPr lang="fr-FR" sz="3200" u="sng" dirty="0" smtClean="0">
                <a:effectLst/>
                <a:latin typeface="Arial Narrow" pitchFamily="34" charset="0"/>
              </a:rPr>
              <a:t>4.4Formulaire </a:t>
            </a:r>
            <a:r>
              <a:rPr lang="fr-FR" sz="3200" u="sng" dirty="0" smtClean="0">
                <a:effectLst/>
                <a:latin typeface="Arial Narrow" pitchFamily="34" charset="0"/>
              </a:rPr>
              <a:t>de  saisie de données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68510" y="756455"/>
            <a:ext cx="8169150" cy="591290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itchFamily="2" charset="2"/>
              <a:buChar char="§"/>
            </a:pPr>
            <a:endParaRPr lang="fr-FR" sz="1800"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27161" y="1393624"/>
            <a:ext cx="4992911" cy="11712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endParaRPr lang="fr-FR" sz="1400" dirty="0" smtClean="0">
              <a:effectLst/>
            </a:endParaRPr>
          </a:p>
          <a:p>
            <a:pPr marL="182880" indent="0" algn="ctr">
              <a:buNone/>
            </a:pPr>
            <a:endParaRPr lang="fr-FR" sz="4000" dirty="0" smtClean="0">
              <a:effectLst/>
            </a:endParaRPr>
          </a:p>
          <a:p>
            <a:pPr marL="182880" indent="0" algn="ctr">
              <a:buNone/>
            </a:pPr>
            <a:endParaRPr lang="fr-FR" sz="4000" dirty="0" smtClean="0">
              <a:effectLst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38595" y="684403"/>
            <a:ext cx="9013925" cy="1305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200" dirty="0" smtClean="0">
                <a:effectLst/>
                <a:latin typeface="Arial Narrow" pitchFamily="34" charset="0"/>
              </a:rPr>
              <a:t>Un formulaire par cycle de travail</a:t>
            </a:r>
            <a:r>
              <a:rPr lang="fr-FR" sz="2200" b="0" dirty="0">
                <a:effectLst/>
                <a:latin typeface="Arial Narrow" pitchFamily="34" charset="0"/>
              </a:rPr>
              <a:t> </a:t>
            </a:r>
            <a:r>
              <a:rPr lang="fr-FR" sz="2200" b="0" dirty="0" smtClean="0">
                <a:effectLst/>
                <a:latin typeface="Arial Narrow" pitchFamily="34" charset="0"/>
              </a:rPr>
              <a:t>selon la référence du produit</a:t>
            </a:r>
            <a:r>
              <a:rPr lang="fr-FR" sz="2200" b="0" dirty="0">
                <a:effectLst/>
                <a:latin typeface="Arial Narrow" pitchFamily="34" charset="0"/>
              </a:rPr>
              <a:t> </a:t>
            </a:r>
            <a:endParaRPr lang="fr-FR" sz="2200" b="0" dirty="0" smtClean="0">
              <a:effectLst/>
              <a:latin typeface="Arial Narrow" pitchFamily="34" charset="0"/>
            </a:endParaRPr>
          </a:p>
          <a:p>
            <a:pPr marL="697230" indent="-514350" algn="l">
              <a:buFont typeface="Wingdings" pitchFamily="2" charset="2"/>
              <a:buChar char="§"/>
            </a:pPr>
            <a:r>
              <a:rPr lang="fr-FR" sz="2200" dirty="0" smtClean="0">
                <a:effectLst/>
                <a:latin typeface="Arial Narrow" pitchFamily="34" charset="0"/>
              </a:rPr>
              <a:t>Récupération de  4 types d’arrêt  </a:t>
            </a:r>
            <a:r>
              <a:rPr lang="fr-FR" sz="2200" b="0" dirty="0" smtClean="0">
                <a:effectLst/>
                <a:latin typeface="Arial Narrow" pitchFamily="34" charset="0"/>
              </a:rPr>
              <a:t>possibles  avec  somme  multiples.</a:t>
            </a:r>
          </a:p>
          <a:p>
            <a:pPr marL="697230" indent="-514350" algn="l">
              <a:buFont typeface="Wingdings" pitchFamily="2" charset="2"/>
              <a:buChar char="§"/>
            </a:pPr>
            <a:r>
              <a:rPr lang="fr-FR" sz="2200" dirty="0" smtClean="0">
                <a:effectLst/>
                <a:latin typeface="Arial Narrow" pitchFamily="34" charset="0"/>
              </a:rPr>
              <a:t>Vérification  de paramètres  </a:t>
            </a:r>
            <a:r>
              <a:rPr lang="fr-FR" sz="2200" b="0" dirty="0" smtClean="0">
                <a:effectLst/>
                <a:latin typeface="Arial Narrow" pitchFamily="34" charset="0"/>
              </a:rPr>
              <a:t>avant l’envoie du formulaire par fichier de fonctions JavaScript </a:t>
            </a:r>
          </a:p>
          <a:p>
            <a:pPr marL="182880" indent="0" algn="l">
              <a:buNone/>
            </a:pPr>
            <a:endParaRPr lang="fr-FR" sz="2200" b="0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u="sng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endParaRPr lang="fr-FR" sz="2200" dirty="0" smtClean="0">
              <a:effectLst/>
              <a:latin typeface="Arial Narrow" pitchFamily="34" charset="0"/>
            </a:endParaRPr>
          </a:p>
          <a:p>
            <a:pPr marL="697230" indent="-514350" algn="l">
              <a:buNone/>
            </a:pPr>
            <a:r>
              <a:rPr lang="fr-FR" sz="2200" dirty="0" smtClean="0">
                <a:effectLst/>
                <a:latin typeface="Arial Narrow" pitchFamily="34" charset="0"/>
              </a:rPr>
              <a:t> </a:t>
            </a:r>
          </a:p>
          <a:p>
            <a:pPr marL="697230" indent="-514350" algn="l">
              <a:buNone/>
            </a:pPr>
            <a:endParaRPr lang="fr-FR" sz="2200" dirty="0" smtClean="0">
              <a:effectLst/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431" y="2047503"/>
            <a:ext cx="8922726" cy="481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3241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02431" y="116633"/>
            <a:ext cx="8947009" cy="79776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000" smtClean="0">
                <a:effectLst/>
              </a:rPr>
              <a:t> </a:t>
            </a:r>
            <a:endParaRPr lang="fr-FR" sz="300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196569" y="6281935"/>
            <a:ext cx="928588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14</a:t>
            </a:fld>
            <a:endParaRPr lang="fr-FR" sz="200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-18843" y="16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7161" y="128632"/>
            <a:ext cx="8240553" cy="99611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5.Accès </a:t>
            </a:r>
            <a:r>
              <a:rPr lang="fr-FR" sz="3200" u="sng" dirty="0" smtClean="0">
                <a:effectLst/>
                <a:latin typeface="Arial Narrow" pitchFamily="34" charset="0"/>
              </a:rPr>
              <a:t>aux résultats dans la base de données </a:t>
            </a: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68510" y="756455"/>
            <a:ext cx="8169150" cy="591290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itchFamily="2" charset="2"/>
              <a:buChar char="§"/>
            </a:pPr>
            <a:endParaRPr lang="fr-FR" sz="180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43" y="3861048"/>
            <a:ext cx="9173766" cy="24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263352" y="1124743"/>
            <a:ext cx="8640960" cy="21602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25780" indent="-34290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Connexion  </a:t>
            </a:r>
            <a:r>
              <a:rPr lang="fr-FR" sz="2400" b="0" dirty="0" smtClean="0">
                <a:effectLst/>
                <a:latin typeface="Arial Narrow" pitchFamily="34" charset="0"/>
              </a:rPr>
              <a:t>au serveur de données en </a:t>
            </a:r>
            <a:r>
              <a:rPr lang="fr-FR" sz="2400" dirty="0" smtClean="0">
                <a:effectLst/>
                <a:latin typeface="Arial Narrow" pitchFamily="34" charset="0"/>
              </a:rPr>
              <a:t>console(session) 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Visualiser l’information stockée </a:t>
            </a:r>
            <a:r>
              <a:rPr lang="fr-FR" sz="2400" b="0" dirty="0" smtClean="0">
                <a:effectLst/>
                <a:latin typeface="Arial Narrow" pitchFamily="34" charset="0"/>
              </a:rPr>
              <a:t>dans les tableaux  directement dans la base de données .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Indicateurs de productivité  sont enregistrés </a:t>
            </a:r>
            <a:r>
              <a:rPr lang="fr-FR" sz="2400" dirty="0" smtClean="0">
                <a:effectLst/>
                <a:latin typeface="Arial Narrow" pitchFamily="34" charset="0"/>
              </a:rPr>
              <a:t>de façon  persistante  après  arrêt de serveur  web .</a:t>
            </a:r>
          </a:p>
          <a:p>
            <a:pPr marL="182880" indent="0" algn="l">
              <a:buNone/>
            </a:pPr>
            <a:endParaRPr lang="fr-FR" sz="2000" dirty="0" smtClean="0">
              <a:effectLst/>
            </a:endParaRPr>
          </a:p>
          <a:p>
            <a:pPr marL="182880" indent="0" algn="l">
              <a:buNone/>
            </a:pPr>
            <a:r>
              <a:rPr lang="fr-FR" sz="2200" u="sng" dirty="0" smtClean="0">
                <a:effectLst/>
                <a:latin typeface="Arial Narrow" pitchFamily="34" charset="0"/>
              </a:rPr>
              <a:t>Requête SQL : </a:t>
            </a:r>
            <a:r>
              <a:rPr lang="fr-FR" sz="2200" dirty="0" smtClean="0">
                <a:effectLst/>
                <a:latin typeface="Arial Narrow" pitchFamily="34" charset="0"/>
              </a:rPr>
              <a:t>SELECT * FROM tableau3_a ;</a:t>
            </a:r>
          </a:p>
          <a:p>
            <a:pPr marL="525780" indent="-342900" algn="l">
              <a:buFont typeface="Arial" pitchFamily="34" charset="0"/>
              <a:buChar char="•"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3241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15</a:t>
            </a:fld>
            <a:endParaRPr lang="fr-FR" sz="20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324545" y="0"/>
            <a:ext cx="9468545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2800" u="sng" dirty="0" smtClean="0">
                <a:effectLst/>
                <a:latin typeface="Arial Narrow" pitchFamily="34" charset="0"/>
              </a:rPr>
              <a:t>5.1Diagramme </a:t>
            </a:r>
            <a:r>
              <a:rPr lang="fr-FR" sz="2800" u="sng" dirty="0" smtClean="0">
                <a:effectLst/>
                <a:latin typeface="Arial Narrow" pitchFamily="34" charset="0"/>
              </a:rPr>
              <a:t>UML de l’application en phase écriture</a:t>
            </a:r>
            <a:endParaRPr lang="fr-FR" sz="2800" dirty="0">
              <a:effectLst/>
              <a:latin typeface="Arial Narrow" pitchFamily="34" charset="0"/>
            </a:endParaRPr>
          </a:p>
        </p:txBody>
      </p:sp>
      <p:pic>
        <p:nvPicPr>
          <p:cNvPr id="17" name="Imag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9" y="782312"/>
            <a:ext cx="9144000" cy="588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37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16</a:t>
            </a:fld>
            <a:endParaRPr lang="fr-FR" sz="20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0" y="0"/>
            <a:ext cx="8892480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3200" dirty="0" smtClean="0">
                <a:effectLst/>
                <a:latin typeface="Arial Narrow" pitchFamily="34" charset="0"/>
              </a:rPr>
              <a:t>6</a:t>
            </a:r>
            <a:r>
              <a:rPr lang="fr-FR" sz="3200" dirty="0" smtClean="0">
                <a:effectLst/>
                <a:latin typeface="Arial Narrow" pitchFamily="34" charset="0"/>
              </a:rPr>
              <a:t>.Conclusions  </a:t>
            </a:r>
            <a:r>
              <a:rPr lang="fr-FR" sz="3200" dirty="0" smtClean="0">
                <a:effectLst/>
                <a:latin typeface="Arial Narrow" pitchFamily="34" charset="0"/>
              </a:rPr>
              <a:t>et recommandations  </a:t>
            </a:r>
            <a:endParaRPr lang="fr-FR" sz="3200" dirty="0">
              <a:effectLst/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888572"/>
            <a:ext cx="3132856" cy="166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0" y="3789040"/>
            <a:ext cx="8964488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200" u="sng" dirty="0" smtClean="0">
                <a:effectLst/>
                <a:latin typeface="Arial Narrow" pitchFamily="34" charset="0"/>
              </a:rPr>
              <a:t>Connexion au réseau WAN </a:t>
            </a:r>
            <a:r>
              <a:rPr lang="fr-FR" sz="2200" b="0" u="sng" dirty="0" smtClean="0">
                <a:effectLst/>
                <a:latin typeface="Arial Narrow" pitchFamily="34" charset="0"/>
              </a:rPr>
              <a:t>: </a:t>
            </a:r>
            <a:r>
              <a:rPr lang="fr-FR" sz="2200" b="0" dirty="0" smtClean="0">
                <a:effectLst/>
                <a:latin typeface="Arial Narrow" pitchFamily="34" charset="0"/>
              </a:rPr>
              <a:t> afin de prévenir les attaques de </a:t>
            </a:r>
            <a:r>
              <a:rPr lang="fr-FR" sz="2200" b="0" dirty="0" err="1" smtClean="0">
                <a:effectLst/>
                <a:latin typeface="Arial Narrow" pitchFamily="34" charset="0"/>
              </a:rPr>
              <a:t>DoS</a:t>
            </a:r>
            <a:r>
              <a:rPr lang="fr-FR" sz="2200" b="0" dirty="0" smtClean="0">
                <a:effectLst/>
                <a:latin typeface="Arial Narrow" pitchFamily="34" charset="0"/>
              </a:rPr>
              <a:t> par </a:t>
            </a:r>
            <a:r>
              <a:rPr lang="fr-FR" sz="2200" dirty="0" smtClean="0">
                <a:effectLst/>
                <a:latin typeface="Arial Narrow" pitchFamily="34" charset="0"/>
              </a:rPr>
              <a:t>saturation  de ressources </a:t>
            </a:r>
            <a:r>
              <a:rPr lang="fr-FR" sz="2200" b="0" dirty="0" smtClean="0">
                <a:effectLst/>
                <a:latin typeface="Arial Narrow" pitchFamily="34" charset="0"/>
              </a:rPr>
              <a:t>il faudra  installer un système  pare-feu  notamment si la réseau du serveur est connecté à internet afin de prévenir   des accès  pirates et </a:t>
            </a:r>
            <a:r>
              <a:rPr lang="fr-FR" sz="2200" b="0" dirty="0" err="1" smtClean="0">
                <a:effectLst/>
                <a:latin typeface="Arial Narrow" pitchFamily="34" charset="0"/>
              </a:rPr>
              <a:t>DoS</a:t>
            </a:r>
            <a:endParaRPr lang="fr-FR" sz="2200" dirty="0" smtClean="0">
              <a:effectLst/>
              <a:latin typeface="Arial Narrow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-72008" y="649491"/>
            <a:ext cx="9216008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000" u="sng" dirty="0" smtClean="0">
                <a:effectLst/>
                <a:latin typeface="Arial Narrow" pitchFamily="34" charset="0"/>
              </a:rPr>
              <a:t>Adoption d'une méthodologie d’amélioration  </a:t>
            </a:r>
            <a:r>
              <a:rPr lang="fr-FR" sz="2000" u="sng" dirty="0">
                <a:effectLst/>
                <a:latin typeface="Arial Narrow" pitchFamily="34" charset="0"/>
              </a:rPr>
              <a:t>c</a:t>
            </a:r>
            <a:r>
              <a:rPr lang="fr-FR" sz="2000" u="sng" dirty="0" smtClean="0">
                <a:effectLst/>
                <a:latin typeface="Arial Narrow" pitchFamily="34" charset="0"/>
              </a:rPr>
              <a:t>ontinu Kai zen </a:t>
            </a:r>
            <a:r>
              <a:rPr lang="fr-FR" sz="2000" b="0" u="sng" dirty="0" smtClean="0">
                <a:effectLst/>
                <a:latin typeface="Arial Narrow" pitchFamily="34" charset="0"/>
              </a:rPr>
              <a:t>: </a:t>
            </a:r>
            <a:r>
              <a:rPr lang="fr-FR" sz="2000" b="0" dirty="0" smtClean="0">
                <a:effectLst/>
                <a:latin typeface="Arial Narrow" pitchFamily="34" charset="0"/>
              </a:rPr>
              <a:t> afin de faire évoluer l’application .</a:t>
            </a:r>
          </a:p>
          <a:p>
            <a:pPr marL="640080" indent="-457200" algn="l">
              <a:buFont typeface="+mj-lt"/>
              <a:buAutoNum type="arabicPeriod"/>
            </a:pPr>
            <a:r>
              <a:rPr lang="fr-FR" sz="2000" b="0" dirty="0">
                <a:effectLst/>
                <a:latin typeface="Arial Narrow" pitchFamily="34" charset="0"/>
              </a:rPr>
              <a:t> P</a:t>
            </a:r>
            <a:r>
              <a:rPr lang="fr-FR" sz="2000" b="0" dirty="0" smtClean="0">
                <a:effectLst/>
                <a:latin typeface="Arial Narrow" pitchFamily="34" charset="0"/>
              </a:rPr>
              <a:t>révenir  attaques de </a:t>
            </a:r>
            <a:r>
              <a:rPr lang="fr-FR" sz="2000" b="0" dirty="0" err="1" smtClean="0">
                <a:effectLst/>
                <a:latin typeface="Arial Narrow" pitchFamily="34" charset="0"/>
              </a:rPr>
              <a:t>DoS</a:t>
            </a:r>
            <a:r>
              <a:rPr lang="fr-FR" sz="2000" b="0" dirty="0" smtClean="0">
                <a:effectLst/>
                <a:latin typeface="Arial Narrow" pitchFamily="34" charset="0"/>
              </a:rPr>
              <a:t>   par </a:t>
            </a:r>
            <a:r>
              <a:rPr lang="fr-FR" sz="2000" dirty="0" smtClean="0">
                <a:effectLst/>
                <a:latin typeface="Arial Narrow" pitchFamily="34" charset="0"/>
              </a:rPr>
              <a:t>exploitation de vulnérabilités </a:t>
            </a:r>
            <a:r>
              <a:rPr lang="fr-FR" sz="2000" b="0" dirty="0" smtClean="0">
                <a:effectLst/>
                <a:latin typeface="Arial Narrow" pitchFamily="34" charset="0"/>
              </a:rPr>
              <a:t>de conception.</a:t>
            </a:r>
          </a:p>
          <a:p>
            <a:pPr marL="640080" indent="-457200" algn="l">
              <a:buFont typeface="+mj-lt"/>
              <a:buAutoNum type="arabicPeriod"/>
            </a:pPr>
            <a:r>
              <a:rPr lang="fr-FR" sz="2000" b="0" dirty="0" smtClean="0">
                <a:effectLst/>
                <a:latin typeface="Arial Narrow" pitchFamily="34" charset="0"/>
              </a:rPr>
              <a:t>Ajouter de nouvelles fonctionnalités selon les besoins du département </a:t>
            </a:r>
            <a:endParaRPr lang="fr-FR" sz="2000" dirty="0" smtClean="0">
              <a:effectLst/>
              <a:latin typeface="Arial Narrow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424847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37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89487" y="-25147"/>
            <a:ext cx="8947009" cy="71784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>
                <a:effectLst/>
                <a:latin typeface="Arial Narrow" pitchFamily="34" charset="0"/>
              </a:rPr>
              <a:t>7</a:t>
            </a:r>
            <a:r>
              <a:rPr lang="fr-FR" sz="3200" u="sng" dirty="0" smtClean="0">
                <a:effectLst/>
                <a:latin typeface="Arial Narrow" pitchFamily="34" charset="0"/>
              </a:rPr>
              <a:t>. </a:t>
            </a:r>
            <a:r>
              <a:rPr lang="fr-FR" sz="3200" u="sng" dirty="0" smtClean="0">
                <a:effectLst/>
                <a:latin typeface="Arial Narrow" pitchFamily="34" charset="0"/>
              </a:rPr>
              <a:t>Contexte du projet 1 : </a:t>
            </a:r>
            <a:endParaRPr lang="fr-FR" sz="3200" u="sng" dirty="0">
              <a:effectLst/>
              <a:latin typeface="Arial Narrow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623392"/>
            <a:ext cx="8488753" cy="15814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25780" indent="-342900" algn="l">
              <a:buFont typeface="Arial" pitchFamily="34" charset="0"/>
              <a:buChar char="•"/>
            </a:pPr>
            <a:r>
              <a:rPr lang="fr-FR" sz="2400" dirty="0" smtClean="0">
                <a:effectLst/>
                <a:latin typeface="Arial Narrow" pitchFamily="34" charset="0"/>
              </a:rPr>
              <a:t>Cahier de charges :</a:t>
            </a:r>
          </a:p>
          <a:p>
            <a:pPr marL="525780" indent="-342900" algn="l">
              <a:buNone/>
            </a:pPr>
            <a:r>
              <a:rPr lang="fr-FR" sz="1800" b="0" dirty="0" smtClean="0">
                <a:effectLst/>
                <a:latin typeface="Arial Narrow" pitchFamily="34" charset="0"/>
              </a:rPr>
              <a:t>     Pouvoir connaitre l’état de </a:t>
            </a:r>
            <a:r>
              <a:rPr lang="fr-FR" sz="1800" dirty="0" smtClean="0">
                <a:effectLst/>
                <a:latin typeface="Arial Narrow" pitchFamily="34" charset="0"/>
              </a:rPr>
              <a:t>disponibilité d’espace  dans  les étag</a:t>
            </a:r>
            <a:r>
              <a:rPr lang="fr-FR" sz="1800" b="0" dirty="0" smtClean="0">
                <a:effectLst/>
                <a:latin typeface="Arial Narrow" pitchFamily="34" charset="0"/>
              </a:rPr>
              <a:t>ères du magasin à travers </a:t>
            </a:r>
            <a:r>
              <a:rPr lang="fr-FR" sz="1800" dirty="0" smtClean="0">
                <a:effectLst/>
                <a:latin typeface="Arial Narrow" pitchFamily="34" charset="0"/>
              </a:rPr>
              <a:t>d’une application  en réseau </a:t>
            </a:r>
            <a:r>
              <a:rPr lang="fr-FR" sz="1800" b="0" dirty="0" smtClean="0">
                <a:effectLst/>
                <a:latin typeface="Arial Narrow" pitchFamily="34" charset="0"/>
              </a:rPr>
              <a:t>accessible depuis un PC ou tablette  ainsi que </a:t>
            </a:r>
            <a:r>
              <a:rPr lang="fr-FR" sz="1800" dirty="0" smtClean="0">
                <a:effectLst/>
                <a:latin typeface="Arial Narrow" pitchFamily="34" charset="0"/>
              </a:rPr>
              <a:t>réduire le temps de  récupération </a:t>
            </a:r>
            <a:r>
              <a:rPr lang="fr-FR" sz="1800" b="0" dirty="0" smtClean="0">
                <a:effectLst/>
                <a:latin typeface="Arial Narrow" pitchFamily="34" charset="0"/>
              </a:rPr>
              <a:t>de palettes </a:t>
            </a:r>
          </a:p>
          <a:p>
            <a:pPr marL="525780" indent="-342900" algn="l">
              <a:buNone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1800" dirty="0" smtClean="0">
              <a:effectLst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244409" y="6468069"/>
            <a:ext cx="899592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17</a:t>
            </a:fld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70" y="2348880"/>
            <a:ext cx="410030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4427984" y="2060848"/>
            <a:ext cx="4495126" cy="352839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dirty="0" smtClean="0">
                <a:effectLst/>
                <a:latin typeface="Arial Narrow" pitchFamily="34" charset="0"/>
              </a:rPr>
              <a:t>Points a prévoir:</a:t>
            </a:r>
          </a:p>
          <a:p>
            <a:pPr marL="525780" indent="-342900" algn="l">
              <a:buFont typeface="+mj-lt"/>
              <a:buAutoNum type="arabicPeriod"/>
            </a:pPr>
            <a:r>
              <a:rPr lang="fr-FR" sz="1800" b="0" dirty="0" smtClean="0">
                <a:effectLst/>
                <a:latin typeface="Arial Narrow" pitchFamily="34" charset="0"/>
              </a:rPr>
              <a:t>Déterminer  les états  à fin de représenter de manière effective  un  ensemble des espaces  sur l’application </a:t>
            </a:r>
            <a:r>
              <a:rPr lang="fr-FR" sz="1800" dirty="0" smtClean="0">
                <a:effectLst/>
                <a:latin typeface="Arial Narrow" pitchFamily="34" charset="0"/>
              </a:rPr>
              <a:t>Référence-Palette-Vide.</a:t>
            </a:r>
          </a:p>
          <a:p>
            <a:pPr marL="525780" indent="-342900" algn="l">
              <a:buFont typeface="+mj-lt"/>
              <a:buAutoNum type="arabicPeriod"/>
            </a:pPr>
            <a:endParaRPr lang="fr-FR" sz="18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+mj-lt"/>
              <a:buAutoNum type="arabicPeriod"/>
            </a:pPr>
            <a:r>
              <a:rPr lang="fr-FR" sz="1800" b="0" dirty="0" smtClean="0">
                <a:effectLst/>
                <a:latin typeface="Arial Narrow" pitchFamily="34" charset="0"/>
              </a:rPr>
              <a:t>Choisir la  meilleur technologie  pour </a:t>
            </a:r>
            <a:r>
              <a:rPr lang="fr-FR" sz="1800" dirty="0" smtClean="0">
                <a:effectLst/>
                <a:latin typeface="Arial Narrow" pitchFamily="34" charset="0"/>
              </a:rPr>
              <a:t>le développent de l’application  </a:t>
            </a:r>
            <a:r>
              <a:rPr lang="fr-FR" sz="1800" b="0" dirty="0" smtClean="0">
                <a:effectLst/>
                <a:latin typeface="Arial Narrow" pitchFamily="34" charset="0"/>
              </a:rPr>
              <a:t>en utilisant  logiciels Libres (Open Source)</a:t>
            </a:r>
          </a:p>
          <a:p>
            <a:pPr marL="525780" indent="-342900" algn="l">
              <a:buFont typeface="+mj-lt"/>
              <a:buAutoNum type="arabicPeriod"/>
            </a:pPr>
            <a:endParaRPr lang="fr-FR" sz="1800" b="0" dirty="0">
              <a:effectLst/>
              <a:latin typeface="Arial Narrow" pitchFamily="34" charset="0"/>
            </a:endParaRPr>
          </a:p>
          <a:p>
            <a:pPr marL="525780" indent="-342900" algn="l">
              <a:buFont typeface="+mj-lt"/>
              <a:buAutoNum type="arabicPeriod"/>
            </a:pPr>
            <a:r>
              <a:rPr lang="fr-FR" sz="1800" b="0" dirty="0" smtClean="0">
                <a:effectLst/>
                <a:latin typeface="Arial Narrow" pitchFamily="34" charset="0"/>
              </a:rPr>
              <a:t>Déployer  un réseau  pour connecter le postes d’accès au logiciel.</a:t>
            </a:r>
            <a:endParaRPr lang="fr-FR" sz="1800" dirty="0" smtClean="0"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4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-28985" y="0"/>
            <a:ext cx="9172985" cy="6449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dirty="0" smtClean="0">
                <a:effectLst/>
                <a:latin typeface="Arial Narrow" pitchFamily="34" charset="0"/>
              </a:rPr>
              <a:t>7.1</a:t>
            </a:r>
            <a:r>
              <a:rPr lang="fr-FR" sz="3200" dirty="0" smtClean="0">
                <a:effectLst/>
                <a:latin typeface="Arial Narrow" pitchFamily="34" charset="0"/>
              </a:rPr>
              <a:t> </a:t>
            </a:r>
            <a:r>
              <a:rPr lang="fr-FR" sz="3200" dirty="0" smtClean="0">
                <a:effectLst/>
                <a:latin typeface="Arial Narrow" pitchFamily="34" charset="0"/>
              </a:rPr>
              <a:t>Architecture </a:t>
            </a:r>
            <a:r>
              <a:rPr lang="fr-FR" sz="3200" dirty="0" smtClean="0">
                <a:effectLst/>
                <a:latin typeface="Arial Narrow" pitchFamily="34" charset="0"/>
              </a:rPr>
              <a:t>matérielle du déploiement </a:t>
            </a:r>
            <a:endParaRPr lang="fr-FR" sz="3200" u="sng" dirty="0">
              <a:latin typeface="Arial Narrow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16416" y="6279107"/>
            <a:ext cx="813172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18</a:t>
            </a:fld>
            <a:endParaRPr lang="fr-FR" sz="2000" dirty="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-18843" y="16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1844823"/>
            <a:ext cx="1925372" cy="5040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/>
            <a:r>
              <a:rPr lang="fr-FR" sz="1200" b="1" dirty="0"/>
              <a:t>Serveur </a:t>
            </a:r>
            <a:endParaRPr lang="fr-FR" sz="1200" dirty="0"/>
          </a:p>
          <a:p>
            <a:pPr algn="ctr"/>
            <a:r>
              <a:rPr lang="fr-FR" sz="1200" b="1" dirty="0"/>
              <a:t>Production</a:t>
            </a:r>
            <a:endParaRPr lang="fr-FR" sz="1200" dirty="0"/>
          </a:p>
          <a:p>
            <a:pPr algn="ctr"/>
            <a:r>
              <a:rPr lang="fr-FR" sz="1200" b="1" dirty="0"/>
              <a:t>(200 threads Simultanés)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3076" idx="3"/>
            <a:endCxn id="32" idx="0"/>
          </p:cNvCxnSpPr>
          <p:nvPr/>
        </p:nvCxnSpPr>
        <p:spPr>
          <a:xfrm>
            <a:off x="1282502" y="4285481"/>
            <a:ext cx="1062164" cy="259643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28" name="Connecteur droit 27"/>
          <p:cNvCxnSpPr>
            <a:stCxn id="24" idx="0"/>
            <a:endCxn id="38" idx="2"/>
          </p:cNvCxnSpPr>
          <p:nvPr/>
        </p:nvCxnSpPr>
        <p:spPr>
          <a:xfrm flipV="1">
            <a:off x="3590470" y="1268720"/>
            <a:ext cx="468052" cy="576103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32" name="Pensées 31"/>
          <p:cNvSpPr/>
          <p:nvPr/>
        </p:nvSpPr>
        <p:spPr>
          <a:xfrm>
            <a:off x="2339752" y="4005064"/>
            <a:ext cx="1584176" cy="1080120"/>
          </a:xfrm>
          <a:prstGeom prst="cloud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LAN SIMU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348881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564904"/>
            <a:ext cx="576064" cy="5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/>
          <p:cNvSpPr/>
          <p:nvPr/>
        </p:nvSpPr>
        <p:spPr>
          <a:xfrm>
            <a:off x="2267744" y="908720"/>
            <a:ext cx="756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WebApp1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Magasin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63887" y="908720"/>
            <a:ext cx="989269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WebApp2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Production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cxnSp>
        <p:nvCxnSpPr>
          <p:cNvPr id="42" name="Connecteur droit 41"/>
          <p:cNvCxnSpPr>
            <a:stCxn id="24" idx="0"/>
          </p:cNvCxnSpPr>
          <p:nvPr/>
        </p:nvCxnSpPr>
        <p:spPr>
          <a:xfrm flipH="1" flipV="1">
            <a:off x="2627784" y="1268761"/>
            <a:ext cx="962686" cy="576062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45" name="Rectangle 44"/>
          <p:cNvSpPr/>
          <p:nvPr/>
        </p:nvSpPr>
        <p:spPr>
          <a:xfrm>
            <a:off x="6372200" y="1628800"/>
            <a:ext cx="1152128" cy="432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smtClean="0">
                <a:effectLst/>
                <a:latin typeface="Liberation Serif"/>
                <a:ea typeface="Droid Sans Fallback"/>
                <a:cs typeface="FreeSans"/>
              </a:rPr>
              <a:t>Serveur </a:t>
            </a:r>
          </a:p>
          <a:p>
            <a:pPr algn="ctr">
              <a:spcAft>
                <a:spcPts val="0"/>
              </a:spcAft>
            </a:pPr>
            <a:r>
              <a:rPr lang="fr-FR" sz="1200" b="1" kern="150" smtClean="0">
                <a:effectLst/>
                <a:latin typeface="Liberation Serif"/>
                <a:ea typeface="Droid Sans Fallback"/>
                <a:cs typeface="FreeSans"/>
              </a:rPr>
              <a:t>Développement 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132856"/>
            <a:ext cx="936104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420888"/>
            <a:ext cx="564070" cy="5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933056"/>
            <a:ext cx="7429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5517232"/>
            <a:ext cx="792088" cy="75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5661248"/>
            <a:ext cx="720080" cy="75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/>
          <p:nvPr/>
        </p:nvSpPr>
        <p:spPr>
          <a:xfrm>
            <a:off x="539552" y="3645024"/>
            <a:ext cx="720000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smtClean="0">
                <a:effectLst/>
                <a:latin typeface="Liberation Serif"/>
                <a:ea typeface="Droid Sans Fallback"/>
                <a:cs typeface="FreeSans"/>
              </a:rPr>
              <a:t>Client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23928" y="5373216"/>
            <a:ext cx="720000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smtClean="0">
                <a:effectLst/>
                <a:latin typeface="Liberation Serif"/>
                <a:ea typeface="Droid Sans Fallback"/>
                <a:cs typeface="FreeSans"/>
              </a:rPr>
              <a:t>Client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584" y="5229200"/>
            <a:ext cx="792088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smtClean="0">
                <a:effectLst/>
                <a:latin typeface="Liberation Serif"/>
                <a:ea typeface="Droid Sans Fallback"/>
                <a:cs typeface="FreeSans"/>
              </a:rPr>
              <a:t>Client 2</a:t>
            </a:r>
          </a:p>
        </p:txBody>
      </p:sp>
      <p:cxnSp>
        <p:nvCxnSpPr>
          <p:cNvPr id="54" name="Connecteur droit 53"/>
          <p:cNvCxnSpPr>
            <a:stCxn id="3077" idx="3"/>
            <a:endCxn id="32" idx="4"/>
          </p:cNvCxnSpPr>
          <p:nvPr/>
        </p:nvCxnSpPr>
        <p:spPr>
          <a:xfrm flipV="1">
            <a:off x="1619672" y="5220199"/>
            <a:ext cx="1182137" cy="676817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58" name="Connecteur droit 57"/>
          <p:cNvCxnSpPr>
            <a:stCxn id="51" idx="0"/>
            <a:endCxn id="32" idx="1"/>
          </p:cNvCxnSpPr>
          <p:nvPr/>
        </p:nvCxnSpPr>
        <p:spPr>
          <a:xfrm flipH="1" flipV="1">
            <a:off x="3131840" y="5084034"/>
            <a:ext cx="1152088" cy="289182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836712"/>
            <a:ext cx="504056" cy="46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Connecteur droit 71"/>
          <p:cNvCxnSpPr>
            <a:stCxn id="32" idx="3"/>
          </p:cNvCxnSpPr>
          <p:nvPr/>
        </p:nvCxnSpPr>
        <p:spPr>
          <a:xfrm flipV="1">
            <a:off x="3131840" y="3429000"/>
            <a:ext cx="288032" cy="637821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88" name="Rectangle 87"/>
          <p:cNvSpPr/>
          <p:nvPr/>
        </p:nvSpPr>
        <p:spPr>
          <a:xfrm>
            <a:off x="6516216" y="836712"/>
            <a:ext cx="828000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smtClean="0">
                <a:latin typeface="Liberation Serif"/>
                <a:ea typeface="Droid Sans Fallback"/>
                <a:cs typeface="FreeSans"/>
              </a:rPr>
              <a:t>Appli</a:t>
            </a:r>
          </a:p>
          <a:p>
            <a:pPr algn="ctr">
              <a:spcAft>
                <a:spcPts val="0"/>
              </a:spcAft>
            </a:pPr>
            <a:r>
              <a:rPr lang="fr-FR" sz="1200" b="1" kern="150" smtClean="0">
                <a:effectLst/>
                <a:latin typeface="Liberation Serif"/>
                <a:ea typeface="Droid Sans Fallback"/>
                <a:cs typeface="FreeSans"/>
              </a:rPr>
              <a:t>Test</a:t>
            </a:r>
          </a:p>
        </p:txBody>
      </p:sp>
      <p:cxnSp>
        <p:nvCxnSpPr>
          <p:cNvPr id="89" name="Connecteur droit 88"/>
          <p:cNvCxnSpPr>
            <a:stCxn id="45" idx="0"/>
            <a:endCxn id="88" idx="2"/>
          </p:cNvCxnSpPr>
          <p:nvPr/>
        </p:nvCxnSpPr>
        <p:spPr>
          <a:xfrm flipH="1" flipV="1">
            <a:off x="6930216" y="1268760"/>
            <a:ext cx="18048" cy="360040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4653136"/>
            <a:ext cx="648072" cy="33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7584" y="6309320"/>
            <a:ext cx="458028" cy="26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6453336"/>
            <a:ext cx="458028" cy="26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itre 1"/>
          <p:cNvSpPr txBox="1">
            <a:spLocks/>
          </p:cNvSpPr>
          <p:nvPr/>
        </p:nvSpPr>
        <p:spPr>
          <a:xfrm>
            <a:off x="5580112" y="4279040"/>
            <a:ext cx="3419872" cy="2088232"/>
          </a:xfrm>
          <a:prstGeom prst="rect">
            <a:avLst/>
          </a:prstGeom>
          <a:effectLst/>
        </p:spPr>
        <p:txBody>
          <a:bodyPr vert="horz" lIns="72000" tIns="36000" rIns="72000" bIns="3600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000" indent="0" algn="ctr">
              <a:buNone/>
            </a:pPr>
            <a:r>
              <a:rPr lang="fr-FR" sz="1800" dirty="0" smtClean="0">
                <a:effectLst/>
                <a:latin typeface="Arial Narrow" pitchFamily="34" charset="0"/>
              </a:rPr>
              <a:t>Navigateur  Vérifié:</a:t>
            </a:r>
          </a:p>
          <a:p>
            <a:pPr marL="36000" indent="0" algn="ctr">
              <a:buNone/>
            </a:pPr>
            <a:r>
              <a:rPr lang="fr-FR" sz="1800" dirty="0" smtClean="0">
                <a:solidFill>
                  <a:srgbClr val="FF0000"/>
                </a:solidFill>
                <a:effectLst/>
                <a:latin typeface="Arial Narrow" pitchFamily="34" charset="0"/>
              </a:rPr>
              <a:t>Firefox,IE11 </a:t>
            </a:r>
            <a:endParaRPr lang="fr-FR" sz="1800" dirty="0" smtClean="0">
              <a:effectLst/>
              <a:latin typeface="Arial Narrow" pitchFamily="34" charset="0"/>
            </a:endParaRPr>
          </a:p>
          <a:p>
            <a:pPr marL="36000" indent="0" algn="ctr">
              <a:buNone/>
            </a:pPr>
            <a:r>
              <a:rPr lang="fr-FR" sz="1800" dirty="0" smtClean="0">
                <a:effectLst/>
                <a:latin typeface="Arial Narrow" pitchFamily="34" charset="0"/>
              </a:rPr>
              <a:t>Adresse IP Serveur :</a:t>
            </a:r>
          </a:p>
          <a:p>
            <a:pPr marL="36000" indent="0" algn="ctr">
              <a:buNone/>
            </a:pPr>
            <a:r>
              <a:rPr lang="fr-FR" sz="1800" u="sng" dirty="0" smtClean="0">
                <a:latin typeface="Arial Narrow" pitchFamily="34" charset="0"/>
                <a:hlinkClick r:id="rId10"/>
              </a:rPr>
              <a:t>http://172.23.52.190:8080/MVCMagasin1_5/control</a:t>
            </a:r>
            <a:endParaRPr lang="fr-FR" sz="1800" u="sng" dirty="0" smtClean="0">
              <a:latin typeface="Arial Narrow" pitchFamily="34" charset="0"/>
            </a:endParaRPr>
          </a:p>
          <a:p>
            <a:pPr marL="36000" indent="0" algn="ctr">
              <a:buNone/>
            </a:pPr>
            <a:r>
              <a:rPr lang="fr-FR" sz="1800" dirty="0" smtClean="0">
                <a:latin typeface="Arial Narrow" pitchFamily="34" charset="0"/>
              </a:rPr>
              <a:t>Local:</a:t>
            </a:r>
            <a:endParaRPr lang="fr-FR" sz="1800" u="sng" dirty="0" smtClean="0">
              <a:latin typeface="Arial Narrow" pitchFamily="34" charset="0"/>
            </a:endParaRPr>
          </a:p>
          <a:p>
            <a:pPr marL="36000" indent="0" algn="ctr">
              <a:buNone/>
            </a:pPr>
            <a:r>
              <a:rPr lang="fr-FR" sz="1800" u="sng" dirty="0" smtClean="0">
                <a:solidFill>
                  <a:srgbClr val="00B0F0"/>
                </a:solidFill>
                <a:latin typeface="Arial Narrow" pitchFamily="34" charset="0"/>
              </a:rPr>
              <a:t>http://localhost:8080/MVCMagasin1_5/control</a:t>
            </a:r>
            <a:endParaRPr lang="fr-FR" sz="1800" u="sng" dirty="0">
              <a:solidFill>
                <a:srgbClr val="00B0F0"/>
              </a:solidFill>
              <a:latin typeface="Arial Narrow" pitchFamily="34" charset="0"/>
            </a:endParaRPr>
          </a:p>
        </p:txBody>
      </p:sp>
      <p:cxnSp>
        <p:nvCxnSpPr>
          <p:cNvPr id="35" name="Connecteur droit 34"/>
          <p:cNvCxnSpPr>
            <a:stCxn id="32" idx="2"/>
            <a:endCxn id="46" idx="2"/>
          </p:cNvCxnSpPr>
          <p:nvPr/>
        </p:nvCxnSpPr>
        <p:spPr>
          <a:xfrm flipV="1">
            <a:off x="3922608" y="3323481"/>
            <a:ext cx="2917644" cy="1221643"/>
          </a:xfrm>
          <a:prstGeom prst="line">
            <a:avLst/>
          </a:prstGeom>
          <a:noFill/>
          <a:ln w="12700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41" name="Flèche gauche 40"/>
          <p:cNvSpPr/>
          <p:nvPr/>
        </p:nvSpPr>
        <p:spPr>
          <a:xfrm>
            <a:off x="4716016" y="836712"/>
            <a:ext cx="1512168" cy="48463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FF00"/>
                </a:solidFill>
              </a:rPr>
              <a:t>Transfert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2420888"/>
            <a:ext cx="792088" cy="51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344216" y="3117272"/>
            <a:ext cx="1260232" cy="983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&gt;Environnement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Eclipse IDE 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&gt;Git Hub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DropBox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ArgoUML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618530" y="3451236"/>
            <a:ext cx="1007409" cy="315901"/>
          </a:xfrm>
          <a:prstGeom prst="rect">
            <a:avLst/>
          </a:prstGeom>
          <a:solidFill>
            <a:srgbClr val="FFC000"/>
          </a:solidFill>
          <a:ln w="12700">
            <a:solidFill>
              <a:srgbClr val="365F9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Envoie HTML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Réponse HTTP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644002" y="3898255"/>
            <a:ext cx="566738" cy="276225"/>
          </a:xfrm>
          <a:prstGeom prst="rect">
            <a:avLst/>
          </a:prstGeom>
          <a:solidFill>
            <a:srgbClr val="FFCC00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Requête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HTTP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158206" y="5616029"/>
            <a:ext cx="585788" cy="280987"/>
          </a:xfrm>
          <a:prstGeom prst="rect">
            <a:avLst/>
          </a:prstGeom>
          <a:solidFill>
            <a:srgbClr val="FFCC00"/>
          </a:solidFill>
          <a:ln w="6350">
            <a:solidFill>
              <a:srgbClr val="365F91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Requête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HTTP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89487" y="-25147"/>
            <a:ext cx="8947009" cy="64583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7</a:t>
            </a:r>
            <a:r>
              <a:rPr lang="fr-FR" sz="3200" u="sng" dirty="0" smtClean="0">
                <a:effectLst/>
                <a:latin typeface="Arial Narrow" pitchFamily="34" charset="0"/>
              </a:rPr>
              <a:t>.2 </a:t>
            </a:r>
            <a:r>
              <a:rPr lang="fr-FR" sz="3200" u="sng" dirty="0" smtClean="0">
                <a:effectLst/>
                <a:latin typeface="Arial Narrow" pitchFamily="34" charset="0"/>
              </a:rPr>
              <a:t>Architecture logicielle de l’application</a:t>
            </a:r>
            <a:endParaRPr lang="fr-FR" sz="3200" u="sng" dirty="0">
              <a:effectLst/>
              <a:latin typeface="Arial Narrow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8425" y="6468069"/>
            <a:ext cx="755576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19</a:t>
            </a:fld>
            <a:endParaRPr lang="fr-FR" sz="20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6884" y="1628800"/>
            <a:ext cx="1131957" cy="73917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Présentation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Web Html, JSP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Contrôleur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erif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81305" y="507327"/>
            <a:ext cx="8929843" cy="81858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u="sng" dirty="0" smtClean="0">
                <a:effectLst/>
                <a:latin typeface="Arial Narrow" pitchFamily="34" charset="0"/>
              </a:rPr>
              <a:t>Architecture à  3- tiers : </a:t>
            </a:r>
            <a:r>
              <a:rPr lang="fr-FR" sz="2200" b="0" dirty="0" smtClean="0">
                <a:effectLst/>
                <a:latin typeface="Arial Narrow" pitchFamily="34" charset="0"/>
              </a:rPr>
              <a:t>évolution de modèle Client-serveur   les couches ne sont pas  imbriquées, possibilité de clients légers ,amélioration de sécurité 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71606" y="1628800"/>
            <a:ext cx="1068346" cy="5760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Métier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Traitement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Java.Class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erif" charset="0"/>
                <a:cs typeface="Arial" pitchFamily="34" charset="0"/>
              </a:rPr>
              <a:t>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2160" y="1556792"/>
            <a:ext cx="1306265" cy="864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Données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Gestion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Base de données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SQL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erif" charset="0"/>
                <a:cs typeface="Arial" pitchFamily="34" charset="0"/>
              </a:rPr>
              <a:t>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09234" y="2560478"/>
            <a:ext cx="9144000" cy="47592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800" u="sng" dirty="0" smtClean="0">
                <a:effectLst/>
                <a:latin typeface="Arial Narrow" pitchFamily="34" charset="0"/>
              </a:rPr>
              <a:t>Structure matériel : client-serveur -base </a:t>
            </a:r>
          </a:p>
          <a:p>
            <a:pPr marL="182880" indent="0" algn="l">
              <a:buNone/>
            </a:pPr>
            <a:endParaRPr lang="fr-FR" sz="2800" u="sng" dirty="0"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44" y="4172189"/>
            <a:ext cx="1087787" cy="6109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Http POST 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&gt;Action +/-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&gt;réf étagère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4802" y="5107927"/>
            <a:ext cx="717311" cy="369887"/>
          </a:xfrm>
          <a:prstGeom prst="rect">
            <a:avLst/>
          </a:prstGeom>
          <a:solidFill>
            <a:srgbClr val="FFCC00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Requête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HTTP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4040" y="5154107"/>
            <a:ext cx="1110926" cy="4277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Présentation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(</a:t>
            </a:r>
            <a:r>
              <a:rPr kumimoji="0" 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Contrôleur+UI</a:t>
            </a: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0703" y="5581897"/>
            <a:ext cx="1232544" cy="620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Page JSP, HTML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Style: CSS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FR" sz="12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Validation/: JS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8" name="Image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783" y="6281585"/>
            <a:ext cx="742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9733" y="6138710"/>
            <a:ext cx="5937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0981" y="4499303"/>
            <a:ext cx="922655" cy="86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982884" y="3768526"/>
            <a:ext cx="1580108" cy="50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Logique et traitement de données de la requête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153534" y="3468035"/>
            <a:ext cx="698500" cy="241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Métier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4746227" y="4545124"/>
            <a:ext cx="833886" cy="538564"/>
          </a:xfrm>
          <a:prstGeom prst="rect">
            <a:avLst/>
          </a:prstGeom>
          <a:solidFill>
            <a:srgbClr val="FFCC00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Requête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SQL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Lire/Ecrire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23" name="Image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4590" y="4447343"/>
            <a:ext cx="1109254" cy="66058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7064590" y="3695024"/>
            <a:ext cx="1557933" cy="6550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Connexion à Base de données JDBC et méthodes associées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064590" y="3323482"/>
            <a:ext cx="1035802" cy="306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Données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1645347" y="1991438"/>
            <a:ext cx="1342477" cy="1766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3922608" y="3323481"/>
            <a:ext cx="2917644" cy="1221643"/>
          </a:xfrm>
          <a:prstGeom prst="line">
            <a:avLst/>
          </a:prstGeom>
          <a:noFill/>
          <a:ln w="3810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29" name="Connecteur droit 28"/>
          <p:cNvCxnSpPr/>
          <p:nvPr/>
        </p:nvCxnSpPr>
        <p:spPr>
          <a:xfrm>
            <a:off x="4211960" y="2002291"/>
            <a:ext cx="1790078" cy="681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4003636" y="3642072"/>
            <a:ext cx="2723542" cy="1111033"/>
          </a:xfrm>
          <a:prstGeom prst="line">
            <a:avLst/>
          </a:prstGeom>
          <a:noFill/>
          <a:ln w="3810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33" name="Connecteur droit 32"/>
          <p:cNvCxnSpPr/>
          <p:nvPr/>
        </p:nvCxnSpPr>
        <p:spPr>
          <a:xfrm flipH="1">
            <a:off x="2197119" y="5295162"/>
            <a:ext cx="930315" cy="609382"/>
          </a:xfrm>
          <a:prstGeom prst="line">
            <a:avLst/>
          </a:prstGeom>
          <a:noFill/>
          <a:ln w="38100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35" name="Connecteur droit 34"/>
          <p:cNvCxnSpPr>
            <a:endCxn id="20" idx="2"/>
          </p:cNvCxnSpPr>
          <p:nvPr/>
        </p:nvCxnSpPr>
        <p:spPr>
          <a:xfrm flipV="1">
            <a:off x="2423458" y="5361633"/>
            <a:ext cx="1118851" cy="769496"/>
          </a:xfrm>
          <a:prstGeom prst="line">
            <a:avLst/>
          </a:prstGeom>
          <a:noFill/>
          <a:ln w="38100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xmlns="" val="12543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235620" y="548680"/>
            <a:ext cx="8640960" cy="648071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fr-FR" sz="1600" dirty="0" smtClean="0">
                <a:effectLst/>
                <a:latin typeface="Arial Narrow" pitchFamily="34" charset="0"/>
              </a:rPr>
              <a:t> Contexte </a:t>
            </a:r>
            <a:r>
              <a:rPr lang="fr-FR" sz="1600" dirty="0" smtClean="0">
                <a:effectLst/>
                <a:latin typeface="Arial Narrow" pitchFamily="34" charset="0"/>
              </a:rPr>
              <a:t>du projet 2 </a:t>
            </a:r>
            <a:endParaRPr lang="fr-FR" sz="1600" dirty="0">
              <a:effectLst/>
              <a:latin typeface="Arial Narrow" pitchFamily="34" charset="0"/>
            </a:endParaRP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1.1Besoins et points à prévoir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1.2Technologie web  sur java </a:t>
            </a:r>
          </a:p>
          <a:p>
            <a:pPr marL="342900" indent="-342900" algn="l">
              <a:buFont typeface="+mj-lt"/>
              <a:buAutoNum type="arabicPeriod" startAt="2"/>
            </a:pPr>
            <a:r>
              <a:rPr lang="fr-FR" sz="1600" dirty="0" smtClean="0">
                <a:effectLst/>
                <a:latin typeface="Arial Narrow" pitchFamily="34" charset="0"/>
              </a:rPr>
              <a:t>Calcul  </a:t>
            </a:r>
            <a:r>
              <a:rPr lang="fr-FR" sz="1600" dirty="0" smtClean="0">
                <a:effectLst/>
                <a:latin typeface="Arial Narrow" pitchFamily="34" charset="0"/>
              </a:rPr>
              <a:t>de TRS  et indicateurs  </a:t>
            </a:r>
            <a:r>
              <a:rPr lang="fr-FR" sz="1600" dirty="0" smtClean="0">
                <a:effectLst/>
                <a:latin typeface="Arial Narrow" pitchFamily="34" charset="0"/>
              </a:rPr>
              <a:t>de productivité</a:t>
            </a: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2.1 Norme NF E 60-182 pour calcul de TRS </a:t>
            </a:r>
          </a:p>
          <a:p>
            <a:pPr marL="342900" indent="-342900" algn="l">
              <a:buFont typeface="+mj-lt"/>
              <a:buAutoNum type="arabicPeriod" startAt="3"/>
            </a:pPr>
            <a:r>
              <a:rPr lang="fr-FR" sz="1600" dirty="0" smtClean="0">
                <a:effectLst/>
                <a:latin typeface="Arial Narrow" pitchFamily="34" charset="0"/>
              </a:rPr>
              <a:t> </a:t>
            </a:r>
            <a:r>
              <a:rPr lang="fr-FR" sz="1600" dirty="0" smtClean="0">
                <a:effectLst/>
                <a:latin typeface="Arial Narrow" pitchFamily="34" charset="0"/>
              </a:rPr>
              <a:t>Architecture du  Software et Hardware du système ERP 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3.1Phase d’écriture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3.2Phase de lecture </a:t>
            </a:r>
            <a:endParaRPr lang="fr-FR" sz="1600" dirty="0" smtClean="0">
              <a:effectLst/>
              <a:latin typeface="Arial Narrow" pitchFamily="34" charset="0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fr-FR" sz="1600" dirty="0" smtClean="0">
                <a:effectLst/>
                <a:latin typeface="Arial Narrow" pitchFamily="34" charset="0"/>
              </a:rPr>
              <a:t>Développement </a:t>
            </a:r>
            <a:r>
              <a:rPr lang="fr-FR" sz="1600" dirty="0" smtClean="0">
                <a:effectLst/>
                <a:latin typeface="Arial Narrow" pitchFamily="34" charset="0"/>
              </a:rPr>
              <a:t>de la phase d’écriture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4.1Structure logiciel de l’application 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4.2Base de données MySQL couche  données 	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4.3Interface Utilisateur JSP et couche </a:t>
            </a:r>
            <a:r>
              <a:rPr lang="fr-FR" sz="1600" i="1" dirty="0" smtClean="0">
                <a:effectLst/>
                <a:latin typeface="Arial Narrow" pitchFamily="34" charset="0"/>
              </a:rPr>
              <a:t>présentation</a:t>
            </a: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4.4Formulaire de saisie de données</a:t>
            </a:r>
            <a:endParaRPr lang="fr-FR" sz="1600" i="1" dirty="0" smtClean="0">
              <a:effectLst/>
              <a:latin typeface="Arial Narrow" pitchFamily="34" charset="0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fr-FR" sz="1600" dirty="0" smtClean="0">
                <a:effectLst/>
                <a:latin typeface="Arial Narrow" pitchFamily="34" charset="0"/>
              </a:rPr>
              <a:t>Accès </a:t>
            </a:r>
            <a:r>
              <a:rPr lang="fr-FR" sz="1600" dirty="0" smtClean="0">
                <a:effectLst/>
                <a:latin typeface="Arial Narrow" pitchFamily="34" charset="0"/>
              </a:rPr>
              <a:t>aux résultats dans la base de données</a:t>
            </a:r>
            <a:r>
              <a:rPr lang="fr-FR" sz="1600" dirty="0" smtClean="0">
                <a:effectLst/>
                <a:latin typeface="Arial Narrow" pitchFamily="34" charset="0"/>
              </a:rPr>
              <a:t>.</a:t>
            </a:r>
            <a:endParaRPr lang="fr-FR" sz="1600" i="1" dirty="0" smtClean="0">
              <a:effectLst/>
              <a:latin typeface="Arial Narrow" pitchFamily="34" charset="0"/>
            </a:endParaRPr>
          </a:p>
          <a:p>
            <a:pPr marL="0" indent="0" algn="l">
              <a:buNone/>
            </a:pPr>
            <a:r>
              <a:rPr lang="fr-FR" sz="1600" i="1" dirty="0" smtClean="0">
                <a:effectLst/>
                <a:latin typeface="Arial Narrow" pitchFamily="34" charset="0"/>
              </a:rPr>
              <a:t>5.1 </a:t>
            </a:r>
            <a:r>
              <a:rPr lang="fr-FR" sz="1600" i="1" dirty="0" smtClean="0">
                <a:effectLst/>
                <a:latin typeface="Arial Narrow" pitchFamily="34" charset="0"/>
              </a:rPr>
              <a:t>Diagramme UML de l’application phase </a:t>
            </a:r>
            <a:r>
              <a:rPr lang="fr-FR" sz="1600" i="1" dirty="0" smtClean="0">
                <a:effectLst/>
                <a:latin typeface="Arial Narrow" pitchFamily="34" charset="0"/>
              </a:rPr>
              <a:t>écriture</a:t>
            </a:r>
            <a:endParaRPr lang="fr-FR" sz="1600" i="1" dirty="0" smtClean="0">
              <a:effectLst/>
              <a:latin typeface="Arial Narrow" pitchFamily="34" charset="0"/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fr-FR" sz="1600" dirty="0" smtClean="0">
                <a:effectLst/>
                <a:latin typeface="Arial Narrow" pitchFamily="34" charset="0"/>
              </a:rPr>
              <a:t> </a:t>
            </a:r>
            <a:r>
              <a:rPr lang="fr-FR" sz="1600" dirty="0" smtClean="0">
                <a:effectLst/>
                <a:latin typeface="Arial Narrow" pitchFamily="34" charset="0"/>
              </a:rPr>
              <a:t>Conclusions et </a:t>
            </a:r>
            <a:r>
              <a:rPr lang="fr-FR" sz="1600" dirty="0" smtClean="0">
                <a:effectLst/>
                <a:latin typeface="Arial Narrow" pitchFamily="34" charset="0"/>
              </a:rPr>
              <a:t>recommandations</a:t>
            </a:r>
            <a:endParaRPr lang="fr-FR" sz="1600" dirty="0" smtClean="0">
              <a:effectLst/>
              <a:latin typeface="Arial Narrow" pitchFamily="34" charset="0"/>
            </a:endParaRPr>
          </a:p>
          <a:p>
            <a:pPr marL="342900" indent="-342900" algn="l">
              <a:buFont typeface="+mj-lt"/>
              <a:buAutoNum type="arabicPeriod" startAt="7"/>
            </a:pPr>
            <a:r>
              <a:rPr lang="fr-FR" sz="1600" dirty="0" smtClean="0">
                <a:effectLst/>
                <a:latin typeface="Arial Narrow" pitchFamily="34" charset="0"/>
              </a:rPr>
              <a:t>Contexte </a:t>
            </a:r>
            <a:r>
              <a:rPr lang="fr-FR" sz="1600" dirty="0" smtClean="0">
                <a:effectLst/>
                <a:latin typeface="Arial Narrow" pitchFamily="34" charset="0"/>
              </a:rPr>
              <a:t>du projet </a:t>
            </a:r>
            <a:r>
              <a:rPr lang="fr-FR" sz="1600" dirty="0" smtClean="0">
                <a:effectLst/>
                <a:latin typeface="Arial Narrow" pitchFamily="34" charset="0"/>
              </a:rPr>
              <a:t>1</a:t>
            </a: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None/>
            </a:pPr>
            <a:r>
              <a:rPr lang="fr-FR" sz="1600" dirty="0" smtClean="0">
                <a:effectLst/>
                <a:latin typeface="Arial Narrow" pitchFamily="34" charset="0"/>
              </a:rPr>
              <a:t>7.1Architecture matérielle </a:t>
            </a:r>
            <a:r>
              <a:rPr lang="fr-FR" sz="1600" dirty="0" smtClean="0">
                <a:effectLst/>
                <a:latin typeface="Arial Narrow" pitchFamily="34" charset="0"/>
              </a:rPr>
              <a:t> </a:t>
            </a:r>
            <a:r>
              <a:rPr lang="fr-FR" sz="1600" dirty="0" smtClean="0">
                <a:effectLst/>
                <a:latin typeface="Arial Narrow" pitchFamily="34" charset="0"/>
              </a:rPr>
              <a:t>du déploiement.</a:t>
            </a:r>
          </a:p>
          <a:p>
            <a:pPr marL="0" indent="0" algn="l">
              <a:buNone/>
            </a:pPr>
            <a:r>
              <a:rPr lang="fr-FR" sz="1600" dirty="0" smtClean="0">
                <a:effectLst/>
                <a:latin typeface="Arial Narrow" pitchFamily="34" charset="0"/>
              </a:rPr>
              <a:t>7.2rchitecture  logicielle de l’application</a:t>
            </a:r>
            <a:r>
              <a:rPr lang="fr-FR" sz="1600" dirty="0" smtClean="0">
                <a:effectLst/>
                <a:latin typeface="Arial Narrow" pitchFamily="34" charset="0"/>
              </a:rPr>
              <a:t>.</a:t>
            </a:r>
            <a:endParaRPr lang="fr-FR" sz="1600" dirty="0" smtClean="0">
              <a:effectLst/>
              <a:latin typeface="Arial Narrow" pitchFamily="34" charset="0"/>
            </a:endParaRPr>
          </a:p>
          <a:p>
            <a:pPr marL="342900" indent="-342900" algn="l">
              <a:buFont typeface="+mj-lt"/>
              <a:buAutoNum type="arabicPeriod" startAt="8"/>
            </a:pPr>
            <a:r>
              <a:rPr lang="fr-FR" sz="1600" dirty="0" smtClean="0">
                <a:effectLst/>
                <a:latin typeface="Arial Narrow" pitchFamily="34" charset="0"/>
              </a:rPr>
              <a:t>Structure </a:t>
            </a:r>
            <a:r>
              <a:rPr lang="fr-FR" sz="1600" dirty="0" smtClean="0">
                <a:effectLst/>
                <a:latin typeface="Arial Narrow" pitchFamily="34" charset="0"/>
              </a:rPr>
              <a:t>de la Base de donnés et la couche données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fr-FR" sz="1600" smtClean="0">
                <a:effectLst/>
                <a:latin typeface="Arial Narrow" pitchFamily="34" charset="0"/>
              </a:rPr>
              <a:t>Interface </a:t>
            </a:r>
            <a:r>
              <a:rPr lang="fr-FR" sz="1600" dirty="0" smtClean="0">
                <a:effectLst/>
                <a:latin typeface="Arial Narrow" pitchFamily="34" charset="0"/>
              </a:rPr>
              <a:t>utilisateur du système 1</a:t>
            </a:r>
          </a:p>
          <a:p>
            <a:pPr marL="0" indent="0" algn="l">
              <a:buFont typeface="+mj-lt"/>
              <a:buAutoNum type="arabicPeriod" startAt="9"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None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Font typeface="Wingdings" pitchFamily="2" charset="2"/>
              <a:buChar char="§"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None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Font typeface="Arial" pitchFamily="34" charset="0"/>
              <a:buChar char="•"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Font typeface="Arial" pitchFamily="34" charset="0"/>
              <a:buChar char="•"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Font typeface="Arial" pitchFamily="34" charset="0"/>
              <a:buChar char="•"/>
            </a:pPr>
            <a:endParaRPr lang="fr-FR" sz="1600" dirty="0" smtClean="0">
              <a:effectLst/>
              <a:latin typeface="Arial Narrow" pitchFamily="34" charset="0"/>
            </a:endParaRPr>
          </a:p>
          <a:p>
            <a:pPr marL="0" indent="0" algn="l">
              <a:buFont typeface="Arial" pitchFamily="34" charset="0"/>
              <a:buChar char="•"/>
            </a:pPr>
            <a:endParaRPr lang="fr-FR" sz="1600" dirty="0">
              <a:latin typeface="Arial Narrow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726153" y="6381328"/>
            <a:ext cx="423287" cy="4766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2</a:t>
            </a:fld>
            <a:endParaRPr lang="fr-FR" sz="2000" dirty="0"/>
          </a:p>
        </p:txBody>
      </p:sp>
      <p:sp>
        <p:nvSpPr>
          <p:cNvPr id="2" name="AutoShape 2" descr="Résultat de recherche d'images pour &quot;checklis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5829" y="908720"/>
            <a:ext cx="20003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2"/>
          <p:cNvSpPr txBox="1">
            <a:spLocks/>
          </p:cNvSpPr>
          <p:nvPr/>
        </p:nvSpPr>
        <p:spPr>
          <a:xfrm>
            <a:off x="1007096" y="0"/>
            <a:ext cx="7021288" cy="7647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600" u="sng" dirty="0" smtClean="0">
                <a:effectLst/>
                <a:latin typeface="Arial Narrow" pitchFamily="34" charset="0"/>
              </a:rPr>
              <a:t>1.Tableau de matières </a:t>
            </a:r>
            <a:r>
              <a:rPr lang="fr-FR" sz="2000" u="sng" dirty="0" smtClean="0"/>
              <a:t/>
            </a:r>
            <a:br>
              <a:rPr lang="fr-FR" sz="2000" u="sng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8030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89487" y="0"/>
            <a:ext cx="8947009" cy="78985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2800" u="sng" dirty="0">
                <a:effectLst/>
                <a:latin typeface="Arial Narrow" pitchFamily="34" charset="0"/>
              </a:rPr>
              <a:t>8</a:t>
            </a:r>
            <a:r>
              <a:rPr lang="fr-FR" sz="2800" u="sng" dirty="0" smtClean="0">
                <a:effectLst/>
                <a:latin typeface="Arial Narrow" pitchFamily="34" charset="0"/>
              </a:rPr>
              <a:t>. Structure de la base de données et couche de  données : </a:t>
            </a:r>
            <a:endParaRPr lang="fr-FR" sz="2800" u="sng" dirty="0">
              <a:effectLst/>
              <a:latin typeface="Arial Narrow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8425" y="6468069"/>
            <a:ext cx="755576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20</a:t>
            </a:fld>
            <a:endParaRPr lang="fr-FR" sz="2000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562991" y="620688"/>
            <a:ext cx="4697656" cy="150896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dirty="0">
                <a:effectLst/>
                <a:latin typeface="Arial Narrow" pitchFamily="34" charset="0"/>
              </a:rPr>
              <a:t>C</a:t>
            </a:r>
            <a:r>
              <a:rPr lang="fr-FR" sz="2400" dirty="0" smtClean="0">
                <a:effectLst/>
                <a:latin typeface="Arial Narrow" pitchFamily="34" charset="0"/>
              </a:rPr>
              <a:t>ouche de données: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Connexion unique </a:t>
            </a:r>
            <a:r>
              <a:rPr lang="fr-FR" sz="2400" dirty="0" smtClean="0">
                <a:effectLst/>
                <a:latin typeface="Arial Narrow" pitchFamily="34" charset="0"/>
              </a:rPr>
              <a:t>«Singleton» </a:t>
            </a:r>
            <a:endParaRPr lang="fr-FR" sz="2400" dirty="0">
              <a:effectLst/>
              <a:latin typeface="Arial Narrow" pitchFamily="34" charset="0"/>
            </a:endParaRP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Implémentation de  méthodes </a:t>
            </a:r>
          </a:p>
          <a:p>
            <a:pPr marL="182880" indent="0" algn="l">
              <a:buNone/>
            </a:pPr>
            <a:r>
              <a:rPr lang="fr-FR" sz="2400" b="0" dirty="0">
                <a:effectLst/>
                <a:latin typeface="Arial Narrow" pitchFamily="34" charset="0"/>
              </a:rPr>
              <a:t> </a:t>
            </a:r>
            <a:r>
              <a:rPr lang="fr-FR" sz="2400" b="0" dirty="0" smtClean="0">
                <a:effectLst/>
                <a:latin typeface="Arial Narrow" pitchFamily="34" charset="0"/>
              </a:rPr>
              <a:t>  de requêtes  Lecture + écriture </a:t>
            </a:r>
          </a:p>
          <a:p>
            <a:pPr marL="182880" indent="0" algn="l">
              <a:buNone/>
            </a:pPr>
            <a:endParaRPr lang="fr-FR" sz="2800" u="sng" dirty="0">
              <a:effectLst/>
            </a:endParaRPr>
          </a:p>
        </p:txBody>
      </p:sp>
      <p:pic>
        <p:nvPicPr>
          <p:cNvPr id="25" name="Imag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3312" y="2708921"/>
            <a:ext cx="3112901" cy="138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15872" y="1746791"/>
            <a:ext cx="1822970" cy="700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Classe .java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Implémentation de méthodes et  requêtes SQL avec librairie  JDBC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32406" y="2965199"/>
            <a:ext cx="3260725" cy="1152128"/>
          </a:xfrm>
          <a:prstGeom prst="rect">
            <a:avLst/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 smtClean="0">
                <a:latin typeface="Arial Narrow" pitchFamily="34" charset="0"/>
              </a:rPr>
              <a:t>Interface.java</a:t>
            </a:r>
            <a:endParaRPr lang="fr-FR" b="1" dirty="0">
              <a:latin typeface="Arial Narrow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51720" y="3530172"/>
            <a:ext cx="1211049" cy="454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Méthodes d’écriture  Base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631158" y="3537153"/>
            <a:ext cx="1017588" cy="447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Méthodes de lecture Base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50" name="AutoShape 6"/>
          <p:cNvCxnSpPr>
            <a:cxnSpLocks noChangeShapeType="1"/>
          </p:cNvCxnSpPr>
          <p:nvPr/>
        </p:nvCxnSpPr>
        <p:spPr bwMode="auto">
          <a:xfrm flipH="1">
            <a:off x="2557737" y="2487300"/>
            <a:ext cx="963612" cy="1017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6"/>
          <p:cNvCxnSpPr>
            <a:cxnSpLocks noChangeShapeType="1"/>
          </p:cNvCxnSpPr>
          <p:nvPr/>
        </p:nvCxnSpPr>
        <p:spPr bwMode="auto">
          <a:xfrm>
            <a:off x="3522341" y="2446911"/>
            <a:ext cx="617611" cy="1017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87" y="4221088"/>
            <a:ext cx="8514961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60306" y="1457749"/>
            <a:ext cx="1693863" cy="1080119"/>
          </a:xfrm>
          <a:prstGeom prst="rect">
            <a:avLst/>
          </a:prstGeom>
          <a:solidFill>
            <a:srgbClr val="EC7318"/>
          </a:solidFill>
          <a:ln>
            <a:solidFill>
              <a:srgbClr val="FFC0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Singleton.java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Objet unique de connexion  à la base de données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Exécuter Requêtes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récupérer  résultats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AutoShape 6"/>
          <p:cNvCxnSpPr>
            <a:cxnSpLocks noChangeShapeType="1"/>
            <a:endCxn id="2" idx="1"/>
          </p:cNvCxnSpPr>
          <p:nvPr/>
        </p:nvCxnSpPr>
        <p:spPr bwMode="auto">
          <a:xfrm flipV="1">
            <a:off x="1854169" y="2096851"/>
            <a:ext cx="661703" cy="3279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894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-144792" y="0"/>
            <a:ext cx="8947009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>
                <a:effectLst/>
                <a:latin typeface="Arial Narrow" pitchFamily="34" charset="0"/>
              </a:rPr>
              <a:t>9</a:t>
            </a:r>
            <a:r>
              <a:rPr lang="fr-FR" sz="3200" u="sng" dirty="0" smtClean="0">
                <a:effectLst/>
                <a:latin typeface="Arial Narrow" pitchFamily="34" charset="0"/>
              </a:rPr>
              <a:t>. Interface utilisateur du système </a:t>
            </a:r>
            <a:endParaRPr lang="fr-FR" sz="3200" u="sng" dirty="0">
              <a:effectLst/>
              <a:latin typeface="Arial Narrow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60433" y="6468069"/>
            <a:ext cx="683568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21</a:t>
            </a:fld>
            <a:endParaRPr lang="fr-FR" sz="2000" dirty="0"/>
          </a:p>
        </p:txBody>
      </p:sp>
      <p:pic>
        <p:nvPicPr>
          <p:cNvPr id="14" name="Imag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87" y="3881017"/>
            <a:ext cx="8586969" cy="297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850555"/>
            <a:ext cx="5220072" cy="20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1973" y="1096107"/>
            <a:ext cx="2449001" cy="78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5851" y="1063790"/>
            <a:ext cx="2697316" cy="80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0" y="1412776"/>
            <a:ext cx="3978457" cy="203397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Paramètres de requête: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000" dirty="0" err="1">
                <a:effectLst/>
                <a:latin typeface="Arial Narrow" pitchFamily="34" charset="0"/>
              </a:rPr>
              <a:t>nomTag</a:t>
            </a:r>
            <a:r>
              <a:rPr lang="fr-FR" sz="2000" dirty="0">
                <a:effectLst/>
                <a:latin typeface="Arial Narrow" pitchFamily="34" charset="0"/>
              </a:rPr>
              <a:t>: </a:t>
            </a:r>
            <a:r>
              <a:rPr lang="fr-FR" sz="2000" dirty="0" smtClean="0">
                <a:effectLst/>
                <a:latin typeface="Arial Narrow" pitchFamily="34" charset="0"/>
              </a:rPr>
              <a:t> </a:t>
            </a:r>
            <a:r>
              <a:rPr lang="fr-FR" sz="2000" b="0" dirty="0" smtClean="0">
                <a:effectLst/>
                <a:latin typeface="Arial Narrow" pitchFamily="34" charset="0"/>
              </a:rPr>
              <a:t>référence d’étagère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000" dirty="0" err="1">
                <a:effectLst/>
                <a:latin typeface="Arial Narrow" pitchFamily="34" charset="0"/>
              </a:rPr>
              <a:t>actionTag</a:t>
            </a:r>
            <a:r>
              <a:rPr lang="fr-FR" sz="2000" dirty="0">
                <a:effectLst/>
                <a:latin typeface="Arial Narrow" pitchFamily="34" charset="0"/>
              </a:rPr>
              <a:t>: </a:t>
            </a:r>
            <a:r>
              <a:rPr lang="fr-FR" sz="2000" b="0" dirty="0" err="1" smtClean="0">
                <a:effectLst/>
                <a:latin typeface="Arial Narrow" pitchFamily="34" charset="0"/>
              </a:rPr>
              <a:t>incP</a:t>
            </a:r>
            <a:r>
              <a:rPr lang="fr-FR" sz="2000" b="0" dirty="0" smtClean="0">
                <a:effectLst/>
                <a:latin typeface="Arial Narrow" pitchFamily="34" charset="0"/>
              </a:rPr>
              <a:t> et </a:t>
            </a:r>
            <a:r>
              <a:rPr lang="fr-FR" sz="2000" b="0" dirty="0" err="1" smtClean="0">
                <a:effectLst/>
                <a:latin typeface="Arial Narrow" pitchFamily="34" charset="0"/>
              </a:rPr>
              <a:t>decP</a:t>
            </a:r>
            <a:r>
              <a:rPr lang="fr-FR" sz="2000" b="0" dirty="0" smtClean="0">
                <a:effectLst/>
                <a:latin typeface="Arial Narrow" pitchFamily="34" charset="0"/>
              </a:rPr>
              <a:t>.</a:t>
            </a:r>
            <a:endParaRPr lang="fr-FR" sz="2000" u="sng" dirty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Attributs de requête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000" dirty="0">
                <a:effectLst/>
                <a:latin typeface="Arial Narrow" pitchFamily="34" charset="0"/>
              </a:rPr>
              <a:t>Attribut action: </a:t>
            </a:r>
            <a:r>
              <a:rPr lang="fr-FR" sz="2000" b="0" dirty="0" smtClean="0">
                <a:effectLst/>
                <a:latin typeface="Arial Narrow" pitchFamily="34" charset="0"/>
              </a:rPr>
              <a:t>redirection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000" dirty="0" smtClean="0">
                <a:effectLst/>
                <a:latin typeface="Arial Narrow" pitchFamily="34" charset="0"/>
              </a:rPr>
              <a:t>Attribut méthode: </a:t>
            </a:r>
            <a:r>
              <a:rPr lang="fr-FR" sz="2000" b="0" dirty="0" smtClean="0">
                <a:effectLst/>
                <a:latin typeface="Arial Narrow" pitchFamily="34" charset="0"/>
              </a:rPr>
              <a:t>POST-GET</a:t>
            </a:r>
          </a:p>
          <a:p>
            <a:pPr marL="182880" indent="0" algn="l">
              <a:buNone/>
            </a:pPr>
            <a:endParaRPr lang="fr-FR" sz="2800" u="sng" dirty="0" smtClean="0">
              <a:effectLst/>
            </a:endParaRPr>
          </a:p>
          <a:p>
            <a:pPr marL="182880" indent="0" algn="l">
              <a:buNone/>
            </a:pPr>
            <a:endParaRPr lang="fr-FR" sz="2800" u="sng" dirty="0">
              <a:effectLst/>
            </a:endParaRP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0" y="619466"/>
            <a:ext cx="4236150" cy="47664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200" u="sng" dirty="0" smtClean="0">
                <a:effectLst/>
                <a:latin typeface="Arial Narrow" pitchFamily="34" charset="0"/>
              </a:rPr>
              <a:t>Extrait du formulaire HTML</a:t>
            </a:r>
            <a:endParaRPr lang="fr-FR" sz="2200" b="0" dirty="0" smtClean="0">
              <a:effectLst/>
              <a:latin typeface="Arial Narrow" pitchFamily="34" charset="0"/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4242899" y="587149"/>
            <a:ext cx="4236150" cy="47664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200" u="sng" dirty="0" smtClean="0">
                <a:effectLst/>
                <a:latin typeface="Arial Narrow" pitchFamily="34" charset="0"/>
              </a:rPr>
              <a:t>Interface  Graphique  HTML</a:t>
            </a:r>
            <a:endParaRPr lang="fr-FR" sz="2200" b="0" dirty="0" smtClean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endParaRPr lang="fr-FR" sz="2800" u="sng" dirty="0" smtClean="0">
              <a:effectLst/>
            </a:endParaRPr>
          </a:p>
          <a:p>
            <a:pPr marL="182880" indent="0" algn="l">
              <a:buNone/>
            </a:pPr>
            <a:endParaRPr lang="fr-FR" sz="280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4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22</a:t>
            </a:fld>
            <a:endParaRPr lang="fr-FR" sz="2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204864"/>
            <a:ext cx="8892480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3600" i="1" u="sng" dirty="0" smtClean="0">
                <a:effectLst/>
              </a:rPr>
              <a:t>Merci de votre attention </a:t>
            </a:r>
          </a:p>
          <a:p>
            <a:pPr marL="697230" indent="-514350" algn="ctr">
              <a:buNone/>
            </a:pPr>
            <a:endParaRPr lang="fr-FR" sz="3600" i="1" u="sng" dirty="0" smtClean="0">
              <a:effectLst/>
            </a:endParaRPr>
          </a:p>
          <a:p>
            <a:pPr marL="697230" indent="-514350" algn="ctr">
              <a:buNone/>
            </a:pPr>
            <a:r>
              <a:rPr lang="fr-FR" sz="3600" i="1" u="sng" dirty="0" smtClean="0">
                <a:effectLst/>
              </a:rPr>
              <a:t>Questions</a:t>
            </a:r>
            <a:endParaRPr lang="fr-FR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23528" y="1030607"/>
            <a:ext cx="8505328" cy="1296144"/>
          </a:xfrm>
        </p:spPr>
        <p:txBody>
          <a:bodyPr/>
          <a:lstStyle/>
          <a:p>
            <a:pPr marL="182880" indent="0" algn="l">
              <a:buNone/>
            </a:pPr>
            <a:r>
              <a:rPr lang="fr-FR" sz="2400" u="sng" dirty="0" smtClean="0">
                <a:effectLst/>
                <a:latin typeface="Arial Narrow" pitchFamily="34" charset="0"/>
              </a:rPr>
              <a:t>Objectif </a:t>
            </a:r>
            <a:r>
              <a:rPr lang="fr-FR" sz="2400" dirty="0" smtClean="0">
                <a:effectLst/>
                <a:latin typeface="Arial Narrow" pitchFamily="34" charset="0"/>
              </a:rPr>
              <a:t/>
            </a:r>
            <a:br>
              <a:rPr lang="fr-FR" sz="2400" dirty="0" smtClean="0">
                <a:effectLst/>
                <a:latin typeface="Arial Narrow" pitchFamily="34" charset="0"/>
              </a:rPr>
            </a:br>
            <a:r>
              <a:rPr lang="fr-FR" sz="2400" b="0" dirty="0" smtClean="0">
                <a:effectLst/>
                <a:latin typeface="Arial Narrow" pitchFamily="34" charset="0"/>
              </a:rPr>
              <a:t>Concevoir une application pour connaître la performance d’une machine   et enregistrer l’information de manière persistante . </a:t>
            </a:r>
            <a:r>
              <a:rPr lang="fr-FR" sz="2400" u="sng" dirty="0">
                <a:latin typeface="Arial Narrow" pitchFamily="34" charset="0"/>
              </a:rPr>
              <a:t/>
            </a:r>
            <a:br>
              <a:rPr lang="fr-FR" sz="2400" u="sng" dirty="0">
                <a:latin typeface="Arial Narrow" pitchFamily="34" charset="0"/>
              </a:rPr>
            </a:br>
            <a:endParaRPr lang="fr-FR" sz="2400" dirty="0">
              <a:latin typeface="Arial Narrow" pitchFamily="34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691952" y="188640"/>
            <a:ext cx="8136904" cy="86409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600" u="sng" dirty="0" smtClean="0">
                <a:effectLst/>
                <a:latin typeface="Arial Narrow" pitchFamily="34" charset="0"/>
              </a:rPr>
              <a:t>1.Contexte du projet 2</a:t>
            </a:r>
            <a:r>
              <a:rPr lang="fr-FR" sz="2000" dirty="0" smtClean="0">
                <a:effectLst/>
                <a:latin typeface="Arial Narrow" pitchFamily="34" charset="0"/>
              </a:rPr>
              <a:t> </a:t>
            </a:r>
            <a:r>
              <a:rPr lang="fr-FR" sz="2000" u="sng" dirty="0" smtClean="0"/>
              <a:t/>
            </a:r>
            <a:br>
              <a:rPr lang="fr-FR" sz="2000" u="sng" dirty="0" smtClean="0"/>
            </a:br>
            <a:endParaRPr lang="fr-FR" sz="20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172400" y="6279107"/>
            <a:ext cx="957188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3</a:t>
            </a:fld>
            <a:endParaRPr lang="fr-FR" sz="2000" dirty="0"/>
          </a:p>
        </p:txBody>
      </p:sp>
      <p:sp>
        <p:nvSpPr>
          <p:cNvPr id="7" name="Titre 2"/>
          <p:cNvSpPr txBox="1">
            <a:spLocks/>
          </p:cNvSpPr>
          <p:nvPr/>
        </p:nvSpPr>
        <p:spPr>
          <a:xfrm>
            <a:off x="323528" y="2240868"/>
            <a:ext cx="8505328" cy="27003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u="sng" dirty="0" smtClean="0">
                <a:effectLst/>
                <a:latin typeface="Arial Narrow" pitchFamily="34" charset="0"/>
              </a:rPr>
              <a:t>Points à prévoir: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>
                <a:effectLst/>
                <a:latin typeface="Arial Narrow" pitchFamily="34" charset="0"/>
              </a:rPr>
              <a:t>C</a:t>
            </a:r>
            <a:r>
              <a:rPr lang="fr-FR" sz="2400" b="0" dirty="0" smtClean="0">
                <a:effectLst/>
                <a:latin typeface="Arial Narrow" pitchFamily="34" charset="0"/>
              </a:rPr>
              <a:t>hoix de variables  à récupérer de la machine .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Définir la base du temps  pour le calcul des indicateurs de productivité.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Définir la structure de la base de données.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Définir le modèle  pour développer  l’application dans son interface utilisateur ainsi que son traitement  en interne et stockage .</a:t>
            </a:r>
          </a:p>
          <a:p>
            <a:pPr marL="525780" indent="-342900" algn="l"/>
            <a:endParaRPr lang="fr-FR" sz="2400" dirty="0" smtClean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r>
              <a:rPr lang="fr-FR" sz="2400" dirty="0" smtClean="0">
                <a:effectLst/>
                <a:latin typeface="Arial Narrow" pitchFamily="34" charset="0"/>
              </a:rPr>
              <a:t> </a:t>
            </a:r>
            <a:r>
              <a:rPr lang="fr-FR" sz="2400" u="sng" dirty="0" smtClean="0">
                <a:latin typeface="Arial Narrow" pitchFamily="34" charset="0"/>
              </a:rPr>
              <a:t/>
            </a:r>
            <a:br>
              <a:rPr lang="fr-FR" sz="2400" u="sng" dirty="0" smtClean="0">
                <a:latin typeface="Arial Narrow" pitchFamily="34" charset="0"/>
              </a:rPr>
            </a:br>
            <a:endParaRPr lang="fr-FR" sz="24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392" y="5152226"/>
            <a:ext cx="3220536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52226"/>
            <a:ext cx="305487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86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10815" y="-107178"/>
            <a:ext cx="8947009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400" u="sng" dirty="0" smtClean="0">
                <a:effectLst/>
                <a:latin typeface="Arial Narrow" pitchFamily="34" charset="0"/>
              </a:rPr>
              <a:t>1.2 Technologie </a:t>
            </a:r>
            <a:r>
              <a:rPr lang="fr-FR" sz="3400" u="sng" dirty="0" smtClean="0">
                <a:effectLst/>
                <a:latin typeface="Arial Narrow" pitchFamily="34" charset="0"/>
              </a:rPr>
              <a:t>Web sur Java  </a:t>
            </a:r>
            <a:endParaRPr lang="fr-FR" sz="3400" u="sng" dirty="0">
              <a:latin typeface="Arial Narrow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67283" y="341910"/>
            <a:ext cx="7296075" cy="138393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Choix du Langage Java 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C’est une </a:t>
            </a:r>
            <a:r>
              <a:rPr lang="fr-FR" sz="1800" dirty="0" smtClean="0">
                <a:effectLst/>
                <a:latin typeface="Arial Narrow" pitchFamily="34" charset="0"/>
              </a:rPr>
              <a:t>Langage</a:t>
            </a:r>
            <a:r>
              <a:rPr lang="fr-FR" sz="1800" u="sng" dirty="0" smtClean="0">
                <a:effectLst/>
                <a:latin typeface="Arial Narrow" pitchFamily="34" charset="0"/>
              </a:rPr>
              <a:t> multiplateforme 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Variété  </a:t>
            </a:r>
            <a:r>
              <a:rPr lang="fr-FR" sz="1800" dirty="0" smtClean="0">
                <a:effectLst/>
                <a:latin typeface="Arial Narrow" pitchFamily="34" charset="0"/>
              </a:rPr>
              <a:t>de bibliothèques selon les besoins  de conception  .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dirty="0" smtClean="0">
                <a:effectLst/>
                <a:latin typeface="Arial Narrow" pitchFamily="34" charset="0"/>
              </a:rPr>
              <a:t>Développement active de JDK  ,JRE </a:t>
            </a: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>
              <a:latin typeface="Arial Narrow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544770" y="6281935"/>
            <a:ext cx="599230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4</a:t>
            </a:fld>
            <a:endParaRPr lang="fr-FR" sz="20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1393" y="618854"/>
            <a:ext cx="1369318" cy="95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67283" y="1571537"/>
            <a:ext cx="7296075" cy="112423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Serveur de Base de Données  MySQL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stockage d’information de façon   </a:t>
            </a:r>
            <a:r>
              <a:rPr lang="fr-FR" sz="1800" dirty="0" smtClean="0">
                <a:effectLst/>
                <a:latin typeface="Arial Narrow" pitchFamily="34" charset="0"/>
              </a:rPr>
              <a:t>centralisée  et persistante.</a:t>
            </a:r>
            <a:endParaRPr lang="fr-FR" sz="1800" b="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Variété de fonctionnalités et connexion au applis Java JDBC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Performante,  open source et  développement active</a:t>
            </a:r>
            <a:endParaRPr lang="fr-FR" sz="18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1393" y="1571536"/>
            <a:ext cx="1369318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210815" y="2703484"/>
            <a:ext cx="6552728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Apache Tomcat 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Serveur HTTP et Conteneur Web.</a:t>
            </a:r>
          </a:p>
          <a:p>
            <a:pPr marL="525780" indent="-342900" algn="l">
              <a:buFont typeface="Arial" pitchFamily="34" charset="0"/>
              <a:buChar char="•"/>
            </a:pPr>
            <a:r>
              <a:rPr lang="fr-FR" sz="1800" b="0" dirty="0" smtClean="0">
                <a:effectLst/>
                <a:latin typeface="Arial Narrow" pitchFamily="34" charset="0"/>
              </a:rPr>
              <a:t>Leger, Open Source et  en développement   active  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7782" y="2479750"/>
            <a:ext cx="134293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077072"/>
            <a:ext cx="1652823" cy="546452"/>
          </a:xfrm>
          <a:prstGeom prst="rect">
            <a:avLst/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Base de Données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(Serveur MySQL)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55776" y="3825277"/>
            <a:ext cx="4321006" cy="2822414"/>
          </a:xfrm>
          <a:prstGeom prst="rect">
            <a:avLst/>
          </a:prstGeom>
          <a:solidFill>
            <a:srgbClr val="D17F7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u="sng" dirty="0" smtClean="0">
                <a:latin typeface="Arial Narrow" pitchFamily="34" charset="0"/>
              </a:rPr>
              <a:t>Serveur Tomcat (Conteneur Web)</a:t>
            </a:r>
            <a:endParaRPr lang="fr-FR" b="1" u="sng" dirty="0">
              <a:latin typeface="Arial Narrow" pitchFamily="34" charset="0"/>
            </a:endParaRP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761484" y="4206820"/>
            <a:ext cx="1356527" cy="542508"/>
          </a:xfrm>
          <a:prstGeom prst="rect">
            <a:avLst/>
          </a:prstGeom>
          <a:solidFill>
            <a:srgbClr val="7CA1CE"/>
          </a:solidFill>
          <a:ln w="25400">
            <a:solidFill>
              <a:srgbClr val="440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JSP +Servlets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(Serveur)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2970356" y="5472014"/>
            <a:ext cx="1386146" cy="1022686"/>
          </a:xfrm>
          <a:prstGeom prst="rect">
            <a:avLst/>
          </a:prstGeom>
          <a:solidFill>
            <a:srgbClr val="7CA1CE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JAVA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(JRE librairie)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Classes base de données</a:t>
            </a: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5612774" y="4275159"/>
            <a:ext cx="1037476" cy="415925"/>
          </a:xfrm>
          <a:prstGeom prst="rect">
            <a:avLst/>
          </a:prstGeom>
          <a:solidFill>
            <a:srgbClr val="7CA1CE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HTML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(Statique)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5709447" y="5164394"/>
            <a:ext cx="942226" cy="428625"/>
          </a:xfrm>
          <a:prstGeom prst="rect">
            <a:avLst/>
          </a:prstGeom>
          <a:solidFill>
            <a:srgbClr val="7CA1CE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(Style)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37551" y="6052303"/>
            <a:ext cx="1296143" cy="415925"/>
          </a:xfrm>
          <a:prstGeom prst="rect">
            <a:avLst/>
          </a:prstGeom>
          <a:solidFill>
            <a:srgbClr val="7CA1CE"/>
          </a:solidFill>
          <a:ln w="25400">
            <a:solidFill>
              <a:srgbClr val="440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JavaScript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(Client)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15128" y="3978570"/>
            <a:ext cx="1199522" cy="712514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Navigateur Web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(Client)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4105" name="AutoShape 9"/>
          <p:cNvCxnSpPr>
            <a:cxnSpLocks noChangeShapeType="1"/>
          </p:cNvCxnSpPr>
          <p:nvPr/>
        </p:nvCxnSpPr>
        <p:spPr bwMode="auto">
          <a:xfrm flipV="1">
            <a:off x="1652823" y="4324852"/>
            <a:ext cx="1108661" cy="99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9"/>
          <p:cNvCxnSpPr>
            <a:cxnSpLocks noChangeShapeType="1"/>
          </p:cNvCxnSpPr>
          <p:nvPr/>
        </p:nvCxnSpPr>
        <p:spPr bwMode="auto">
          <a:xfrm flipH="1" flipV="1">
            <a:off x="1652823" y="4483122"/>
            <a:ext cx="1108661" cy="1642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9"/>
          <p:cNvCxnSpPr>
            <a:cxnSpLocks noChangeShapeType="1"/>
          </p:cNvCxnSpPr>
          <p:nvPr/>
        </p:nvCxnSpPr>
        <p:spPr bwMode="auto">
          <a:xfrm>
            <a:off x="6772961" y="4324852"/>
            <a:ext cx="86357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9"/>
          <p:cNvCxnSpPr>
            <a:cxnSpLocks noChangeShapeType="1"/>
            <a:stCxn id="3" idx="3"/>
            <a:endCxn id="6" idx="1"/>
          </p:cNvCxnSpPr>
          <p:nvPr/>
        </p:nvCxnSpPr>
        <p:spPr bwMode="auto">
          <a:xfrm>
            <a:off x="4118011" y="4478074"/>
            <a:ext cx="1494763" cy="504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9"/>
          <p:cNvCxnSpPr>
            <a:cxnSpLocks noChangeShapeType="1"/>
          </p:cNvCxnSpPr>
          <p:nvPr/>
        </p:nvCxnSpPr>
        <p:spPr bwMode="auto">
          <a:xfrm flipH="1">
            <a:off x="6733694" y="4498367"/>
            <a:ext cx="86357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9"/>
          <p:cNvCxnSpPr>
            <a:cxnSpLocks noChangeShapeType="1"/>
            <a:endCxn id="7" idx="1"/>
          </p:cNvCxnSpPr>
          <p:nvPr/>
        </p:nvCxnSpPr>
        <p:spPr bwMode="auto">
          <a:xfrm>
            <a:off x="4641494" y="5378707"/>
            <a:ext cx="1067953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9"/>
          <p:cNvCxnSpPr>
            <a:cxnSpLocks noChangeShapeType="1"/>
            <a:endCxn id="8" idx="1"/>
          </p:cNvCxnSpPr>
          <p:nvPr/>
        </p:nvCxnSpPr>
        <p:spPr bwMode="auto">
          <a:xfrm>
            <a:off x="4641494" y="6260266"/>
            <a:ext cx="796057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Connecteur droit 36"/>
          <p:cNvCxnSpPr/>
          <p:nvPr/>
        </p:nvCxnSpPr>
        <p:spPr>
          <a:xfrm>
            <a:off x="4641494" y="4479042"/>
            <a:ext cx="0" cy="1781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AutoShape 9"/>
          <p:cNvCxnSpPr>
            <a:cxnSpLocks noChangeShapeType="1"/>
          </p:cNvCxnSpPr>
          <p:nvPr/>
        </p:nvCxnSpPr>
        <p:spPr bwMode="auto">
          <a:xfrm flipV="1">
            <a:off x="3204374" y="4748689"/>
            <a:ext cx="0" cy="7233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9"/>
          <p:cNvCxnSpPr>
            <a:cxnSpLocks noChangeShapeType="1"/>
          </p:cNvCxnSpPr>
          <p:nvPr/>
        </p:nvCxnSpPr>
        <p:spPr bwMode="auto">
          <a:xfrm>
            <a:off x="3492406" y="4808597"/>
            <a:ext cx="0" cy="6634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270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196569" y="6281935"/>
            <a:ext cx="928588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5</a:t>
            </a:fld>
            <a:endParaRPr lang="fr-FR" sz="200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-18843" y="31589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357371" y="1196752"/>
            <a:ext cx="7832674" cy="426933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endParaRPr lang="fr-FR" sz="4000" dirty="0" smtClean="0">
              <a:effectLst/>
            </a:endParaRPr>
          </a:p>
          <a:p>
            <a:pPr marL="182880" indent="0" algn="ctr">
              <a:buNone/>
            </a:pPr>
            <a:endParaRPr lang="fr-FR" sz="4000" dirty="0" smtClean="0">
              <a:effectLst/>
            </a:endParaRPr>
          </a:p>
          <a:p>
            <a:pPr marL="182880" indent="0" algn="ctr">
              <a:buNone/>
            </a:pPr>
            <a:endParaRPr lang="fr-FR" sz="4000" dirty="0" smtClean="0">
              <a:effectLst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79512" y="945095"/>
            <a:ext cx="8169150" cy="591290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itchFamily="2" charset="2"/>
              <a:buChar char="§"/>
            </a:pPr>
            <a:endParaRPr lang="fr-FR" sz="1800" dirty="0">
              <a:effectLst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6308"/>
            <a:ext cx="8352928" cy="538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251520" y="980728"/>
            <a:ext cx="853244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endParaRPr lang="fr-FR" sz="3200" u="sng" dirty="0">
              <a:effectLst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25252" y="585055"/>
            <a:ext cx="878497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2400" b="0" u="sng" dirty="0" smtClean="0">
                <a:effectLst/>
                <a:latin typeface="Arial Narrow" pitchFamily="34" charset="0"/>
              </a:rPr>
              <a:t>Norme NF E 60-182 pour le calcul de TRS    </a:t>
            </a:r>
          </a:p>
          <a:p>
            <a:pPr marL="182880" indent="0" algn="ctr">
              <a:buNone/>
            </a:pPr>
            <a:r>
              <a:rPr lang="fr-FR" sz="2400" b="0" dirty="0" smtClean="0">
                <a:effectLst/>
                <a:latin typeface="Arial Narrow" pitchFamily="34" charset="0"/>
              </a:rPr>
              <a:t>Diagramme du temps de Productivité</a:t>
            </a:r>
          </a:p>
          <a:p>
            <a:pPr marL="182880" indent="0" algn="ctr">
              <a:buNone/>
            </a:pPr>
            <a:endParaRPr lang="fr-FR" sz="2400" i="1" dirty="0" smtClean="0">
              <a:solidFill>
                <a:srgbClr val="0996FF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5440" y="0"/>
            <a:ext cx="914944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25780" indent="-34290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2.Calcul  de TRS  et indicateurs de productivité</a:t>
            </a:r>
          </a:p>
        </p:txBody>
      </p:sp>
    </p:spTree>
    <p:extLst>
      <p:ext uri="{BB962C8B-B14F-4D97-AF65-F5344CB8AC3E}">
        <p14:creationId xmlns:p14="http://schemas.microsoft.com/office/powerpoint/2010/main" xmlns="" val="6795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544770" y="6281935"/>
            <a:ext cx="599230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6</a:t>
            </a:fld>
            <a:endParaRPr lang="fr-FR" sz="200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409" y="1819826"/>
            <a:ext cx="108959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264" y="2255474"/>
            <a:ext cx="792088" cy="51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4903" y="2012998"/>
            <a:ext cx="835653" cy="75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949" y="3526526"/>
            <a:ext cx="1763771" cy="68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1268760"/>
            <a:ext cx="648072" cy="54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AutoShape 6" descr="Résultat de recherche d'images pour &quot;s7-300&quot;"/>
          <p:cNvSpPr>
            <a:spLocks noChangeAspect="1" noChangeArrowheads="1"/>
          </p:cNvSpPr>
          <p:nvPr/>
        </p:nvSpPr>
        <p:spPr bwMode="auto">
          <a:xfrm>
            <a:off x="155575" y="-411163"/>
            <a:ext cx="8477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AutoShape 8" descr="Résultat de recherche d'images pour &quot;s7-300&quot;"/>
          <p:cNvSpPr>
            <a:spLocks noChangeAspect="1" noChangeArrowheads="1"/>
          </p:cNvSpPr>
          <p:nvPr/>
        </p:nvSpPr>
        <p:spPr bwMode="auto">
          <a:xfrm>
            <a:off x="155575" y="-411163"/>
            <a:ext cx="8477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106100" y="836712"/>
            <a:ext cx="1845945" cy="43905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6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Métier </a:t>
            </a:r>
          </a:p>
          <a:p>
            <a:pPr algn="ctr">
              <a:spcAft>
                <a:spcPts val="0"/>
              </a:spcAft>
            </a:pPr>
            <a:r>
              <a:rPr lang="fr-FR" sz="16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(Traitement de données)</a:t>
            </a:r>
          </a:p>
        </p:txBody>
      </p:sp>
      <p:sp>
        <p:nvSpPr>
          <p:cNvPr id="46" name="Flèche gauche 45"/>
          <p:cNvSpPr/>
          <p:nvPr/>
        </p:nvSpPr>
        <p:spPr>
          <a:xfrm>
            <a:off x="1835696" y="2204039"/>
            <a:ext cx="1718713" cy="48463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FF00"/>
                </a:solidFill>
              </a:rPr>
              <a:t>Insertion 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8" name="Titre 1"/>
          <p:cNvSpPr txBox="1">
            <a:spLocks/>
          </p:cNvSpPr>
          <p:nvPr/>
        </p:nvSpPr>
        <p:spPr>
          <a:xfrm>
            <a:off x="3347864" y="4005064"/>
            <a:ext cx="5616624" cy="271399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dirty="0" smtClean="0">
                <a:effectLst/>
                <a:latin typeface="Arial Narrow" pitchFamily="34" charset="0"/>
              </a:rPr>
              <a:t>Etapes d’ECRITURE: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dirty="0" smtClean="0">
                <a:effectLst/>
                <a:latin typeface="Arial Narrow" pitchFamily="34" charset="0"/>
              </a:rPr>
              <a:t>L’operateur remplit  un  formulaire  </a:t>
            </a:r>
            <a:r>
              <a:rPr lang="fr-FR" sz="2000" b="0" dirty="0" smtClean="0">
                <a:effectLst/>
                <a:latin typeface="Arial Narrow" pitchFamily="34" charset="0"/>
              </a:rPr>
              <a:t>de productivité   avant de travailler dans la machine.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dirty="0" smtClean="0">
                <a:effectLst/>
                <a:latin typeface="Arial Narrow" pitchFamily="34" charset="0"/>
              </a:rPr>
              <a:t>Pendant son cycle de travail, </a:t>
            </a:r>
            <a:r>
              <a:rPr lang="fr-FR" sz="2000" b="0" dirty="0" smtClean="0">
                <a:effectLst/>
                <a:latin typeface="Arial Narrow" pitchFamily="34" charset="0"/>
              </a:rPr>
              <a:t>il indique les temps de début et de fin d’un arrêt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b="0" dirty="0" smtClean="0">
                <a:effectLst/>
                <a:latin typeface="Arial Narrow" pitchFamily="34" charset="0"/>
              </a:rPr>
              <a:t>Une fois son  cycle de  production complété,</a:t>
            </a:r>
          </a:p>
          <a:p>
            <a:pPr marL="182880" indent="0" algn="l">
              <a:buNone/>
            </a:pPr>
            <a:r>
              <a:rPr lang="fr-FR" sz="2000" dirty="0" smtClean="0">
                <a:effectLst/>
                <a:latin typeface="Arial Narrow" pitchFamily="34" charset="0"/>
              </a:rPr>
              <a:t> il valide et envoie le formulaire par HTTP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dirty="0" smtClean="0">
                <a:effectLst/>
                <a:latin typeface="Arial Narrow" pitchFamily="34" charset="0"/>
              </a:rPr>
              <a:t>L’application calcule  le TRS </a:t>
            </a:r>
            <a:r>
              <a:rPr lang="fr-FR" sz="2000" b="0" dirty="0" smtClean="0">
                <a:effectLst/>
                <a:latin typeface="Arial Narrow" pitchFamily="34" charset="0"/>
              </a:rPr>
              <a:t>et les indicateurs complémentaires</a:t>
            </a:r>
          </a:p>
          <a:p>
            <a:pPr marL="182880" indent="0" algn="l">
              <a:buFont typeface="Wingdings" pitchFamily="2" charset="2"/>
              <a:buChar char="§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182880" indent="0" algn="l">
              <a:buFont typeface="Wingdings" pitchFamily="2" charset="2"/>
              <a:buChar char="§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 </a:t>
            </a: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>
              <a:latin typeface="Arial Narrow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59832" y="2856377"/>
            <a:ext cx="2028979" cy="4433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Calcul d’écarts et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>
                <a:latin typeface="Arial Narrow" pitchFamily="34" charset="0"/>
                <a:ea typeface="Droid Sans Fallback"/>
                <a:cs typeface="FreeSans"/>
              </a:rPr>
              <a:t>g</a:t>
            </a: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énération de requêtes SQL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cxnSp>
        <p:nvCxnSpPr>
          <p:cNvPr id="53" name="Connecteur droit 52"/>
          <p:cNvCxnSpPr>
            <a:endCxn id="13" idx="3"/>
          </p:cNvCxnSpPr>
          <p:nvPr/>
        </p:nvCxnSpPr>
        <p:spPr>
          <a:xfrm flipH="1">
            <a:off x="4644008" y="1942498"/>
            <a:ext cx="2232248" cy="432000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1412776"/>
            <a:ext cx="7429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>
          <a:xfrm>
            <a:off x="5436096" y="1556792"/>
            <a:ext cx="720080" cy="417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 Requête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HTTP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68344" y="1700808"/>
            <a:ext cx="683949" cy="73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re 1"/>
          <p:cNvSpPr txBox="1">
            <a:spLocks/>
          </p:cNvSpPr>
          <p:nvPr/>
        </p:nvSpPr>
        <p:spPr>
          <a:xfrm>
            <a:off x="5088812" y="2856377"/>
            <a:ext cx="4078943" cy="88677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dirty="0" smtClean="0">
                <a:effectLst/>
                <a:latin typeface="Arial Narrow" pitchFamily="34" charset="0"/>
              </a:rPr>
              <a:t>Protocoles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b="0" dirty="0" smtClean="0">
                <a:effectLst/>
                <a:latin typeface="Arial Narrow" pitchFamily="34" charset="0"/>
              </a:rPr>
              <a:t>Couche  application : </a:t>
            </a:r>
            <a:r>
              <a:rPr lang="fr-FR" sz="2000" b="0" dirty="0" smtClean="0">
                <a:effectLst/>
                <a:latin typeface="Arial Narrow" pitchFamily="34" charset="0"/>
              </a:rPr>
              <a:t>HTTP.</a:t>
            </a:r>
            <a:endParaRPr lang="fr-FR" sz="2000" b="0" dirty="0" smtClean="0">
              <a:effectLst/>
              <a:latin typeface="Arial Narrow" pitchFamily="34" charset="0"/>
            </a:endParaRP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b="0" dirty="0" smtClean="0">
                <a:effectLst/>
                <a:latin typeface="Arial Narrow" pitchFamily="34" charset="0"/>
              </a:rPr>
              <a:t>Couche transport/réseau: TCP/IP</a:t>
            </a:r>
            <a:r>
              <a:rPr lang="fr-FR" sz="2000" dirty="0" smtClean="0">
                <a:effectLst/>
                <a:latin typeface="Arial Narrow" pitchFamily="34" charset="0"/>
              </a:rPr>
              <a:t>.</a:t>
            </a:r>
            <a:endParaRPr lang="fr-FR" sz="2000" b="0" dirty="0" smtClean="0">
              <a:effectLst/>
              <a:latin typeface="Arial Narrow" pitchFamily="34" charset="0"/>
            </a:endParaRPr>
          </a:p>
        </p:txBody>
      </p:sp>
      <p:sp>
        <p:nvSpPr>
          <p:cNvPr id="36" name="Titre 1"/>
          <p:cNvSpPr txBox="1">
            <a:spLocks/>
          </p:cNvSpPr>
          <p:nvPr/>
        </p:nvSpPr>
        <p:spPr>
          <a:xfrm>
            <a:off x="117038" y="-5159"/>
            <a:ext cx="9279497" cy="69785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3.1 </a:t>
            </a:r>
            <a:r>
              <a:rPr lang="fr-FR" sz="3200" u="sng" dirty="0" smtClean="0">
                <a:effectLst/>
                <a:latin typeface="Arial Narrow" pitchFamily="34" charset="0"/>
              </a:rPr>
              <a:t>Architecture du système : phase d’ECRITURE</a:t>
            </a:r>
            <a:endParaRPr lang="fr-FR" sz="3200" u="sng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19929" y="2153753"/>
            <a:ext cx="1016710" cy="41002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Formulaire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HTML,JS,CSS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58215" y="1869520"/>
            <a:ext cx="647885" cy="430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 Requête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SQL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1520" y="1398821"/>
            <a:ext cx="1656184" cy="54367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Exécution procédures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de stockage et calcul </a:t>
            </a:r>
            <a:endParaRPr lang="fr-FR" sz="1400" b="1" kern="150" dirty="0">
              <a:latin typeface="Arial Narrow" pitchFamily="34" charset="0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de données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5656" y="2996952"/>
            <a:ext cx="862404" cy="430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 Procédure1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SQL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51720" y="3573016"/>
            <a:ext cx="771183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Stockage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tableau1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797152"/>
            <a:ext cx="1969355" cy="58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2195736" y="4797152"/>
            <a:ext cx="93610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 defTabSz="864000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Calcul et </a:t>
            </a:r>
          </a:p>
          <a:p>
            <a:pPr algn="ctr" defTabSz="864000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stockage </a:t>
            </a:r>
          </a:p>
          <a:p>
            <a:pPr algn="ctr" defTabSz="864000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tableau2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75656" y="4365104"/>
            <a:ext cx="93610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 Procédure2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SQL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528" y="908720"/>
            <a:ext cx="1012621" cy="41804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600" b="1" kern="150" dirty="0" smtClean="0">
                <a:latin typeface="Arial Narrow" pitchFamily="34" charset="0"/>
                <a:ea typeface="Droid Sans Fallback"/>
                <a:cs typeface="FreeSans"/>
              </a:rPr>
              <a:t>Données</a:t>
            </a:r>
            <a:endParaRPr lang="fr-FR" sz="16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6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(Data base)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9672" y="5445224"/>
            <a:ext cx="864096" cy="35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 Procédure3</a:t>
            </a: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SQL</a:t>
            </a:r>
            <a:endParaRPr lang="fr-FR" sz="12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H="1">
            <a:off x="1403648" y="2772503"/>
            <a:ext cx="14851" cy="728505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54" name="Connecteur droit 53"/>
          <p:cNvCxnSpPr/>
          <p:nvPr/>
        </p:nvCxnSpPr>
        <p:spPr>
          <a:xfrm>
            <a:off x="1403648" y="4221088"/>
            <a:ext cx="0" cy="648072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085" y="5862039"/>
            <a:ext cx="1969355" cy="58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ctangle 58"/>
          <p:cNvSpPr/>
          <p:nvPr/>
        </p:nvSpPr>
        <p:spPr>
          <a:xfrm>
            <a:off x="2339752" y="5877272"/>
            <a:ext cx="929723" cy="54367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Calcul et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stockage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tableau3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cxnSp>
        <p:nvCxnSpPr>
          <p:cNvPr id="60" name="Connecteur droit 59"/>
          <p:cNvCxnSpPr>
            <a:endCxn id="56" idx="0"/>
          </p:cNvCxnSpPr>
          <p:nvPr/>
        </p:nvCxnSpPr>
        <p:spPr>
          <a:xfrm flipH="1">
            <a:off x="1347763" y="5373216"/>
            <a:ext cx="55886" cy="488823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sp>
        <p:nvSpPr>
          <p:cNvPr id="38" name="Rectangle 37"/>
          <p:cNvSpPr/>
          <p:nvPr/>
        </p:nvSpPr>
        <p:spPr>
          <a:xfrm>
            <a:off x="6372200" y="692696"/>
            <a:ext cx="1242808" cy="43204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6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Présentation </a:t>
            </a:r>
          </a:p>
          <a:p>
            <a:pPr algn="ctr">
              <a:spcAft>
                <a:spcPts val="0"/>
              </a:spcAft>
            </a:pPr>
            <a:r>
              <a:rPr lang="fr-FR" sz="16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(contrôleur+UI</a:t>
            </a:r>
            <a:r>
              <a:rPr lang="fr-FR" sz="12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16416" y="1904876"/>
            <a:ext cx="648072" cy="54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6876256" y="1196752"/>
            <a:ext cx="504056" cy="2613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Client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8344" y="764704"/>
            <a:ext cx="1152128" cy="106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31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544770" y="6281935"/>
            <a:ext cx="599230" cy="57606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7</a:t>
            </a:fld>
            <a:endParaRPr lang="fr-FR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9405" y="1920060"/>
            <a:ext cx="108959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1959" y="2543260"/>
            <a:ext cx="792088" cy="51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3382" y="2305861"/>
            <a:ext cx="935382" cy="85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9973" y="1314878"/>
            <a:ext cx="648072" cy="59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AutoShape 6" descr="Résultat de recherche d'images pour &quot;s7-300&quot;"/>
          <p:cNvSpPr>
            <a:spLocks noChangeAspect="1" noChangeArrowheads="1"/>
          </p:cNvSpPr>
          <p:nvPr/>
        </p:nvSpPr>
        <p:spPr bwMode="auto">
          <a:xfrm>
            <a:off x="155575" y="-411163"/>
            <a:ext cx="8477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AutoShape 8" descr="Résultat de recherche d'images pour &quot;s7-300&quot;"/>
          <p:cNvSpPr>
            <a:spLocks noChangeAspect="1" noChangeArrowheads="1"/>
          </p:cNvSpPr>
          <p:nvPr/>
        </p:nvSpPr>
        <p:spPr bwMode="auto">
          <a:xfrm>
            <a:off x="155575" y="-411163"/>
            <a:ext cx="847725" cy="866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203849" y="752783"/>
            <a:ext cx="1872208" cy="5110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Métier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(Traitement de données)</a:t>
            </a:r>
          </a:p>
        </p:txBody>
      </p:sp>
      <p:sp>
        <p:nvSpPr>
          <p:cNvPr id="48" name="Titre 1"/>
          <p:cNvSpPr txBox="1">
            <a:spLocks/>
          </p:cNvSpPr>
          <p:nvPr/>
        </p:nvSpPr>
        <p:spPr>
          <a:xfrm>
            <a:off x="4714204" y="3306068"/>
            <a:ext cx="4208361" cy="280438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000" dirty="0" smtClean="0">
                <a:effectLst/>
                <a:latin typeface="Arial Narrow" pitchFamily="34" charset="0"/>
              </a:rPr>
              <a:t>Etapes de LECTURE: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b="0" dirty="0" smtClean="0">
                <a:effectLst/>
                <a:latin typeface="Arial Narrow" pitchFamily="34" charset="0"/>
              </a:rPr>
              <a:t>Le superviseur  choisit la date   de la machine  à </a:t>
            </a:r>
            <a:r>
              <a:rPr lang="fr-FR" sz="2000" b="0" dirty="0">
                <a:effectLst/>
                <a:latin typeface="Arial Narrow" pitchFamily="34" charset="0"/>
              </a:rPr>
              <a:t>a</a:t>
            </a:r>
            <a:r>
              <a:rPr lang="fr-FR" sz="2000" b="0" dirty="0" smtClean="0">
                <a:effectLst/>
                <a:latin typeface="Arial Narrow" pitchFamily="34" charset="0"/>
              </a:rPr>
              <a:t>nalyser.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b="0" dirty="0" smtClean="0">
                <a:effectLst/>
                <a:latin typeface="Arial Narrow" pitchFamily="34" charset="0"/>
              </a:rPr>
              <a:t>La application web  demande l’information à la  base de données selon la date spécifié .</a:t>
            </a:r>
          </a:p>
          <a:p>
            <a:pPr marL="182880" indent="0" algn="l">
              <a:buFont typeface="Wingdings" pitchFamily="2" charset="2"/>
              <a:buChar char="§"/>
            </a:pPr>
            <a:r>
              <a:rPr lang="fr-FR" sz="2000" b="0" dirty="0" smtClean="0">
                <a:effectLst/>
                <a:latin typeface="Arial Narrow" pitchFamily="34" charset="0"/>
              </a:rPr>
              <a:t>Les Indicateurs TRS sont présentées par </a:t>
            </a:r>
            <a:r>
              <a:rPr lang="fr-FR" sz="2000" dirty="0" smtClean="0">
                <a:effectLst/>
                <a:latin typeface="Arial Narrow" pitchFamily="34" charset="0"/>
              </a:rPr>
              <a:t>référence/JOUR</a:t>
            </a:r>
            <a:r>
              <a:rPr lang="fr-FR" sz="2000" b="0" dirty="0" smtClean="0">
                <a:effectLst/>
                <a:latin typeface="Arial Narrow" pitchFamily="34" charset="0"/>
              </a:rPr>
              <a:t> ou T</a:t>
            </a:r>
            <a:r>
              <a:rPr lang="fr-FR" sz="2000" dirty="0" smtClean="0">
                <a:effectLst/>
                <a:latin typeface="Arial Narrow" pitchFamily="34" charset="0"/>
              </a:rPr>
              <a:t>OTAL/JOUR</a:t>
            </a:r>
          </a:p>
          <a:p>
            <a:pPr marL="182880" indent="0" algn="l">
              <a:buFont typeface="Wingdings" pitchFamily="2" charset="2"/>
              <a:buChar char="§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182880" indent="0" algn="l">
              <a:buFont typeface="Wingdings" pitchFamily="2" charset="2"/>
              <a:buChar char="§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182880" indent="0" algn="l">
              <a:buNone/>
            </a:pPr>
            <a:r>
              <a:rPr lang="fr-FR" sz="2000" u="sng" dirty="0" smtClean="0">
                <a:effectLst/>
                <a:latin typeface="Arial Narrow" pitchFamily="34" charset="0"/>
              </a:rPr>
              <a:t> </a:t>
            </a: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 smtClean="0">
              <a:effectLst/>
              <a:latin typeface="Arial Narrow" pitchFamily="34" charset="0"/>
            </a:endParaRPr>
          </a:p>
          <a:p>
            <a:pPr marL="525780" indent="-342900" algn="l">
              <a:buFont typeface="Arial" pitchFamily="34" charset="0"/>
              <a:buChar char="•"/>
            </a:pPr>
            <a:endParaRPr lang="fr-FR" sz="2000" dirty="0">
              <a:latin typeface="Arial Narrow" pitchFamily="34" charset="0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5259004" y="1776009"/>
            <a:ext cx="1584174" cy="200732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1618" y="1503448"/>
            <a:ext cx="704021" cy="66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6804248" y="1124744"/>
            <a:ext cx="576064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Client 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19044" y="1358049"/>
            <a:ext cx="720080" cy="417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 Requête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HTTP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8591" y="1263843"/>
            <a:ext cx="1179612" cy="72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re 1"/>
          <p:cNvSpPr txBox="1">
            <a:spLocks/>
          </p:cNvSpPr>
          <p:nvPr/>
        </p:nvSpPr>
        <p:spPr>
          <a:xfrm>
            <a:off x="-5440" y="-34129"/>
            <a:ext cx="914944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3.2 Architecture du système  :phase de LECTURE</a:t>
            </a:r>
            <a:endParaRPr lang="fr-FR" sz="3200" u="sng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32074" y="2181526"/>
            <a:ext cx="1443565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Analyse selon date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HTML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49123" y="1769096"/>
            <a:ext cx="647885" cy="430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 Requête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SQL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910" y="1532471"/>
            <a:ext cx="1824137" cy="60038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200" b="1" kern="150" dirty="0" smtClean="0">
                <a:effectLst/>
                <a:latin typeface="Liberation Serif"/>
                <a:ea typeface="Droid Sans Fallback"/>
                <a:cs typeface="FreeSans"/>
              </a:rPr>
              <a:t>Exécution  Requête</a:t>
            </a:r>
            <a:endParaRPr lang="fr-FR" sz="1200" b="1" kern="150" dirty="0">
              <a:latin typeface="Liberation Serif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200" b="1" kern="150" dirty="0" smtClean="0">
                <a:latin typeface="Liberation Serif"/>
                <a:ea typeface="Droid Sans Fallback"/>
                <a:cs typeface="FreeSans"/>
              </a:rPr>
              <a:t>récupération de données 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5575" y="5391716"/>
            <a:ext cx="1131160" cy="58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46"/>
          <p:cNvSpPr/>
          <p:nvPr/>
        </p:nvSpPr>
        <p:spPr>
          <a:xfrm>
            <a:off x="519708" y="1124744"/>
            <a:ext cx="1243980" cy="39462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Données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(Data </a:t>
            </a: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base</a:t>
            </a:r>
            <a:r>
              <a:rPr lang="fr-FR" sz="1400" b="1" kern="150" dirty="0" smtClean="0">
                <a:latin typeface="Liberation Serif"/>
                <a:ea typeface="Droid Sans Fallback"/>
                <a:cs typeface="FreeSans"/>
              </a:rPr>
              <a:t>)</a:t>
            </a:r>
            <a:endParaRPr lang="fr-FR" sz="1400" b="1" kern="150" dirty="0" smtClean="0">
              <a:effectLst/>
              <a:latin typeface="Liberation Serif"/>
              <a:ea typeface="Droid Sans Fallback"/>
              <a:cs typeface="FreeSans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2062808" y="3068959"/>
            <a:ext cx="0" cy="1779079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cxnSp>
        <p:nvCxnSpPr>
          <p:cNvPr id="54" name="Connecteur droit 53"/>
          <p:cNvCxnSpPr/>
          <p:nvPr/>
        </p:nvCxnSpPr>
        <p:spPr>
          <a:xfrm flipH="1" flipV="1">
            <a:off x="2882448" y="3068959"/>
            <a:ext cx="2135" cy="1771474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69927" y="5391715"/>
            <a:ext cx="1155062" cy="58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ctangle 58"/>
          <p:cNvSpPr/>
          <p:nvPr/>
        </p:nvSpPr>
        <p:spPr>
          <a:xfrm>
            <a:off x="1392898" y="4886366"/>
            <a:ext cx="1162878" cy="50534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Tableau2 </a:t>
            </a: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par 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JOUR/Reference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2339752" y="1370704"/>
            <a:ext cx="1937803" cy="483298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rgbClr val="FFFF00"/>
                </a:solidFill>
              </a:rPr>
              <a:t>Récupération</a:t>
            </a:r>
            <a:endParaRPr lang="fr-FR" sz="1600" b="1" dirty="0">
              <a:solidFill>
                <a:srgbClr val="FFFF00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81774" y="5391716"/>
            <a:ext cx="1229413" cy="58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2689414" y="4886366"/>
            <a:ext cx="1306521" cy="54367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Tableau3 </a:t>
            </a: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par 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JOUR/</a:t>
            </a:r>
            <a:r>
              <a:rPr lang="fr-FR" sz="1400" b="1" kern="150" dirty="0" err="1" smtClean="0">
                <a:latin typeface="Arial Narrow" pitchFamily="34" charset="0"/>
                <a:ea typeface="Droid Sans Fallback"/>
                <a:cs typeface="FreeSans"/>
              </a:rPr>
              <a:t>RefTOTALE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4869160"/>
            <a:ext cx="1259633" cy="54367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Tableau1 </a:t>
            </a: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 </a:t>
            </a:r>
            <a:endParaRPr lang="fr-FR" sz="1400" b="1" kern="150" dirty="0" smtClean="0">
              <a:latin typeface="Arial Narrow" pitchFamily="34" charset="0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Données Bruts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Par cycle Travail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8591" y="2041600"/>
            <a:ext cx="966179" cy="50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1003300" y="3603967"/>
            <a:ext cx="1000747" cy="47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Réponse SQL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tableau2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48765" y="3603967"/>
            <a:ext cx="1047172" cy="47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Réponse SQL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latin typeface="Arial Narrow" pitchFamily="34" charset="0"/>
                <a:ea typeface="Droid Sans Fallback"/>
                <a:cs typeface="FreeSans"/>
              </a:rPr>
              <a:t>tableau3</a:t>
            </a:r>
            <a:endParaRPr lang="fr-FR" sz="1400" b="1" kern="150" dirty="0" smtClean="0">
              <a:effectLst/>
              <a:latin typeface="Arial Narrow" pitchFamily="34" charset="0"/>
              <a:ea typeface="Droid Sans Fallback"/>
              <a:cs typeface="Free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96845" y="831795"/>
            <a:ext cx="1170800" cy="43204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Présentation </a:t>
            </a:r>
          </a:p>
          <a:p>
            <a:pPr algn="ctr">
              <a:spcAft>
                <a:spcPts val="0"/>
              </a:spcAft>
            </a:pPr>
            <a:r>
              <a:rPr lang="fr-FR" sz="1400" b="1" kern="150" dirty="0" smtClean="0">
                <a:effectLst/>
                <a:latin typeface="Arial Narrow" pitchFamily="34" charset="0"/>
                <a:ea typeface="Droid Sans Fallback"/>
                <a:cs typeface="FreeSans"/>
              </a:rPr>
              <a:t>(HTML,CSS)</a:t>
            </a:r>
          </a:p>
        </p:txBody>
      </p:sp>
      <p:cxnSp>
        <p:nvCxnSpPr>
          <p:cNvPr id="37" name="Connecteur droit 36"/>
          <p:cNvCxnSpPr>
            <a:endCxn id="57" idx="1"/>
          </p:cNvCxnSpPr>
          <p:nvPr/>
        </p:nvCxnSpPr>
        <p:spPr>
          <a:xfrm flipV="1">
            <a:off x="5392530" y="1837407"/>
            <a:ext cx="1479088" cy="508763"/>
          </a:xfrm>
          <a:prstGeom prst="line">
            <a:avLst/>
          </a:prstGeom>
          <a:noFill/>
          <a:ln w="28575">
            <a:solidFill>
              <a:srgbClr val="3465A4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xmlns="" val="30946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8</a:t>
            </a:fld>
            <a:endParaRPr lang="fr-FR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37274" y="859981"/>
            <a:ext cx="4716299" cy="3855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88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Application Java EE -3Tiers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4186" y="1325720"/>
            <a:ext cx="1125190" cy="4554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Données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(Data base)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00225" y="1301404"/>
            <a:ext cx="1197147" cy="5040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Métier </a:t>
            </a:r>
            <a:endParaRPr lang="fr-FR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(Traitement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57037" y="1312914"/>
            <a:ext cx="1296535" cy="5586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Présentation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Contrôleur+UI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)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2636912"/>
            <a:ext cx="1628848" cy="715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Interface Tableau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ImplemTableaux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SingletonConnection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9260" y="2696355"/>
            <a:ext cx="1569143" cy="6534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 fontAlgn="base"/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CycleBean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algn="ctr" fontAlgn="base"/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GenerateurBean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algn="ctr" fontAlgn="base"/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Calculateur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28086" y="2732547"/>
            <a:ext cx="1161690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ControleurApp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DispatchServ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8983" y="2650136"/>
            <a:ext cx="1675158" cy="7458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Accueil.jsp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Formulaire.jsp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Validation.jsp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8838" y="2018214"/>
            <a:ext cx="1075261" cy="37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Contient   classes Java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16353" y="2028386"/>
            <a:ext cx="1079877" cy="3697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Contient classes Java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63949" y="2013776"/>
            <a:ext cx="1232771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Composée par  classes Java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avec flèche 17"/>
          <p:cNvCxnSpPr>
            <a:stCxn id="4" idx="2"/>
            <a:endCxn id="8" idx="0"/>
          </p:cNvCxnSpPr>
          <p:nvPr/>
        </p:nvCxnSpPr>
        <p:spPr>
          <a:xfrm>
            <a:off x="1326781" y="1781144"/>
            <a:ext cx="27195" cy="855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2"/>
            <a:endCxn id="9" idx="0"/>
          </p:cNvCxnSpPr>
          <p:nvPr/>
        </p:nvCxnSpPr>
        <p:spPr>
          <a:xfrm flipH="1">
            <a:off x="3183832" y="1805460"/>
            <a:ext cx="14967" cy="890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2"/>
            <a:endCxn id="10" idx="0"/>
          </p:cNvCxnSpPr>
          <p:nvPr/>
        </p:nvCxnSpPr>
        <p:spPr>
          <a:xfrm>
            <a:off x="4805305" y="1871593"/>
            <a:ext cx="3626" cy="860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1"/>
            <a:endCxn id="10" idx="3"/>
          </p:cNvCxnSpPr>
          <p:nvPr/>
        </p:nvCxnSpPr>
        <p:spPr>
          <a:xfrm flipH="1">
            <a:off x="5389776" y="3023060"/>
            <a:ext cx="8992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281218" y="2262119"/>
            <a:ext cx="964269" cy="271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Pages JSP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0" y="-27136"/>
            <a:ext cx="9149440" cy="54808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4.1 </a:t>
            </a:r>
            <a:r>
              <a:rPr lang="fr-FR" sz="3200" u="sng" dirty="0" smtClean="0">
                <a:effectLst/>
                <a:latin typeface="Arial Narrow" pitchFamily="34" charset="0"/>
              </a:rPr>
              <a:t>Structure logiciel de l’application </a:t>
            </a:r>
            <a:endParaRPr lang="fr-FR" sz="3000" u="sng" dirty="0">
              <a:latin typeface="Arial Narrow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6490209" y="587891"/>
            <a:ext cx="2653791" cy="147565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dirty="0" smtClean="0">
                <a:effectLst/>
                <a:latin typeface="Arial Narrow" pitchFamily="34" charset="0"/>
              </a:rPr>
              <a:t>Modèle 3 tiers :</a:t>
            </a:r>
          </a:p>
          <a:p>
            <a:pPr marL="640080" indent="-4572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présentation</a:t>
            </a:r>
          </a:p>
          <a:p>
            <a:pPr marL="640080" indent="-4572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métier</a:t>
            </a:r>
          </a:p>
          <a:p>
            <a:pPr marL="640080" indent="-457200" algn="l">
              <a:buFont typeface="Wingdings" pitchFamily="2" charset="2"/>
              <a:buChar char="§"/>
            </a:pPr>
            <a:r>
              <a:rPr lang="fr-FR" sz="2400" b="0" dirty="0" smtClean="0">
                <a:effectLst/>
                <a:latin typeface="Arial Narrow" pitchFamily="34" charset="0"/>
              </a:rPr>
              <a:t>données</a:t>
            </a:r>
            <a:endParaRPr lang="fr-FR" sz="2400" b="0" dirty="0">
              <a:latin typeface="Arial Narrow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31152" y="3941023"/>
            <a:ext cx="7165184" cy="2678212"/>
          </a:xfrm>
          <a:prstGeom prst="rect">
            <a:avLst/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400" u="sng" dirty="0" smtClean="0">
                <a:latin typeface="Arial Narrow" pitchFamily="34" charset="0"/>
              </a:rPr>
              <a:t>Couche métier </a:t>
            </a:r>
          </a:p>
          <a:p>
            <a:endParaRPr lang="fr-FR" dirty="0"/>
          </a:p>
        </p:txBody>
      </p:sp>
      <p:sp>
        <p:nvSpPr>
          <p:cNvPr id="37" name="Titre 1"/>
          <p:cNvSpPr txBox="1">
            <a:spLocks/>
          </p:cNvSpPr>
          <p:nvPr/>
        </p:nvSpPr>
        <p:spPr>
          <a:xfrm>
            <a:off x="138838" y="3452922"/>
            <a:ext cx="6754448" cy="62334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40080" indent="-457200" algn="ctr">
              <a:buFont typeface="Wingdings" pitchFamily="2" charset="2"/>
              <a:buChar char="§"/>
            </a:pPr>
            <a:r>
              <a:rPr lang="fr-FR" sz="2800" u="sng" dirty="0" smtClean="0">
                <a:effectLst/>
                <a:latin typeface="Arial Narrow" pitchFamily="34" charset="0"/>
              </a:rPr>
              <a:t>Composition  de la couche métier</a:t>
            </a:r>
            <a:endParaRPr lang="fr-FR" sz="2800" u="sng" dirty="0">
              <a:latin typeface="Arial Narrow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2878054" y="4076271"/>
            <a:ext cx="1913115" cy="255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Narrow" pitchFamily="34" charset="0"/>
                <a:cs typeface="Arial" pitchFamily="34" charset="0"/>
              </a:rPr>
              <a:t>CycleBean.java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64062" y="5449139"/>
            <a:ext cx="1660309" cy="2139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Narrow" pitchFamily="34" charset="0"/>
                <a:cs typeface="Arial" pitchFamily="34" charset="0"/>
              </a:rPr>
              <a:t>Calculateur.java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531738" y="5405824"/>
            <a:ext cx="1921835" cy="2319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Narrow" pitchFamily="34" charset="0"/>
                <a:cs typeface="Arial" pitchFamily="34" charset="0"/>
              </a:rPr>
              <a:t>GenerateurBean.java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81163" y="5797973"/>
            <a:ext cx="8658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Fonctions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FR" sz="1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auxiliaires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60726" y="5650454"/>
            <a:ext cx="1663645" cy="669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Fonctions Java 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pour: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FR" sz="1400" b="1" baseline="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&gt;Traitement</a:t>
            </a:r>
            <a:r>
              <a:rPr lang="fr-FR" sz="1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de données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&gt;Conversion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du temps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531738" y="5650454"/>
            <a:ext cx="1921835" cy="6291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Classe Java pour: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FR" sz="1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&gt;Traitement de requêtes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&gt;Génération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d’Objet Bean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569880" y="4943895"/>
            <a:ext cx="1438205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Objet Requête HTTP avec Paramé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814094" y="4332121"/>
            <a:ext cx="2117946" cy="5531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FR" sz="1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Enregistrer les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attributs selon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le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format  du tableau1 SQL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163593" y="5405824"/>
            <a:ext cx="1525435" cy="4892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Classes de couche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présentation </a:t>
            </a:r>
          </a:p>
        </p:txBody>
      </p:sp>
      <p:cxnSp>
        <p:nvCxnSpPr>
          <p:cNvPr id="50" name="Connecteur droit avec flèche 49"/>
          <p:cNvCxnSpPr>
            <a:endCxn id="41" idx="1"/>
          </p:cNvCxnSpPr>
          <p:nvPr/>
        </p:nvCxnSpPr>
        <p:spPr>
          <a:xfrm flipV="1">
            <a:off x="2224371" y="5521785"/>
            <a:ext cx="1307367" cy="34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5433047" y="5473927"/>
            <a:ext cx="1730546" cy="478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5569880" y="5663104"/>
            <a:ext cx="1593713" cy="45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3893317" y="4885251"/>
            <a:ext cx="0" cy="4773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37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98623" y="1340768"/>
            <a:ext cx="6649641" cy="12241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Arial Narrow" pitchFamily="34" charset="0"/>
              </a:rPr>
              <a:t>Couche données </a:t>
            </a:r>
          </a:p>
          <a:p>
            <a:endParaRPr lang="fr-FR" sz="20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16416" y="6468069"/>
            <a:ext cx="827585" cy="3899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fld id="{02267BB0-3478-44FC-99F6-E729DED5E7F9}" type="slidenum">
              <a:rPr lang="fr-FR" sz="2000" smtClean="0">
                <a:effectLst/>
              </a:rPr>
              <a:pPr marL="182880" indent="0" algn="ctr">
                <a:buNone/>
              </a:pPr>
              <a:t>9</a:t>
            </a:fld>
            <a:endParaRPr lang="fr-FR" sz="20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0" y="0"/>
            <a:ext cx="8892480" cy="62068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ctr">
              <a:buNone/>
            </a:pPr>
            <a:r>
              <a:rPr lang="fr-FR" sz="3200" u="sng" dirty="0" smtClean="0">
                <a:effectLst/>
                <a:latin typeface="Arial Narrow" pitchFamily="34" charset="0"/>
              </a:rPr>
              <a:t>4.2 </a:t>
            </a:r>
            <a:r>
              <a:rPr lang="fr-FR" sz="3200" u="sng" dirty="0" smtClean="0">
                <a:effectLst/>
                <a:latin typeface="Arial Narrow" pitchFamily="34" charset="0"/>
              </a:rPr>
              <a:t>Base de données MySQL et couche  données.</a:t>
            </a:r>
            <a:endParaRPr lang="fr-FR" sz="3200" dirty="0">
              <a:effectLst/>
              <a:latin typeface="Arial Narrow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620688"/>
            <a:ext cx="9289032" cy="43204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97230" indent="-514350" algn="l">
              <a:buFont typeface="Wingdings" pitchFamily="2" charset="2"/>
              <a:buChar char="§"/>
            </a:pPr>
            <a:r>
              <a:rPr lang="fr-FR" sz="2200" b="0" dirty="0" smtClean="0">
                <a:effectLst/>
                <a:latin typeface="Arial Narrow" pitchFamily="34" charset="0"/>
              </a:rPr>
              <a:t>Structure hiérarchique   à 3  tableaux   en interaction avec couche de données.     </a:t>
            </a:r>
          </a:p>
          <a:p>
            <a:pPr marL="697230" indent="-514350" algn="l">
              <a:buNone/>
            </a:pPr>
            <a:endParaRPr lang="fr-FR" sz="2200" dirty="0" smtClean="0"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8740" y="1762684"/>
            <a:ext cx="1969712" cy="520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A. Données provenant de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l’application web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9632" y="1762684"/>
            <a:ext cx="3118591" cy="520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B. Classes pour l’envoie  de requêtes SQL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pour l’exécution  des procédures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65918" y="3551327"/>
            <a:ext cx="985068" cy="428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Calcul basé sur tableau1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73065" y="3523819"/>
            <a:ext cx="879227" cy="44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Calcul basé sur tableau2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1347" y="3775289"/>
            <a:ext cx="1145578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Narrow" pitchFamily="34" charset="0"/>
                <a:cs typeface="Arial" pitchFamily="34" charset="0"/>
              </a:rPr>
              <a:t>Tableau1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7094" y="3765830"/>
            <a:ext cx="1145578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Narrow" pitchFamily="34" charset="0"/>
                <a:cs typeface="Arial" pitchFamily="34" charset="0"/>
              </a:rPr>
              <a:t>Tableau2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15916" y="3751534"/>
            <a:ext cx="1145578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Narrow" pitchFamily="34" charset="0"/>
                <a:cs typeface="Arial" pitchFamily="34" charset="0"/>
              </a:rPr>
              <a:t>Tableau3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4211960" y="2618896"/>
            <a:ext cx="0" cy="1146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5" idx="0"/>
          </p:cNvCxnSpPr>
          <p:nvPr/>
        </p:nvCxnSpPr>
        <p:spPr>
          <a:xfrm>
            <a:off x="6579002" y="2548565"/>
            <a:ext cx="9703" cy="12029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2" idx="3"/>
            <a:endCxn id="13" idx="1"/>
          </p:cNvCxnSpPr>
          <p:nvPr/>
        </p:nvCxnSpPr>
        <p:spPr>
          <a:xfrm flipV="1">
            <a:off x="1886925" y="3981854"/>
            <a:ext cx="1590169" cy="94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5" idx="1"/>
          </p:cNvCxnSpPr>
          <p:nvPr/>
        </p:nvCxnSpPr>
        <p:spPr>
          <a:xfrm flipV="1">
            <a:off x="4622672" y="3967558"/>
            <a:ext cx="1393244" cy="16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477094" y="2801508"/>
            <a:ext cx="69971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Requête exécution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666060" y="2767960"/>
            <a:ext cx="69971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Requête exécution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1161530" y="2283248"/>
            <a:ext cx="25683" cy="1462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87213" y="2728752"/>
            <a:ext cx="69971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440600">
                <a:alpha val="50000"/>
              </a:srgbClr>
            </a:outerShdw>
          </a:effec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Requête insertion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11515" y="4416585"/>
            <a:ext cx="7672898" cy="224710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l">
              <a:buNone/>
            </a:pPr>
            <a:r>
              <a:rPr lang="fr-FR" sz="2400" b="0" dirty="0" smtClean="0">
                <a:effectLst/>
                <a:latin typeface="Arial Narrow" pitchFamily="34" charset="0"/>
              </a:rPr>
              <a:t>Avantages des </a:t>
            </a:r>
            <a:r>
              <a:rPr lang="fr-FR" sz="2400" dirty="0" smtClean="0">
                <a:effectLst/>
                <a:latin typeface="Arial Narrow" pitchFamily="34" charset="0"/>
              </a:rPr>
              <a:t>tableaux persistants :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Paramètres indépendantes </a:t>
            </a:r>
            <a:r>
              <a:rPr lang="fr-FR" sz="2400" b="0" dirty="0" smtClean="0">
                <a:effectLst/>
                <a:latin typeface="Arial Narrow" pitchFamily="34" charset="0"/>
              </a:rPr>
              <a:t>à partir lesquels on peut déduire autres types d’informations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Amélioration du temps de  traitement  en mode écriture</a:t>
            </a:r>
          </a:p>
          <a:p>
            <a:pPr marL="525780" indent="-342900" algn="l">
              <a:buFont typeface="Wingdings" pitchFamily="2" charset="2"/>
              <a:buChar char="§"/>
            </a:pPr>
            <a:r>
              <a:rPr lang="fr-FR" sz="2400" dirty="0" smtClean="0">
                <a:effectLst/>
                <a:latin typeface="Arial Narrow" pitchFamily="34" charset="0"/>
              </a:rPr>
              <a:t>Amélioration du temps de réponse</a:t>
            </a:r>
            <a:r>
              <a:rPr lang="fr-FR" sz="2400" b="0" dirty="0" smtClean="0">
                <a:effectLst/>
                <a:latin typeface="Arial Narrow" pitchFamily="34" charset="0"/>
              </a:rPr>
              <a:t> </a:t>
            </a:r>
            <a:r>
              <a:rPr lang="fr-FR" sz="2400" dirty="0" smtClean="0">
                <a:effectLst/>
                <a:latin typeface="Arial Narrow" pitchFamily="34" charset="0"/>
              </a:rPr>
              <a:t>en mode lecture </a:t>
            </a:r>
            <a:r>
              <a:rPr lang="fr-FR" sz="2400" b="0" dirty="0" smtClean="0">
                <a:effectLst/>
                <a:latin typeface="Arial Narrow" pitchFamily="34" charset="0"/>
              </a:rPr>
              <a:t>.</a:t>
            </a:r>
          </a:p>
          <a:p>
            <a:pPr marL="697230" indent="-514350" algn="l">
              <a:buNone/>
            </a:pPr>
            <a:endParaRPr lang="fr-FR" sz="2400" dirty="0" smtClean="0"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9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19158</TotalTime>
  <Words>1755</Words>
  <Application>Microsoft Office PowerPoint</Application>
  <PresentationFormat>Affichage à l'écran (4:3)</PresentationFormat>
  <Paragraphs>489</Paragraphs>
  <Slides>22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Sillage</vt:lpstr>
      <vt:lpstr>Diapositive 1</vt:lpstr>
      <vt:lpstr>Diapositive 2</vt:lpstr>
      <vt:lpstr>Objectif  Concevoir une application pour connaître la performance d’une machine   et enregistrer l’information de manière persistante .  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Faut-il  contrôler la pression  du sang?  Quels Risques ?</dc:title>
  <dc:creator>TORRES ZETINO juan carlos</dc:creator>
  <cp:lastModifiedBy>Juan Carlos TORRES</cp:lastModifiedBy>
  <cp:revision>396</cp:revision>
  <dcterms:created xsi:type="dcterms:W3CDTF">2015-11-22T12:32:26Z</dcterms:created>
  <dcterms:modified xsi:type="dcterms:W3CDTF">2016-08-25T13:59:33Z</dcterms:modified>
</cp:coreProperties>
</file>