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66" d="100"/>
          <a:sy n="66" d="100"/>
        </p:scale>
        <p:origin x="80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10/21/2015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10/21/2015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828800"/>
            <a:ext cx="12192000" cy="2985246"/>
          </a:xfrm>
        </p:spPr>
        <p:txBody>
          <a:bodyPr>
            <a:noAutofit/>
          </a:bodyPr>
          <a:lstStyle/>
          <a:p>
            <a:r>
              <a:rPr lang="es-ES" sz="6000" b="1" dirty="0">
                <a:solidFill>
                  <a:schemeClr val="tx1"/>
                </a:solidFill>
                <a:effectLst/>
              </a:rPr>
              <a:t>CAPITULO TRECE: </a:t>
            </a:r>
            <a:r>
              <a:rPr lang="es-ES" sz="6000" b="1" dirty="0" smtClean="0">
                <a:solidFill>
                  <a:schemeClr val="tx1"/>
                </a:solidFill>
                <a:effectLst/>
              </a:rPr>
              <a:t/>
            </a:r>
            <a:br>
              <a:rPr lang="es-ES" sz="6000" b="1" dirty="0" smtClean="0">
                <a:solidFill>
                  <a:schemeClr val="tx1"/>
                </a:solidFill>
                <a:effectLst/>
              </a:rPr>
            </a:br>
            <a:r>
              <a:rPr lang="es-ES" sz="6000" b="1" dirty="0" smtClean="0">
                <a:solidFill>
                  <a:schemeClr val="tx1"/>
                </a:solidFill>
                <a:effectLst/>
              </a:rPr>
              <a:t>EL </a:t>
            </a:r>
            <a:r>
              <a:rPr lang="es-ES" sz="6000" b="1" dirty="0">
                <a:solidFill>
                  <a:schemeClr val="tx1"/>
                </a:solidFill>
                <a:effectLst/>
              </a:rPr>
              <a:t>MISTERIO DE LAS DOS BESTIAS.</a:t>
            </a:r>
            <a:r>
              <a:rPr lang="es-SV" sz="6000" b="1" dirty="0">
                <a:solidFill>
                  <a:schemeClr val="tx1"/>
                </a:solidFill>
                <a:effectLst/>
              </a:rPr>
              <a:t/>
            </a:r>
            <a:br>
              <a:rPr lang="es-SV" sz="6000" b="1" dirty="0">
                <a:solidFill>
                  <a:schemeClr val="tx1"/>
                </a:solidFill>
                <a:effectLst/>
              </a:rPr>
            </a:br>
            <a:endParaRPr lang="es-SV" sz="6000" b="1" dirty="0">
              <a:solidFill>
                <a:schemeClr val="tx1"/>
              </a:solidFill>
            </a:endParaRPr>
          </a:p>
        </p:txBody>
      </p:sp>
    </p:spTree>
    <p:extLst>
      <p:ext uri="{BB962C8B-B14F-4D97-AF65-F5344CB8AC3E}">
        <p14:creationId xmlns:p14="http://schemas.microsoft.com/office/powerpoint/2010/main" val="1607447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5" y="1945841"/>
            <a:ext cx="6804428" cy="4629130"/>
          </a:xfrm>
          <a:solidFill>
            <a:schemeClr val="bg1"/>
          </a:solidFill>
        </p:spPr>
        <p:txBody>
          <a:bodyPr anchor="t"/>
          <a:lstStyle/>
          <a:p>
            <a:pPr marL="514350" lvl="0" indent="-514350">
              <a:buFont typeface="+mj-lt"/>
              <a:buAutoNum type="arabicPeriod" startAt="3"/>
            </a:pPr>
            <a:r>
              <a:rPr lang="es-ES" sz="3200" b="1" dirty="0" smtClean="0">
                <a:effectLst/>
              </a:rPr>
              <a:t>También </a:t>
            </a:r>
            <a:r>
              <a:rPr lang="es-ES" sz="3200" b="1" dirty="0">
                <a:effectLst/>
              </a:rPr>
              <a:t>representa un hombre soberbio, un político sagaz, de carácter desafiante, un agente de Satanás, a quien Satanás le dará poder y autoridad para actuar en su nombre, que saldrá de entre las naciones europeas, llamado el Anticristo.</a:t>
            </a:r>
            <a:endParaRPr lang="es-SV" sz="3200" b="1" dirty="0">
              <a:effectLst/>
            </a:endParaRPr>
          </a:p>
          <a:p>
            <a:pPr marL="514350" indent="-514350">
              <a:buFont typeface="+mj-lt"/>
              <a:buAutoNum type="arabicPeriod" startAt="3"/>
            </a:pPr>
            <a:endParaRPr lang="es-ES" sz="3200" b="1" dirty="0" smtClean="0">
              <a:effectLst/>
            </a:endParaRPr>
          </a:p>
          <a:p>
            <a:pPr marL="514350" lvl="0" indent="-514350">
              <a:buFont typeface="+mj-lt"/>
              <a:buAutoNum type="arabicPeriod" startAt="3"/>
            </a:pPr>
            <a:endParaRPr lang="es-SV" sz="3200" b="1" dirty="0">
              <a:effectLst/>
            </a:endParaRPr>
          </a:p>
          <a:p>
            <a:pPr marL="514350" indent="-514350">
              <a:buFont typeface="+mj-lt"/>
              <a:buAutoNum type="arabicPeriod" startAt="3"/>
            </a:pPr>
            <a:endParaRPr lang="es-ES" sz="3200" b="1" dirty="0" smtClean="0">
              <a:effectLst/>
            </a:endParaRPr>
          </a:p>
          <a:p>
            <a:pPr marL="514350" indent="-514350">
              <a:buFont typeface="+mj-lt"/>
              <a:buAutoNum type="arabicPeriod" startAt="3"/>
            </a:pPr>
            <a:endParaRPr lang="es-SV" sz="3200" b="1" dirty="0">
              <a:effectLst/>
            </a:endParaRPr>
          </a:p>
          <a:p>
            <a:pPr marL="514350" lvl="0" indent="-514350">
              <a:buFont typeface="+mj-lt"/>
              <a:buAutoNum type="arabicPeriod" startAt="3"/>
            </a:pPr>
            <a:endParaRPr lang="es-SV" sz="3200" b="1" dirty="0">
              <a:effectLst/>
            </a:endParaRPr>
          </a:p>
          <a:p>
            <a:pPr marL="514350" lvl="0" indent="-514350">
              <a:buFont typeface="+mj-lt"/>
              <a:buAutoNum type="arabicPeriod" startAt="3"/>
            </a:pPr>
            <a:endParaRPr lang="es-SV" sz="3200" b="1" dirty="0">
              <a:effectLst/>
            </a:endParaRPr>
          </a:p>
          <a:p>
            <a:pPr marL="514350" indent="-514350">
              <a:buFont typeface="+mj-lt"/>
              <a:buAutoNum type="arabicPeriod" startAt="3"/>
            </a:pPr>
            <a:endParaRPr lang="es-SV" sz="3200" b="1" dirty="0">
              <a:effectLst/>
            </a:endParaRPr>
          </a:p>
          <a:p>
            <a:pPr marL="514350" lvl="0" indent="-514350">
              <a:buFont typeface="+mj-lt"/>
              <a:buAutoNum type="arabicPeriod" startAt="3"/>
            </a:pPr>
            <a:endParaRPr lang="es-SV" sz="3200" b="1" dirty="0">
              <a:effectLst/>
            </a:endParaRPr>
          </a:p>
          <a:p>
            <a:pPr marL="514350" indent="-514350">
              <a:buFont typeface="+mj-lt"/>
              <a:buAutoNum type="arabicPeriod" startAt="3"/>
            </a:pPr>
            <a:endParaRPr lang="es-SV" sz="3200" b="1" dirty="0"/>
          </a:p>
        </p:txBody>
      </p:sp>
      <p:sp>
        <p:nvSpPr>
          <p:cNvPr id="4" name="Rectángulo 3"/>
          <p:cNvSpPr/>
          <p:nvPr/>
        </p:nvSpPr>
        <p:spPr>
          <a:xfrm>
            <a:off x="147915" y="1968753"/>
            <a:ext cx="6804428" cy="460621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5" name="Rectángulo 4"/>
          <p:cNvSpPr/>
          <p:nvPr/>
        </p:nvSpPr>
        <p:spPr>
          <a:xfrm>
            <a:off x="968189" y="927847"/>
            <a:ext cx="10031506" cy="874059"/>
          </a:xfrm>
          <a:prstGeom prst="rect">
            <a:avLst/>
          </a:prstGeom>
          <a:solidFill>
            <a:schemeClr val="bg2">
              <a:lumMod val="50000"/>
            </a:schemeClr>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0" indent="-514350">
              <a:buFont typeface="+mj-lt"/>
              <a:buAutoNum type="alphaLcPeriod"/>
            </a:pPr>
            <a:r>
              <a:rPr lang="es-ES" sz="3200" b="1" dirty="0"/>
              <a:t>Significado de la Primera Bestia: el Anticristo.</a:t>
            </a:r>
            <a:endParaRPr lang="es-SV" sz="3200" b="1" dirty="0"/>
          </a:p>
        </p:txBody>
      </p:sp>
      <p:pic>
        <p:nvPicPr>
          <p:cNvPr id="6146" name="Picture 2" descr="http://3.bp.blogspot.com/-G4uCDRFZ4HA/U0d3Th5Yp8I/AAAAAAAADzA/SD3RNJy9ue0/s1600/206159229_640.jpg"/>
          <p:cNvPicPr>
            <a:picLocks noChangeAspect="1" noChangeArrowheads="1"/>
          </p:cNvPicPr>
          <p:nvPr/>
        </p:nvPicPr>
        <p:blipFill rotWithShape="1">
          <a:blip r:embed="rId2">
            <a:extLst>
              <a:ext uri="{28A0092B-C50C-407E-A947-70E740481C1C}">
                <a14:useLocalDpi xmlns:a14="http://schemas.microsoft.com/office/drawing/2010/main" val="0"/>
              </a:ext>
            </a:extLst>
          </a:blip>
          <a:srcRect l="14543"/>
          <a:stretch/>
        </p:blipFill>
        <p:spPr bwMode="auto">
          <a:xfrm>
            <a:off x="7431314" y="2509956"/>
            <a:ext cx="4345535" cy="286032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279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5" y="1945841"/>
            <a:ext cx="8269944" cy="4172571"/>
          </a:xfrm>
          <a:solidFill>
            <a:schemeClr val="bg1"/>
          </a:solidFill>
        </p:spPr>
        <p:txBody>
          <a:bodyPr anchor="t"/>
          <a:lstStyle/>
          <a:p>
            <a:pPr marL="514350" indent="-514350">
              <a:buFont typeface="+mj-lt"/>
              <a:buAutoNum type="arabicPeriod" startAt="4"/>
            </a:pPr>
            <a:r>
              <a:rPr lang="es-ES" sz="3200" b="1" dirty="0" smtClean="0">
                <a:effectLst/>
              </a:rPr>
              <a:t>Este </a:t>
            </a:r>
            <a:r>
              <a:rPr lang="es-ES" sz="3200" b="1" dirty="0">
                <a:effectLst/>
              </a:rPr>
              <a:t>imperio, por la apariencia de la bestia, reunirá las características malvadas y estrategias antisemíticas de los imperios del pasado (Leopardo: Grecia; Oso: Media y Persia; León: Babilonia), o sea que será la esencia de todos y el más terrible, especialmente en su política y odio contra Israel.</a:t>
            </a:r>
            <a:endParaRPr lang="es-SV" sz="3200" b="1" dirty="0">
              <a:effectLst/>
            </a:endParaRPr>
          </a:p>
          <a:p>
            <a:pPr marL="514350" lvl="0" indent="-514350">
              <a:buFont typeface="+mj-lt"/>
              <a:buAutoNum type="arabicPeriod" startAt="4"/>
            </a:pPr>
            <a:endParaRPr lang="es-SV" sz="3200" b="1" dirty="0">
              <a:effectLst/>
            </a:endParaRPr>
          </a:p>
          <a:p>
            <a:pPr marL="514350" indent="-514350">
              <a:buFont typeface="+mj-lt"/>
              <a:buAutoNum type="arabicPeriod" startAt="4"/>
            </a:pPr>
            <a:endParaRPr lang="es-ES" sz="3200" b="1" dirty="0" smtClean="0">
              <a:effectLst/>
            </a:endParaRPr>
          </a:p>
          <a:p>
            <a:pPr marL="514350" lvl="0" indent="-514350">
              <a:buFont typeface="+mj-lt"/>
              <a:buAutoNum type="arabicPeriod" startAt="4"/>
            </a:pPr>
            <a:endParaRPr lang="es-SV" sz="3200" b="1" dirty="0">
              <a:effectLst/>
            </a:endParaRPr>
          </a:p>
          <a:p>
            <a:pPr marL="514350" indent="-514350">
              <a:buFont typeface="+mj-lt"/>
              <a:buAutoNum type="arabicPeriod" startAt="4"/>
            </a:pPr>
            <a:endParaRPr lang="es-ES" sz="3200" b="1" dirty="0" smtClean="0">
              <a:effectLst/>
            </a:endParaRPr>
          </a:p>
          <a:p>
            <a:pPr marL="514350" indent="-514350">
              <a:buFont typeface="+mj-lt"/>
              <a:buAutoNum type="arabicPeriod" startAt="4"/>
            </a:pPr>
            <a:endParaRPr lang="es-SV" sz="3200" b="1" dirty="0">
              <a:effectLst/>
            </a:endParaRPr>
          </a:p>
          <a:p>
            <a:pPr marL="514350" lvl="0" indent="-514350">
              <a:buFont typeface="+mj-lt"/>
              <a:buAutoNum type="arabicPeriod" startAt="4"/>
            </a:pPr>
            <a:endParaRPr lang="es-SV" sz="3200" b="1" dirty="0">
              <a:effectLst/>
            </a:endParaRPr>
          </a:p>
          <a:p>
            <a:pPr marL="514350" lvl="0" indent="-514350">
              <a:buFont typeface="+mj-lt"/>
              <a:buAutoNum type="arabicPeriod" startAt="4"/>
            </a:pPr>
            <a:endParaRPr lang="es-SV" sz="3200" b="1" dirty="0">
              <a:effectLst/>
            </a:endParaRPr>
          </a:p>
          <a:p>
            <a:pPr marL="514350" indent="-514350">
              <a:buFont typeface="+mj-lt"/>
              <a:buAutoNum type="arabicPeriod" startAt="4"/>
            </a:pPr>
            <a:endParaRPr lang="es-SV" sz="3200" b="1" dirty="0">
              <a:effectLst/>
            </a:endParaRPr>
          </a:p>
          <a:p>
            <a:pPr marL="514350" lvl="0" indent="-514350">
              <a:buFont typeface="+mj-lt"/>
              <a:buAutoNum type="arabicPeriod" startAt="4"/>
            </a:pPr>
            <a:endParaRPr lang="es-SV" sz="3200" b="1" dirty="0">
              <a:effectLst/>
            </a:endParaRPr>
          </a:p>
          <a:p>
            <a:pPr marL="514350" indent="-514350">
              <a:buFont typeface="+mj-lt"/>
              <a:buAutoNum type="arabicPeriod" startAt="4"/>
            </a:pPr>
            <a:endParaRPr lang="es-SV" sz="3200" b="1" dirty="0"/>
          </a:p>
        </p:txBody>
      </p:sp>
      <p:sp>
        <p:nvSpPr>
          <p:cNvPr id="4" name="Rectángulo 3"/>
          <p:cNvSpPr/>
          <p:nvPr/>
        </p:nvSpPr>
        <p:spPr>
          <a:xfrm>
            <a:off x="147915" y="1968752"/>
            <a:ext cx="8269944" cy="3894165"/>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5" name="Rectángulo 4"/>
          <p:cNvSpPr/>
          <p:nvPr/>
        </p:nvSpPr>
        <p:spPr>
          <a:xfrm>
            <a:off x="968189" y="927847"/>
            <a:ext cx="10031506" cy="874059"/>
          </a:xfrm>
          <a:prstGeom prst="rect">
            <a:avLst/>
          </a:prstGeom>
          <a:solidFill>
            <a:schemeClr val="bg2">
              <a:lumMod val="50000"/>
            </a:schemeClr>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0" indent="-514350">
              <a:buFont typeface="+mj-lt"/>
              <a:buAutoNum type="alphaLcPeriod"/>
            </a:pPr>
            <a:r>
              <a:rPr lang="es-ES" sz="3200" b="1" dirty="0"/>
              <a:t>Significado de la Primera Bestia: el Anticristo.</a:t>
            </a:r>
            <a:endParaRPr lang="es-SV" sz="3200" b="1" dirty="0"/>
          </a:p>
        </p:txBody>
      </p:sp>
      <p:pic>
        <p:nvPicPr>
          <p:cNvPr id="7170" name="Picture 2" descr="http://2.bp.blogspot.com/-sCd8-kDy5f8/VPLIx_oSkgI/AAAAAAAAFXc/LTM0GOW2Jxg/s1600/Daniel_4Besti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550" y="2076114"/>
            <a:ext cx="4591213" cy="323332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04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5" y="1945841"/>
            <a:ext cx="11793072" cy="3894165"/>
          </a:xfrm>
          <a:solidFill>
            <a:schemeClr val="bg1"/>
          </a:solidFill>
        </p:spPr>
        <p:txBody>
          <a:bodyPr anchor="t"/>
          <a:lstStyle/>
          <a:p>
            <a:pPr marL="514350" lvl="0" indent="-514350">
              <a:buFont typeface="+mj-lt"/>
              <a:buAutoNum type="arabicPeriod" startAt="5"/>
            </a:pPr>
            <a:r>
              <a:rPr lang="es-ES" sz="3200" b="1" dirty="0" smtClean="0">
                <a:effectLst/>
              </a:rPr>
              <a:t>Intentarán </a:t>
            </a:r>
            <a:r>
              <a:rPr lang="es-ES" sz="3200" b="1" dirty="0">
                <a:effectLst/>
              </a:rPr>
              <a:t>asesinar al anticristo y sufrirá  un atentado  de </a:t>
            </a:r>
            <a:r>
              <a:rPr lang="es-ES" sz="3200" b="1" dirty="0">
                <a:solidFill>
                  <a:schemeClr val="tx1"/>
                </a:solidFill>
                <a:effectLst/>
              </a:rPr>
              <a:t>tal manera que recibirá una herida mortal pero sanará a la vista </a:t>
            </a:r>
            <a:r>
              <a:rPr lang="es-ES" sz="3200" b="1" dirty="0">
                <a:effectLst/>
              </a:rPr>
              <a:t>de todos por el poder de Satanás, milagro que le dará mayor aceptación y admiración de la gente. </a:t>
            </a:r>
            <a:r>
              <a:rPr lang="es-ES" sz="3200" b="1" dirty="0">
                <a:effectLst/>
              </a:rPr>
              <a:t>“Y la adoraron todos los moradores de la tierra cuyos nombres no estaban escritos en el libro de la vida del Cordero que fue inmolado desde el principio del mundo” (13:8).</a:t>
            </a:r>
            <a:endParaRPr lang="es-SV" sz="3200" b="1" dirty="0">
              <a:effectLst/>
            </a:endParaRPr>
          </a:p>
          <a:p>
            <a:pPr marL="514350" indent="-514350">
              <a:buFont typeface="+mj-lt"/>
              <a:buAutoNum type="arabicPeriod" startAt="5"/>
            </a:pPr>
            <a:endParaRPr lang="es-SV" sz="3200" b="1" dirty="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ES" sz="3200" b="1" dirty="0" smtClean="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ES" sz="3200" b="1" dirty="0" smtClean="0">
              <a:effectLst/>
            </a:endParaRPr>
          </a:p>
          <a:p>
            <a:pPr marL="514350" indent="-514350">
              <a:buFont typeface="+mj-lt"/>
              <a:buAutoNum type="arabicPeriod" startAt="5"/>
            </a:pPr>
            <a:endParaRPr lang="es-SV" sz="3200" b="1" dirty="0">
              <a:effectLst/>
            </a:endParaRPr>
          </a:p>
          <a:p>
            <a:pPr marL="514350" lvl="0" indent="-514350">
              <a:buFont typeface="+mj-lt"/>
              <a:buAutoNum type="arabicPeriod" startAt="5"/>
            </a:pPr>
            <a:endParaRPr lang="es-SV" sz="3200" b="1" dirty="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SV" sz="3200" b="1" dirty="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SV" sz="3200" b="1" dirty="0"/>
          </a:p>
        </p:txBody>
      </p:sp>
      <p:sp>
        <p:nvSpPr>
          <p:cNvPr id="4" name="Rectángulo 3"/>
          <p:cNvSpPr/>
          <p:nvPr/>
        </p:nvSpPr>
        <p:spPr>
          <a:xfrm>
            <a:off x="147914" y="1945841"/>
            <a:ext cx="11793073" cy="38941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solidFill>
                <a:schemeClr val="tx1"/>
              </a:solidFill>
            </a:endParaRPr>
          </a:p>
        </p:txBody>
      </p:sp>
      <p:sp>
        <p:nvSpPr>
          <p:cNvPr id="5" name="Rectángulo 4"/>
          <p:cNvSpPr/>
          <p:nvPr/>
        </p:nvSpPr>
        <p:spPr>
          <a:xfrm>
            <a:off x="968189" y="927847"/>
            <a:ext cx="10031506" cy="874059"/>
          </a:xfrm>
          <a:prstGeom prst="rect">
            <a:avLst/>
          </a:prstGeom>
          <a:solidFill>
            <a:schemeClr val="bg2">
              <a:lumMod val="50000"/>
            </a:schemeClr>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0" indent="-514350">
              <a:buFont typeface="+mj-lt"/>
              <a:buAutoNum type="alphaLcPeriod"/>
            </a:pPr>
            <a:r>
              <a:rPr lang="es-ES" sz="3200" b="1" dirty="0"/>
              <a:t>Significado de la Primera Bestia: el Anticristo.</a:t>
            </a:r>
            <a:endParaRPr lang="es-SV" sz="3200" b="1" dirty="0"/>
          </a:p>
        </p:txBody>
      </p:sp>
    </p:spTree>
    <p:extLst>
      <p:ext uri="{BB962C8B-B14F-4D97-AF65-F5344CB8AC3E}">
        <p14:creationId xmlns:p14="http://schemas.microsoft.com/office/powerpoint/2010/main" val="34184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5" y="1945841"/>
            <a:ext cx="11793072" cy="3894165"/>
          </a:xfrm>
          <a:solidFill>
            <a:schemeClr val="bg1"/>
          </a:solidFill>
        </p:spPr>
        <p:txBody>
          <a:bodyPr anchor="t"/>
          <a:lstStyle/>
          <a:p>
            <a:pPr marL="514350" indent="-514350">
              <a:buFont typeface="+mj-lt"/>
              <a:buAutoNum type="arabicPeriod" startAt="6"/>
            </a:pPr>
            <a:r>
              <a:rPr lang="es-ES" sz="3200" b="1" dirty="0" smtClean="0">
                <a:effectLst/>
              </a:rPr>
              <a:t>En </a:t>
            </a:r>
            <a:r>
              <a:rPr lang="es-ES" sz="3200" b="1" dirty="0">
                <a:effectLst/>
              </a:rPr>
              <a:t>su astucia y sagacidad el anticristo convencerá a los árabes para que cedan el sitio de la mezquita de Omán para la construcción del nuevo templo y hará pacto con los judíos permitiéndoles adorar a Jehovás Dios conforme a la ley mosaica pero a la media semana (después de los primeros tres años y medio de su gobierno) se quitará la máscara, sacará las uñas, mostrará sus </a:t>
            </a:r>
            <a:r>
              <a:rPr lang="es-ES" sz="3200" b="1" dirty="0" smtClean="0">
                <a:effectLst/>
              </a:rPr>
              <a:t>garras y los atacará.</a:t>
            </a: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ES" sz="3200" b="1" dirty="0" smtClean="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ES" sz="3200" b="1" dirty="0" smtClean="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p>
        </p:txBody>
      </p:sp>
      <p:sp>
        <p:nvSpPr>
          <p:cNvPr id="4" name="Rectángulo 3"/>
          <p:cNvSpPr/>
          <p:nvPr/>
        </p:nvSpPr>
        <p:spPr>
          <a:xfrm>
            <a:off x="147914" y="1945841"/>
            <a:ext cx="11793073" cy="3894165"/>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5" name="Rectángulo 4"/>
          <p:cNvSpPr/>
          <p:nvPr/>
        </p:nvSpPr>
        <p:spPr>
          <a:xfrm>
            <a:off x="968189" y="927847"/>
            <a:ext cx="10031506" cy="874059"/>
          </a:xfrm>
          <a:prstGeom prst="rect">
            <a:avLst/>
          </a:prstGeom>
          <a:solidFill>
            <a:schemeClr val="bg2">
              <a:lumMod val="50000"/>
            </a:schemeClr>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0" indent="-514350">
              <a:buFont typeface="+mj-lt"/>
              <a:buAutoNum type="alphaLcPeriod"/>
            </a:pPr>
            <a:r>
              <a:rPr lang="es-ES" sz="3200" b="1" dirty="0"/>
              <a:t>Significado de la Primera Bestia: el Anticristo.</a:t>
            </a:r>
            <a:endParaRPr lang="es-SV" sz="3200" b="1" dirty="0"/>
          </a:p>
        </p:txBody>
      </p:sp>
    </p:spTree>
    <p:extLst>
      <p:ext uri="{BB962C8B-B14F-4D97-AF65-F5344CB8AC3E}">
        <p14:creationId xmlns:p14="http://schemas.microsoft.com/office/powerpoint/2010/main" val="180866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5" y="1945840"/>
            <a:ext cx="11793072" cy="4038101"/>
          </a:xfrm>
          <a:solidFill>
            <a:schemeClr val="bg1"/>
          </a:solidFill>
        </p:spPr>
        <p:txBody>
          <a:bodyPr anchor="t"/>
          <a:lstStyle/>
          <a:p>
            <a:pPr marL="514350" lvl="0" indent="-514350">
              <a:buFont typeface="+mj-lt"/>
              <a:buAutoNum type="arabicPeriod" startAt="7"/>
            </a:pPr>
            <a:r>
              <a:rPr lang="es-ES" sz="3200" b="1" dirty="0" smtClean="0">
                <a:effectLst/>
              </a:rPr>
              <a:t>Por </a:t>
            </a:r>
            <a:r>
              <a:rPr lang="es-ES" sz="3200" b="1" dirty="0">
                <a:effectLst/>
              </a:rPr>
              <a:t>42 meses (los últimos tres años y medio de su gobierno) el anticristo blasfemará contra Dios, contaminará el templo y atacará al pueblo del Señor en que muchos morirán por su fidelidad a Dios. </a:t>
            </a:r>
            <a:r>
              <a:rPr lang="es-ES" sz="3200" b="1" dirty="0">
                <a:effectLst/>
              </a:rPr>
              <a:t>Se cumplirá al extremo la abominación desoladora de Daniel (Daniel 9:27; 11:36-37) (Mateo 24:15) que en parte se cumplió en el pasado bajo la tiranía del sirio Antíoco IV Epifanes (Ver 2ª Tesalonicenses 2:3-4).</a:t>
            </a:r>
            <a:endParaRPr lang="es-SV" sz="3200" b="1" dirty="0">
              <a:effectLst/>
            </a:endParaRPr>
          </a:p>
          <a:p>
            <a:pPr marL="514350" indent="-514350">
              <a:buFont typeface="+mj-lt"/>
              <a:buAutoNum type="arabicPeriod" startAt="7"/>
            </a:pPr>
            <a:endParaRPr lang="es-SV" sz="3200" b="1" dirty="0">
              <a:effectLst/>
            </a:endParaRPr>
          </a:p>
          <a:p>
            <a:pPr marL="514350" lvl="0" indent="-514350">
              <a:buFont typeface="+mj-lt"/>
              <a:buAutoNum type="arabicPeriod" startAt="7"/>
            </a:pPr>
            <a:endParaRPr lang="es-SV" sz="3200" b="1" dirty="0">
              <a:effectLst/>
            </a:endParaRPr>
          </a:p>
          <a:p>
            <a:pPr marL="514350" indent="-514350">
              <a:buFont typeface="+mj-lt"/>
              <a:buAutoNum type="arabicPeriod" startAt="7"/>
            </a:pPr>
            <a:endParaRPr lang="es-SV" sz="3200" b="1" dirty="0">
              <a:effectLst/>
            </a:endParaRPr>
          </a:p>
          <a:p>
            <a:pPr marL="514350" lvl="0" indent="-514350">
              <a:buFont typeface="+mj-lt"/>
              <a:buAutoNum type="arabicPeriod" startAt="7"/>
            </a:pPr>
            <a:endParaRPr lang="es-SV" sz="3200" b="1" dirty="0">
              <a:effectLst/>
            </a:endParaRPr>
          </a:p>
          <a:p>
            <a:pPr marL="514350" indent="-514350">
              <a:buFont typeface="+mj-lt"/>
              <a:buAutoNum type="arabicPeriod" startAt="7"/>
            </a:pPr>
            <a:endParaRPr lang="es-ES" sz="3200" b="1" dirty="0" smtClean="0">
              <a:effectLst/>
            </a:endParaRPr>
          </a:p>
          <a:p>
            <a:pPr marL="514350" lvl="0" indent="-514350">
              <a:buFont typeface="+mj-lt"/>
              <a:buAutoNum type="arabicPeriod" startAt="7"/>
            </a:pPr>
            <a:endParaRPr lang="es-SV" sz="3200" b="1" dirty="0">
              <a:effectLst/>
            </a:endParaRPr>
          </a:p>
          <a:p>
            <a:pPr marL="514350" indent="-514350">
              <a:buFont typeface="+mj-lt"/>
              <a:buAutoNum type="arabicPeriod" startAt="7"/>
            </a:pPr>
            <a:endParaRPr lang="es-ES" sz="3200" b="1" dirty="0" smtClean="0">
              <a:effectLst/>
            </a:endParaRPr>
          </a:p>
          <a:p>
            <a:pPr marL="514350" indent="-514350">
              <a:buFont typeface="+mj-lt"/>
              <a:buAutoNum type="arabicPeriod" startAt="7"/>
            </a:pPr>
            <a:endParaRPr lang="es-SV" sz="3200" b="1" dirty="0">
              <a:effectLst/>
            </a:endParaRPr>
          </a:p>
          <a:p>
            <a:pPr marL="514350" lvl="0" indent="-514350">
              <a:buFont typeface="+mj-lt"/>
              <a:buAutoNum type="arabicPeriod" startAt="7"/>
            </a:pPr>
            <a:endParaRPr lang="es-SV" sz="3200" b="1" dirty="0">
              <a:effectLst/>
            </a:endParaRPr>
          </a:p>
          <a:p>
            <a:pPr marL="514350" lvl="0" indent="-514350">
              <a:buFont typeface="+mj-lt"/>
              <a:buAutoNum type="arabicPeriod" startAt="7"/>
            </a:pPr>
            <a:endParaRPr lang="es-SV" sz="3200" b="1" dirty="0">
              <a:effectLst/>
            </a:endParaRPr>
          </a:p>
          <a:p>
            <a:pPr marL="514350" indent="-514350">
              <a:buFont typeface="+mj-lt"/>
              <a:buAutoNum type="arabicPeriod" startAt="7"/>
            </a:pPr>
            <a:endParaRPr lang="es-SV" sz="3200" b="1" dirty="0">
              <a:effectLst/>
            </a:endParaRPr>
          </a:p>
          <a:p>
            <a:pPr marL="514350" lvl="0" indent="-514350">
              <a:buFont typeface="+mj-lt"/>
              <a:buAutoNum type="arabicPeriod" startAt="7"/>
            </a:pPr>
            <a:endParaRPr lang="es-SV" sz="3200" b="1" dirty="0">
              <a:effectLst/>
            </a:endParaRPr>
          </a:p>
          <a:p>
            <a:pPr marL="514350" indent="-514350">
              <a:buFont typeface="+mj-lt"/>
              <a:buAutoNum type="arabicPeriod" startAt="7"/>
            </a:pPr>
            <a:endParaRPr lang="es-SV" sz="3200" b="1" dirty="0"/>
          </a:p>
        </p:txBody>
      </p:sp>
      <p:sp>
        <p:nvSpPr>
          <p:cNvPr id="4" name="Rectángulo 3"/>
          <p:cNvSpPr/>
          <p:nvPr/>
        </p:nvSpPr>
        <p:spPr>
          <a:xfrm>
            <a:off x="147914" y="1945841"/>
            <a:ext cx="11793073" cy="4038100"/>
          </a:xfrm>
          <a:prstGeom prst="rect">
            <a:avLst/>
          </a:prstGeom>
          <a:noFill/>
          <a:ln w="571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5" name="Rectángulo 4"/>
          <p:cNvSpPr/>
          <p:nvPr/>
        </p:nvSpPr>
        <p:spPr>
          <a:xfrm>
            <a:off x="968189" y="927847"/>
            <a:ext cx="10031506" cy="874059"/>
          </a:xfrm>
          <a:prstGeom prst="rect">
            <a:avLst/>
          </a:prstGeom>
          <a:solidFill>
            <a:schemeClr val="bg2">
              <a:lumMod val="50000"/>
            </a:schemeClr>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0" indent="-514350">
              <a:buFont typeface="+mj-lt"/>
              <a:buAutoNum type="alphaLcPeriod"/>
            </a:pPr>
            <a:r>
              <a:rPr lang="es-ES" sz="3200" b="1" dirty="0"/>
              <a:t>Significado de la Primera Bestia: el Anticristo.</a:t>
            </a:r>
            <a:endParaRPr lang="es-SV" sz="3200" b="1" dirty="0"/>
          </a:p>
        </p:txBody>
      </p:sp>
    </p:spTree>
    <p:extLst>
      <p:ext uri="{BB962C8B-B14F-4D97-AF65-F5344CB8AC3E}">
        <p14:creationId xmlns:p14="http://schemas.microsoft.com/office/powerpoint/2010/main" val="190443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5" y="1945840"/>
            <a:ext cx="11793072" cy="4602878"/>
          </a:xfrm>
          <a:solidFill>
            <a:schemeClr val="bg1"/>
          </a:solidFill>
        </p:spPr>
        <p:txBody>
          <a:bodyPr anchor="t"/>
          <a:lstStyle/>
          <a:p>
            <a:pPr marL="514350" indent="-514350">
              <a:buFont typeface="+mj-lt"/>
              <a:buAutoNum type="arabicPeriod"/>
            </a:pPr>
            <a:r>
              <a:rPr lang="es-ES" sz="3200" b="1" dirty="0" smtClean="0">
                <a:effectLst/>
              </a:rPr>
              <a:t>Esta </a:t>
            </a:r>
            <a:r>
              <a:rPr lang="es-ES" sz="3200" b="1" dirty="0">
                <a:effectLst/>
              </a:rPr>
              <a:t>bestia sale de “la tierra”, </a:t>
            </a:r>
            <a:r>
              <a:rPr lang="es-ES" sz="3200" b="1" dirty="0" smtClean="0">
                <a:effectLst/>
              </a:rPr>
              <a:t>y muchos creen que </a:t>
            </a:r>
            <a:r>
              <a:rPr lang="es-ES" sz="3200" b="1" dirty="0">
                <a:effectLst/>
              </a:rPr>
              <a:t>esa tierra es Palestina.</a:t>
            </a:r>
            <a:endParaRPr lang="es-SV" sz="3200" b="1" dirty="0">
              <a:effectLst/>
            </a:endParaRPr>
          </a:p>
          <a:p>
            <a:pPr marL="514350" indent="-514350">
              <a:buFont typeface="+mj-lt"/>
              <a:buAutoNum type="arabicPeriod"/>
            </a:pPr>
            <a:r>
              <a:rPr lang="es-ES" sz="3200" b="1" dirty="0">
                <a:effectLst/>
              </a:rPr>
              <a:t>Representa una nueva religión, un sistema económico-religioso e idólatra relacionado con el Anticristo. Es decir</a:t>
            </a:r>
            <a:r>
              <a:rPr lang="es-ES" sz="3200" b="1" dirty="0" smtClean="0">
                <a:effectLst/>
              </a:rPr>
              <a:t>, se encargará de presentar </a:t>
            </a:r>
            <a:r>
              <a:rPr lang="es-ES" sz="3200" b="1" dirty="0">
                <a:effectLst/>
              </a:rPr>
              <a:t>y </a:t>
            </a:r>
            <a:r>
              <a:rPr lang="es-ES" sz="3200" b="1" dirty="0" smtClean="0">
                <a:effectLst/>
              </a:rPr>
              <a:t>promover </a:t>
            </a:r>
            <a:r>
              <a:rPr lang="es-ES" sz="3200" b="1" dirty="0">
                <a:effectLst/>
              </a:rPr>
              <a:t>al Anticristo como Dios.</a:t>
            </a:r>
            <a:endParaRPr lang="es-SV" sz="3200" b="1" dirty="0">
              <a:effectLst/>
            </a:endParaRPr>
          </a:p>
          <a:p>
            <a:pPr marL="514350" indent="-514350">
              <a:buFont typeface="+mj-lt"/>
              <a:buAutoNum type="arabicPeriod"/>
            </a:pPr>
            <a:r>
              <a:rPr lang="es-ES" sz="3200" b="1" dirty="0">
                <a:effectLst/>
              </a:rPr>
              <a:t>Será un judío carismático, elocuente y engañoso, conocido como el falso profeta que promoverá la nueva religión y la adoración de la bestia.</a:t>
            </a:r>
            <a:endParaRPr lang="es-SV" sz="3200" b="1" dirty="0">
              <a:effectLst/>
            </a:endParaRPr>
          </a:p>
          <a:p>
            <a:pPr marL="514350" lvl="0" indent="-514350">
              <a:buFont typeface="+mj-lt"/>
              <a:buAutoNum type="arabicPeriod"/>
            </a:pPr>
            <a:endParaRPr lang="es-SV" sz="3200" b="1" dirty="0">
              <a:effectLst/>
            </a:endParaRPr>
          </a:p>
          <a:p>
            <a:pPr marL="514350" indent="-514350">
              <a:buFont typeface="+mj-lt"/>
              <a:buAutoNum type="arabicPeriod"/>
            </a:pPr>
            <a:endParaRPr lang="es-SV" sz="3200" b="1" dirty="0">
              <a:effectLst/>
            </a:endParaRPr>
          </a:p>
          <a:p>
            <a:pPr marL="514350" lvl="0" indent="-514350">
              <a:buFont typeface="+mj-lt"/>
              <a:buAutoNum type="arabicPeriod"/>
            </a:pPr>
            <a:endParaRPr lang="es-SV" sz="3200" b="1" dirty="0">
              <a:effectLst/>
            </a:endParaRPr>
          </a:p>
          <a:p>
            <a:pPr marL="514350" indent="-514350">
              <a:buFont typeface="+mj-lt"/>
              <a:buAutoNum type="arabicPeriod"/>
            </a:pPr>
            <a:endParaRPr lang="es-SV" sz="3200" b="1" dirty="0">
              <a:effectLst/>
            </a:endParaRPr>
          </a:p>
          <a:p>
            <a:pPr marL="514350" lvl="0" indent="-514350">
              <a:buFont typeface="+mj-lt"/>
              <a:buAutoNum type="arabicPeriod"/>
            </a:pPr>
            <a:endParaRPr lang="es-SV" sz="3200" b="1" dirty="0">
              <a:effectLst/>
            </a:endParaRPr>
          </a:p>
          <a:p>
            <a:pPr marL="514350" indent="-514350">
              <a:buFont typeface="+mj-lt"/>
              <a:buAutoNum type="arabicPeriod"/>
            </a:pPr>
            <a:endParaRPr lang="es-ES" sz="3200" b="1" dirty="0" smtClean="0">
              <a:effectLst/>
            </a:endParaRPr>
          </a:p>
          <a:p>
            <a:pPr marL="514350" lvl="0" indent="-514350">
              <a:buFont typeface="+mj-lt"/>
              <a:buAutoNum type="arabicPeriod"/>
            </a:pPr>
            <a:endParaRPr lang="es-SV" sz="3200" b="1" dirty="0">
              <a:effectLst/>
            </a:endParaRPr>
          </a:p>
          <a:p>
            <a:pPr marL="514350" indent="-514350">
              <a:buFont typeface="+mj-lt"/>
              <a:buAutoNum type="arabicPeriod"/>
            </a:pPr>
            <a:endParaRPr lang="es-ES" sz="3200" b="1" dirty="0" smtClean="0">
              <a:effectLst/>
            </a:endParaRPr>
          </a:p>
          <a:p>
            <a:pPr marL="514350" indent="-514350">
              <a:buFont typeface="+mj-lt"/>
              <a:buAutoNum type="arabicPeriod"/>
            </a:pPr>
            <a:endParaRPr lang="es-SV" sz="3200" b="1" dirty="0">
              <a:effectLst/>
            </a:endParaRPr>
          </a:p>
          <a:p>
            <a:pPr marL="514350" lvl="0" indent="-514350">
              <a:buFont typeface="+mj-lt"/>
              <a:buAutoNum type="arabicPeriod"/>
            </a:pPr>
            <a:endParaRPr lang="es-SV" sz="3200" b="1" dirty="0">
              <a:effectLst/>
            </a:endParaRPr>
          </a:p>
          <a:p>
            <a:pPr marL="514350" lvl="0" indent="-514350">
              <a:buFont typeface="+mj-lt"/>
              <a:buAutoNum type="arabicPeriod"/>
            </a:pPr>
            <a:endParaRPr lang="es-SV" sz="3200" b="1" dirty="0">
              <a:effectLst/>
            </a:endParaRPr>
          </a:p>
          <a:p>
            <a:pPr marL="514350" indent="-514350">
              <a:buFont typeface="+mj-lt"/>
              <a:buAutoNum type="arabicPeriod"/>
            </a:pPr>
            <a:endParaRPr lang="es-SV" sz="3200" b="1" dirty="0">
              <a:effectLst/>
            </a:endParaRPr>
          </a:p>
          <a:p>
            <a:pPr marL="514350" lvl="0" indent="-514350">
              <a:buFont typeface="+mj-lt"/>
              <a:buAutoNum type="arabicPeriod"/>
            </a:pPr>
            <a:endParaRPr lang="es-SV" sz="3200" b="1" dirty="0">
              <a:effectLst/>
            </a:endParaRPr>
          </a:p>
          <a:p>
            <a:pPr marL="514350" indent="-514350">
              <a:buFont typeface="+mj-lt"/>
              <a:buAutoNum type="arabicPeriod"/>
            </a:pPr>
            <a:endParaRPr lang="es-SV" sz="3200" b="1" dirty="0"/>
          </a:p>
        </p:txBody>
      </p:sp>
      <p:sp>
        <p:nvSpPr>
          <p:cNvPr id="4" name="Rectángulo 3"/>
          <p:cNvSpPr/>
          <p:nvPr/>
        </p:nvSpPr>
        <p:spPr>
          <a:xfrm>
            <a:off x="161361" y="1972736"/>
            <a:ext cx="11793073" cy="1032929"/>
          </a:xfrm>
          <a:prstGeom prst="rect">
            <a:avLst/>
          </a:prstGeom>
          <a:noFill/>
          <a:ln w="571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5" name="Rectángulo 4"/>
          <p:cNvSpPr/>
          <p:nvPr/>
        </p:nvSpPr>
        <p:spPr>
          <a:xfrm>
            <a:off x="968188" y="927847"/>
            <a:ext cx="10663517" cy="874059"/>
          </a:xfrm>
          <a:prstGeom prst="rect">
            <a:avLst/>
          </a:prstGeom>
          <a:solidFill>
            <a:srgbClr val="000066"/>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buFont typeface="+mj-lt"/>
              <a:buAutoNum type="alphaLcPeriod" startAt="2"/>
            </a:pPr>
            <a:r>
              <a:rPr lang="es-ES" sz="3200" b="1" dirty="0" smtClean="0"/>
              <a:t>Significado </a:t>
            </a:r>
            <a:r>
              <a:rPr lang="es-ES" sz="3200" b="1" dirty="0"/>
              <a:t>de la Segunda Bestia: El Falso Profeta.</a:t>
            </a:r>
            <a:endParaRPr lang="es-SV" sz="3200" b="1" dirty="0"/>
          </a:p>
          <a:p>
            <a:pPr marL="514350" lvl="0" indent="-514350">
              <a:buFont typeface="+mj-lt"/>
              <a:buAutoNum type="alphaLcPeriod" startAt="2"/>
            </a:pPr>
            <a:endParaRPr lang="es-SV" sz="3200" b="1" dirty="0"/>
          </a:p>
        </p:txBody>
      </p:sp>
      <p:sp>
        <p:nvSpPr>
          <p:cNvPr id="6" name="Rectángulo 5"/>
          <p:cNvSpPr/>
          <p:nvPr/>
        </p:nvSpPr>
        <p:spPr>
          <a:xfrm>
            <a:off x="954741" y="900954"/>
            <a:ext cx="10676965" cy="914399"/>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Rectángulo 6"/>
          <p:cNvSpPr/>
          <p:nvPr/>
        </p:nvSpPr>
        <p:spPr>
          <a:xfrm>
            <a:off x="134468" y="3149599"/>
            <a:ext cx="11793073" cy="190251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Rectángulo 7"/>
          <p:cNvSpPr/>
          <p:nvPr/>
        </p:nvSpPr>
        <p:spPr>
          <a:xfrm>
            <a:off x="161361" y="5208425"/>
            <a:ext cx="11793073" cy="1496607"/>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4095404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5" y="1945840"/>
            <a:ext cx="7744060" cy="3653102"/>
          </a:xfrm>
          <a:solidFill>
            <a:schemeClr val="bg1"/>
          </a:solidFill>
        </p:spPr>
        <p:txBody>
          <a:bodyPr anchor="t"/>
          <a:lstStyle/>
          <a:p>
            <a:pPr marL="514350" lvl="0" indent="-514350">
              <a:buFont typeface="+mj-lt"/>
              <a:buAutoNum type="arabicPeriod" startAt="4"/>
            </a:pPr>
            <a:r>
              <a:rPr lang="es-ES" sz="3200" b="1" dirty="0" smtClean="0">
                <a:effectLst/>
              </a:rPr>
              <a:t>Así </a:t>
            </a:r>
            <a:r>
              <a:rPr lang="es-ES" sz="3200" b="1" dirty="0">
                <a:effectLst/>
              </a:rPr>
              <a:t>como Dios enviará con poder a los dos testigos o profetas a predicar su palabra con señales y prodigios, el falso profeta será enviado por el Anticristo con poder a predicar la mentira como si fuera verdad y a muchos engañará con sus artimañas.</a:t>
            </a:r>
            <a:endParaRPr lang="es-SV" sz="3200" b="1" dirty="0">
              <a:effectLst/>
            </a:endParaRPr>
          </a:p>
          <a:p>
            <a:pPr marL="514350" indent="-514350">
              <a:buFont typeface="+mj-lt"/>
              <a:buAutoNum type="arabicPeriod" startAt="4"/>
            </a:pPr>
            <a:endParaRPr lang="es-SV" sz="3200" b="1" dirty="0">
              <a:effectLst/>
            </a:endParaRPr>
          </a:p>
          <a:p>
            <a:pPr marL="514350" lvl="0" indent="-514350">
              <a:buFont typeface="+mj-lt"/>
              <a:buAutoNum type="arabicPeriod" startAt="4"/>
            </a:pPr>
            <a:endParaRPr lang="es-SV" sz="3200" b="1" dirty="0">
              <a:effectLst/>
            </a:endParaRPr>
          </a:p>
          <a:p>
            <a:pPr marL="514350" indent="-514350">
              <a:buFont typeface="+mj-lt"/>
              <a:buAutoNum type="arabicPeriod" startAt="4"/>
            </a:pPr>
            <a:endParaRPr lang="es-SV" sz="3200" b="1" dirty="0">
              <a:effectLst/>
            </a:endParaRPr>
          </a:p>
          <a:p>
            <a:pPr marL="514350" lvl="0" indent="-514350">
              <a:buFont typeface="+mj-lt"/>
              <a:buAutoNum type="arabicPeriod" startAt="4"/>
            </a:pPr>
            <a:endParaRPr lang="es-SV" sz="3200" b="1" dirty="0">
              <a:effectLst/>
            </a:endParaRPr>
          </a:p>
          <a:p>
            <a:pPr marL="514350" indent="-514350">
              <a:buFont typeface="+mj-lt"/>
              <a:buAutoNum type="arabicPeriod" startAt="4"/>
            </a:pPr>
            <a:endParaRPr lang="es-SV" sz="3200" b="1" dirty="0">
              <a:effectLst/>
            </a:endParaRPr>
          </a:p>
          <a:p>
            <a:pPr marL="514350" lvl="0" indent="-514350">
              <a:buFont typeface="+mj-lt"/>
              <a:buAutoNum type="arabicPeriod" startAt="4"/>
            </a:pPr>
            <a:endParaRPr lang="es-SV" sz="3200" b="1" dirty="0">
              <a:effectLst/>
            </a:endParaRPr>
          </a:p>
          <a:p>
            <a:pPr marL="514350" indent="-514350">
              <a:buFont typeface="+mj-lt"/>
              <a:buAutoNum type="arabicPeriod" startAt="4"/>
            </a:pPr>
            <a:endParaRPr lang="es-ES" sz="3200" b="1" dirty="0" smtClean="0">
              <a:effectLst/>
            </a:endParaRPr>
          </a:p>
          <a:p>
            <a:pPr marL="514350" lvl="0" indent="-514350">
              <a:buFont typeface="+mj-lt"/>
              <a:buAutoNum type="arabicPeriod" startAt="4"/>
            </a:pPr>
            <a:endParaRPr lang="es-SV" sz="3200" b="1" dirty="0">
              <a:effectLst/>
            </a:endParaRPr>
          </a:p>
          <a:p>
            <a:pPr marL="514350" indent="-514350">
              <a:buFont typeface="+mj-lt"/>
              <a:buAutoNum type="arabicPeriod" startAt="4"/>
            </a:pPr>
            <a:endParaRPr lang="es-ES" sz="3200" b="1" dirty="0" smtClean="0">
              <a:effectLst/>
            </a:endParaRPr>
          </a:p>
          <a:p>
            <a:pPr marL="514350" indent="-514350">
              <a:buFont typeface="+mj-lt"/>
              <a:buAutoNum type="arabicPeriod" startAt="4"/>
            </a:pPr>
            <a:endParaRPr lang="es-SV" sz="3200" b="1" dirty="0">
              <a:effectLst/>
            </a:endParaRPr>
          </a:p>
          <a:p>
            <a:pPr marL="514350" lvl="0" indent="-514350">
              <a:buFont typeface="+mj-lt"/>
              <a:buAutoNum type="arabicPeriod" startAt="4"/>
            </a:pPr>
            <a:endParaRPr lang="es-SV" sz="3200" b="1" dirty="0">
              <a:effectLst/>
            </a:endParaRPr>
          </a:p>
          <a:p>
            <a:pPr marL="514350" lvl="0" indent="-514350">
              <a:buFont typeface="+mj-lt"/>
              <a:buAutoNum type="arabicPeriod" startAt="4"/>
            </a:pPr>
            <a:endParaRPr lang="es-SV" sz="3200" b="1" dirty="0">
              <a:effectLst/>
            </a:endParaRPr>
          </a:p>
          <a:p>
            <a:pPr marL="514350" indent="-514350">
              <a:buFont typeface="+mj-lt"/>
              <a:buAutoNum type="arabicPeriod" startAt="4"/>
            </a:pPr>
            <a:endParaRPr lang="es-SV" sz="3200" b="1" dirty="0">
              <a:effectLst/>
            </a:endParaRPr>
          </a:p>
          <a:p>
            <a:pPr marL="514350" lvl="0" indent="-514350">
              <a:buFont typeface="+mj-lt"/>
              <a:buAutoNum type="arabicPeriod" startAt="4"/>
            </a:pPr>
            <a:endParaRPr lang="es-SV" sz="3200" b="1" dirty="0">
              <a:effectLst/>
            </a:endParaRPr>
          </a:p>
          <a:p>
            <a:pPr marL="514350" indent="-514350">
              <a:buFont typeface="+mj-lt"/>
              <a:buAutoNum type="arabicPeriod" startAt="4"/>
            </a:pPr>
            <a:endParaRPr lang="es-SV" sz="3200" b="1" dirty="0"/>
          </a:p>
        </p:txBody>
      </p:sp>
      <p:sp>
        <p:nvSpPr>
          <p:cNvPr id="5" name="Rectángulo 4"/>
          <p:cNvSpPr/>
          <p:nvPr/>
        </p:nvSpPr>
        <p:spPr>
          <a:xfrm>
            <a:off x="968188" y="927847"/>
            <a:ext cx="10663517" cy="874059"/>
          </a:xfrm>
          <a:prstGeom prst="rect">
            <a:avLst/>
          </a:prstGeom>
          <a:solidFill>
            <a:srgbClr val="000066"/>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buFont typeface="+mj-lt"/>
              <a:buAutoNum type="alphaLcPeriod" startAt="2"/>
            </a:pPr>
            <a:r>
              <a:rPr lang="es-ES" sz="3200" b="1" dirty="0" smtClean="0"/>
              <a:t>Significado </a:t>
            </a:r>
            <a:r>
              <a:rPr lang="es-ES" sz="3200" b="1" dirty="0"/>
              <a:t>de la Segunda Bestia: El Falso Profeta.</a:t>
            </a:r>
            <a:endParaRPr lang="es-SV" sz="3200" b="1" dirty="0"/>
          </a:p>
          <a:p>
            <a:pPr marL="514350" lvl="0" indent="-514350">
              <a:buFont typeface="+mj-lt"/>
              <a:buAutoNum type="alphaLcPeriod" startAt="2"/>
            </a:pPr>
            <a:endParaRPr lang="es-SV" sz="3200" b="1" dirty="0"/>
          </a:p>
        </p:txBody>
      </p:sp>
      <p:sp>
        <p:nvSpPr>
          <p:cNvPr id="6" name="Rectángulo 5"/>
          <p:cNvSpPr/>
          <p:nvPr/>
        </p:nvSpPr>
        <p:spPr>
          <a:xfrm>
            <a:off x="954741" y="900954"/>
            <a:ext cx="10676965" cy="914399"/>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Rectángulo 7"/>
          <p:cNvSpPr/>
          <p:nvPr/>
        </p:nvSpPr>
        <p:spPr>
          <a:xfrm>
            <a:off x="147916" y="1986752"/>
            <a:ext cx="7744060" cy="3612190"/>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8194" name="Picture 2" descr="http://www.evangelistico.org/wp-content/uploads/2015/02/falso-profe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975" y="1986752"/>
            <a:ext cx="4805586" cy="454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38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5" y="1945839"/>
            <a:ext cx="7664826" cy="3675031"/>
          </a:xfrm>
          <a:solidFill>
            <a:schemeClr val="bg1"/>
          </a:solidFill>
        </p:spPr>
        <p:txBody>
          <a:bodyPr anchor="t"/>
          <a:lstStyle/>
          <a:p>
            <a:pPr marL="514350" indent="-514350">
              <a:buFont typeface="+mj-lt"/>
              <a:buAutoNum type="arabicPeriod" startAt="5"/>
            </a:pPr>
            <a:r>
              <a:rPr lang="es-ES" sz="3200" b="1" dirty="0" smtClean="0">
                <a:effectLst/>
              </a:rPr>
              <a:t>Como </a:t>
            </a:r>
            <a:r>
              <a:rPr lang="es-ES" sz="3200" b="1" dirty="0">
                <a:effectLst/>
              </a:rPr>
              <a:t>Nabucodonosor levantó una estatua de sí mismo para ser adorada con la advertencia de dar muerte a quienes no lo hicieran, el falso profeta levantará una imagen o estatua del Anticristo que tiene poder de matar a quienes no la adoren.</a:t>
            </a:r>
            <a:endParaRPr lang="es-SV" sz="3200" b="1" dirty="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SV" sz="3200" b="1" dirty="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SV" sz="3200" b="1" dirty="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SV" sz="3200" b="1" dirty="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ES" sz="3200" b="1" dirty="0" smtClean="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ES" sz="3200" b="1" dirty="0" smtClean="0">
              <a:effectLst/>
            </a:endParaRPr>
          </a:p>
          <a:p>
            <a:pPr marL="514350" indent="-514350">
              <a:buFont typeface="+mj-lt"/>
              <a:buAutoNum type="arabicPeriod" startAt="5"/>
            </a:pPr>
            <a:endParaRPr lang="es-SV" sz="3200" b="1" dirty="0">
              <a:effectLst/>
            </a:endParaRPr>
          </a:p>
          <a:p>
            <a:pPr marL="514350" lvl="0" indent="-514350">
              <a:buFont typeface="+mj-lt"/>
              <a:buAutoNum type="arabicPeriod" startAt="5"/>
            </a:pPr>
            <a:endParaRPr lang="es-SV" sz="3200" b="1" dirty="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SV" sz="3200" b="1" dirty="0">
              <a:effectLst/>
            </a:endParaRPr>
          </a:p>
          <a:p>
            <a:pPr marL="514350" lvl="0" indent="-514350">
              <a:buFont typeface="+mj-lt"/>
              <a:buAutoNum type="arabicPeriod" startAt="5"/>
            </a:pPr>
            <a:endParaRPr lang="es-SV" sz="3200" b="1" dirty="0">
              <a:effectLst/>
            </a:endParaRPr>
          </a:p>
          <a:p>
            <a:pPr marL="514350" indent="-514350">
              <a:buFont typeface="+mj-lt"/>
              <a:buAutoNum type="arabicPeriod" startAt="5"/>
            </a:pPr>
            <a:endParaRPr lang="es-SV" sz="3200" b="1" dirty="0"/>
          </a:p>
        </p:txBody>
      </p:sp>
      <p:sp>
        <p:nvSpPr>
          <p:cNvPr id="5" name="Rectángulo 4"/>
          <p:cNvSpPr/>
          <p:nvPr/>
        </p:nvSpPr>
        <p:spPr>
          <a:xfrm>
            <a:off x="968188" y="927847"/>
            <a:ext cx="10663517" cy="874059"/>
          </a:xfrm>
          <a:prstGeom prst="rect">
            <a:avLst/>
          </a:prstGeom>
          <a:solidFill>
            <a:srgbClr val="000066"/>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buFont typeface="+mj-lt"/>
              <a:buAutoNum type="alphaLcPeriod" startAt="2"/>
            </a:pPr>
            <a:r>
              <a:rPr lang="es-ES" sz="3200" b="1" dirty="0" smtClean="0"/>
              <a:t>Significado </a:t>
            </a:r>
            <a:r>
              <a:rPr lang="es-ES" sz="3200" b="1" dirty="0"/>
              <a:t>de la Segunda Bestia: El Falso Profeta.</a:t>
            </a:r>
            <a:endParaRPr lang="es-SV" sz="3200" b="1" dirty="0"/>
          </a:p>
          <a:p>
            <a:pPr marL="514350" lvl="0" indent="-514350">
              <a:buFont typeface="+mj-lt"/>
              <a:buAutoNum type="alphaLcPeriod" startAt="2"/>
            </a:pPr>
            <a:endParaRPr lang="es-SV" sz="3200" b="1" dirty="0"/>
          </a:p>
        </p:txBody>
      </p:sp>
      <p:sp>
        <p:nvSpPr>
          <p:cNvPr id="6" name="Rectángulo 5"/>
          <p:cNvSpPr/>
          <p:nvPr/>
        </p:nvSpPr>
        <p:spPr>
          <a:xfrm>
            <a:off x="954741" y="900954"/>
            <a:ext cx="10676965" cy="914399"/>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Rectángulo 7"/>
          <p:cNvSpPr/>
          <p:nvPr/>
        </p:nvSpPr>
        <p:spPr>
          <a:xfrm>
            <a:off x="147916" y="1986752"/>
            <a:ext cx="7664826" cy="3634118"/>
          </a:xfrm>
          <a:prstGeom prst="rect">
            <a:avLst/>
          </a:prstGeom>
          <a:noFill/>
          <a:ln w="571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846885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4" y="1945839"/>
            <a:ext cx="11846861" cy="4481855"/>
          </a:xfrm>
          <a:solidFill>
            <a:schemeClr val="bg1"/>
          </a:solidFill>
        </p:spPr>
        <p:txBody>
          <a:bodyPr anchor="t"/>
          <a:lstStyle/>
          <a:p>
            <a:pPr marL="514350" lvl="0" indent="-514350">
              <a:buFont typeface="+mj-lt"/>
              <a:buAutoNum type="arabicPeriod" startAt="6"/>
            </a:pPr>
            <a:r>
              <a:rPr lang="es-ES" sz="3200" b="1" dirty="0" smtClean="0">
                <a:effectLst/>
              </a:rPr>
              <a:t>Así </a:t>
            </a:r>
            <a:r>
              <a:rPr lang="es-ES" sz="3200" b="1" dirty="0">
                <a:effectLst/>
              </a:rPr>
              <a:t>como los creyentes somos sellados con el Espíritu Santo como símbolo de pertenencia de Dios, y los 144,000 serán sellados con un sello especial, el falso profeta sellará a los adoradores de la gran bestia con el número 666 que es número de hombre, el cual significa imperfección e incompleto y representa a la trinidad satánica, en contraste con el número 777 que representa a la Santísima Trinidad, donde el siete es el número de Dios y significa plenitud y perfección.</a:t>
            </a: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ES" sz="3200" b="1" dirty="0" smtClean="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ES" sz="3200" b="1" dirty="0" smtClean="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p>
        </p:txBody>
      </p:sp>
      <p:sp>
        <p:nvSpPr>
          <p:cNvPr id="5" name="Rectángulo 4"/>
          <p:cNvSpPr/>
          <p:nvPr/>
        </p:nvSpPr>
        <p:spPr>
          <a:xfrm>
            <a:off x="968188" y="927847"/>
            <a:ext cx="10663517" cy="874059"/>
          </a:xfrm>
          <a:prstGeom prst="rect">
            <a:avLst/>
          </a:prstGeom>
          <a:solidFill>
            <a:srgbClr val="000066"/>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buFont typeface="+mj-lt"/>
              <a:buAutoNum type="alphaLcPeriod" startAt="2"/>
            </a:pPr>
            <a:r>
              <a:rPr lang="es-ES" sz="3200" b="1" dirty="0" smtClean="0"/>
              <a:t>Significado </a:t>
            </a:r>
            <a:r>
              <a:rPr lang="es-ES" sz="3200" b="1" dirty="0"/>
              <a:t>de la Segunda Bestia: El Falso Profeta.</a:t>
            </a:r>
            <a:endParaRPr lang="es-SV" sz="3200" b="1" dirty="0"/>
          </a:p>
          <a:p>
            <a:pPr marL="514350" lvl="0" indent="-514350">
              <a:buFont typeface="+mj-lt"/>
              <a:buAutoNum type="alphaLcPeriod" startAt="2"/>
            </a:pPr>
            <a:endParaRPr lang="es-SV" sz="3200" b="1" dirty="0"/>
          </a:p>
        </p:txBody>
      </p:sp>
      <p:sp>
        <p:nvSpPr>
          <p:cNvPr id="6" name="Rectángulo 5"/>
          <p:cNvSpPr/>
          <p:nvPr/>
        </p:nvSpPr>
        <p:spPr>
          <a:xfrm>
            <a:off x="954741" y="900954"/>
            <a:ext cx="10676965" cy="914399"/>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Rectángulo 7"/>
          <p:cNvSpPr/>
          <p:nvPr/>
        </p:nvSpPr>
        <p:spPr>
          <a:xfrm>
            <a:off x="147915" y="1986752"/>
            <a:ext cx="11846859" cy="444094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137632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4" y="1945839"/>
            <a:ext cx="11846861" cy="4481855"/>
          </a:xfrm>
          <a:solidFill>
            <a:schemeClr val="bg1"/>
          </a:solidFill>
        </p:spPr>
        <p:txBody>
          <a:bodyPr anchor="t"/>
          <a:lstStyle/>
          <a:p>
            <a:pPr marL="514350" lvl="0" indent="-514350">
              <a:buFont typeface="+mj-lt"/>
              <a:buAutoNum type="arabicPeriod" startAt="7"/>
            </a:pPr>
            <a:r>
              <a:rPr lang="es-ES" sz="3200" b="1" dirty="0" smtClean="0">
                <a:effectLst/>
              </a:rPr>
              <a:t>Así </a:t>
            </a:r>
            <a:r>
              <a:rPr lang="es-ES" sz="3200" b="1" dirty="0">
                <a:effectLst/>
              </a:rPr>
              <a:t>como Dios es una Santísima Trinidad formada por el Padre, el Hijo y el Espíritu Santo, se manifestará aquí en la tierra en esos días la trinidad diabólica compuesta por el Dragón o Satanás, el Anticristo y el falso </a:t>
            </a:r>
            <a:r>
              <a:rPr lang="es-ES" sz="3200" b="1" dirty="0" smtClean="0">
                <a:effectLst/>
              </a:rPr>
              <a:t>profeta.</a:t>
            </a:r>
            <a:endParaRPr lang="es-SV" sz="3200" b="1" dirty="0">
              <a:effectLst/>
            </a:endParaRPr>
          </a:p>
          <a:p>
            <a:pPr marL="514350" lvl="0" indent="-514350">
              <a:buFont typeface="+mj-lt"/>
              <a:buAutoNum type="arabicPeriod" startAt="7"/>
            </a:pPr>
            <a:r>
              <a:rPr lang="es-ES" sz="3200" b="1" dirty="0" smtClean="0">
                <a:effectLst/>
              </a:rPr>
              <a:t>La </a:t>
            </a:r>
            <a:r>
              <a:rPr lang="es-ES" sz="3200" b="1" dirty="0">
                <a:effectLst/>
              </a:rPr>
              <a:t>situación se volverá difícil para el pueblo de Dios y es probable que aguanten hambre porque no podrán comprar ni vender al no portar la marca de la bestia. El comercio será afectado a nivel mundial.</a:t>
            </a: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ES" sz="3200" b="1" dirty="0" smtClean="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ES" sz="3200" b="1" dirty="0" smtClean="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effectLst/>
            </a:endParaRPr>
          </a:p>
          <a:p>
            <a:pPr marL="514350" lvl="0" indent="-514350">
              <a:buFont typeface="+mj-lt"/>
              <a:buAutoNum type="arabicPeriod" startAt="6"/>
            </a:pPr>
            <a:endParaRPr lang="es-SV" sz="3200" b="1" dirty="0">
              <a:effectLst/>
            </a:endParaRPr>
          </a:p>
          <a:p>
            <a:pPr marL="514350" indent="-514350">
              <a:buFont typeface="+mj-lt"/>
              <a:buAutoNum type="arabicPeriod" startAt="6"/>
            </a:pPr>
            <a:endParaRPr lang="es-SV" sz="3200" b="1" dirty="0"/>
          </a:p>
        </p:txBody>
      </p:sp>
      <p:sp>
        <p:nvSpPr>
          <p:cNvPr id="5" name="Rectángulo 4"/>
          <p:cNvSpPr/>
          <p:nvPr/>
        </p:nvSpPr>
        <p:spPr>
          <a:xfrm>
            <a:off x="968188" y="927847"/>
            <a:ext cx="10663517" cy="874059"/>
          </a:xfrm>
          <a:prstGeom prst="rect">
            <a:avLst/>
          </a:prstGeom>
          <a:solidFill>
            <a:srgbClr val="000066"/>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buFont typeface="+mj-lt"/>
              <a:buAutoNum type="alphaLcPeriod" startAt="2"/>
            </a:pPr>
            <a:r>
              <a:rPr lang="es-ES" sz="3200" b="1" dirty="0" smtClean="0"/>
              <a:t>Significado </a:t>
            </a:r>
            <a:r>
              <a:rPr lang="es-ES" sz="3200" b="1" dirty="0"/>
              <a:t>de la Segunda Bestia: El Falso Profeta.</a:t>
            </a:r>
            <a:endParaRPr lang="es-SV" sz="3200" b="1" dirty="0"/>
          </a:p>
          <a:p>
            <a:pPr marL="514350" lvl="0" indent="-514350">
              <a:buFont typeface="+mj-lt"/>
              <a:buAutoNum type="alphaLcPeriod" startAt="2"/>
            </a:pPr>
            <a:endParaRPr lang="es-SV" sz="3200" b="1" dirty="0"/>
          </a:p>
        </p:txBody>
      </p:sp>
      <p:sp>
        <p:nvSpPr>
          <p:cNvPr id="6" name="Rectángulo 5"/>
          <p:cNvSpPr/>
          <p:nvPr/>
        </p:nvSpPr>
        <p:spPr>
          <a:xfrm>
            <a:off x="954741" y="900954"/>
            <a:ext cx="10676965" cy="914399"/>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Rectángulo 7"/>
          <p:cNvSpPr/>
          <p:nvPr/>
        </p:nvSpPr>
        <p:spPr>
          <a:xfrm>
            <a:off x="147915" y="1986752"/>
            <a:ext cx="11846859" cy="1966683"/>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Rectángulo 6"/>
          <p:cNvSpPr/>
          <p:nvPr/>
        </p:nvSpPr>
        <p:spPr>
          <a:xfrm>
            <a:off x="147913" y="4186766"/>
            <a:ext cx="11846859" cy="196668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4551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3424"/>
            <a:ext cx="10791917" cy="802341"/>
          </a:xfrm>
          <a:solidFill>
            <a:srgbClr val="002060"/>
          </a:solidFill>
        </p:spPr>
        <p:txBody>
          <a:bodyPr anchor="t">
            <a:noAutofit/>
          </a:bodyPr>
          <a:lstStyle/>
          <a:p>
            <a:pPr marL="742950" lvl="0" indent="-742950">
              <a:buFont typeface="+mj-lt"/>
              <a:buAutoNum type="arabicPeriod"/>
            </a:pPr>
            <a:r>
              <a:rPr lang="es-ES" sz="4400" b="1" dirty="0">
                <a:solidFill>
                  <a:schemeClr val="tx1"/>
                </a:solidFill>
                <a:effectLst/>
              </a:rPr>
              <a:t>Descripción de la primera bestia:</a:t>
            </a: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0" y="1757580"/>
            <a:ext cx="6898341" cy="576262"/>
          </a:xfrm>
          <a:solidFill>
            <a:schemeClr val="bg1"/>
          </a:solidFill>
        </p:spPr>
        <p:txBody>
          <a:bodyPr anchor="t"/>
          <a:lstStyle/>
          <a:p>
            <a:pPr marL="514350" lvl="0" indent="-514350">
              <a:buFont typeface="+mj-lt"/>
              <a:buAutoNum type="alphaUcPeriod"/>
            </a:pPr>
            <a:r>
              <a:rPr lang="es-ES" sz="3200" b="1" dirty="0">
                <a:effectLst/>
              </a:rPr>
              <a:t>Esta bestia sale del mar.</a:t>
            </a:r>
            <a:endParaRPr lang="es-SV" sz="3200" b="1" dirty="0">
              <a:effectLst/>
            </a:endParaRPr>
          </a:p>
          <a:p>
            <a:pPr marL="514350" indent="-514350">
              <a:buFont typeface="+mj-lt"/>
              <a:buAutoNum type="alphaUcPeriod"/>
            </a:pPr>
            <a:endParaRPr lang="es-SV" sz="3200" b="1" dirty="0"/>
          </a:p>
        </p:txBody>
      </p:sp>
      <p:sp>
        <p:nvSpPr>
          <p:cNvPr id="8" name="Marcador de texto 2"/>
          <p:cNvSpPr>
            <a:spLocks noGrp="1"/>
          </p:cNvSpPr>
          <p:nvPr>
            <p:ph type="body" idx="1"/>
          </p:nvPr>
        </p:nvSpPr>
        <p:spPr>
          <a:xfrm>
            <a:off x="0" y="2666999"/>
            <a:ext cx="6898341" cy="2200836"/>
          </a:xfrm>
          <a:solidFill>
            <a:schemeClr val="tx2">
              <a:lumMod val="10000"/>
            </a:schemeClr>
          </a:solidFill>
        </p:spPr>
        <p:txBody>
          <a:bodyPr anchor="t"/>
          <a:lstStyle/>
          <a:p>
            <a:pPr marL="514350" indent="-514350">
              <a:buFont typeface="+mj-lt"/>
              <a:buAutoNum type="alphaUcPeriod" startAt="2"/>
            </a:pPr>
            <a:r>
              <a:rPr lang="es-ES" sz="3200" b="1" dirty="0" smtClean="0">
                <a:effectLst/>
              </a:rPr>
              <a:t>Tiene </a:t>
            </a:r>
            <a:r>
              <a:rPr lang="es-ES" sz="3200" b="1" dirty="0">
                <a:effectLst/>
              </a:rPr>
              <a:t>una identidad asombrosa: Siete cabezas y diez cuernos; en sus cuernos diez diademas; sobre sus cabezas un nombre blasfemo.</a:t>
            </a:r>
            <a:endParaRPr lang="es-SV" sz="3200" b="1" dirty="0">
              <a:effectLst/>
            </a:endParaRPr>
          </a:p>
          <a:p>
            <a:pPr marL="514350" lvl="0" indent="-514350">
              <a:buFont typeface="+mj-lt"/>
              <a:buAutoNum type="alphaUcPeriod" startAt="2"/>
            </a:pPr>
            <a:endParaRPr lang="es-SV" sz="3200" b="1" dirty="0">
              <a:effectLst/>
            </a:endParaRPr>
          </a:p>
          <a:p>
            <a:pPr marL="514350" indent="-514350">
              <a:buFont typeface="+mj-lt"/>
              <a:buAutoNum type="alphaUcPeriod" startAt="2"/>
            </a:pPr>
            <a:endParaRPr lang="es-SV" sz="3200" b="1" dirty="0"/>
          </a:p>
        </p:txBody>
      </p:sp>
      <p:pic>
        <p:nvPicPr>
          <p:cNvPr id="1026" name="Picture 2" descr="http://3.bp.blogspot.com/-bFdr7ZubV9I/T4ymEmaR4MI/AAAAAAAABls/1mIcekW2HFw/s320/la+cuarta+bestia+con+diez+cuern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341" y="1039484"/>
            <a:ext cx="5438814" cy="5455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954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3424"/>
            <a:ext cx="10791917" cy="802341"/>
          </a:xfrm>
          <a:solidFill>
            <a:srgbClr val="002060"/>
          </a:solidFill>
        </p:spPr>
        <p:txBody>
          <a:bodyPr anchor="t">
            <a:noAutofit/>
          </a:bodyPr>
          <a:lstStyle/>
          <a:p>
            <a:pPr marL="742950" lvl="0" indent="-742950">
              <a:buFont typeface="+mj-lt"/>
              <a:buAutoNum type="arabicPeriod"/>
            </a:pPr>
            <a:r>
              <a:rPr lang="es-ES" sz="4400" b="1" dirty="0">
                <a:solidFill>
                  <a:schemeClr val="tx1"/>
                </a:solidFill>
                <a:effectLst/>
              </a:rPr>
              <a:t>Descripción de la primera bestia:</a:t>
            </a: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0" y="1757580"/>
            <a:ext cx="6898341" cy="2101726"/>
          </a:xfrm>
          <a:solidFill>
            <a:schemeClr val="bg1"/>
          </a:solidFill>
        </p:spPr>
        <p:txBody>
          <a:bodyPr anchor="t"/>
          <a:lstStyle/>
          <a:p>
            <a:pPr marL="514350" indent="-514350">
              <a:buFont typeface="+mj-lt"/>
              <a:buAutoNum type="alphaUcPeriod" startAt="3"/>
            </a:pPr>
            <a:r>
              <a:rPr lang="es-ES" sz="3200" b="1" dirty="0" smtClean="0">
                <a:effectLst/>
              </a:rPr>
              <a:t>Se </a:t>
            </a:r>
            <a:r>
              <a:rPr lang="es-ES" sz="3200" b="1" dirty="0">
                <a:effectLst/>
              </a:rPr>
              <a:t>diferencia del dragón escarlata en que aquel tiene en cada cabeza una diadema y ésta las tiene en cada cuerno. </a:t>
            </a:r>
            <a:endParaRPr lang="es-SV" sz="3200" b="1" dirty="0">
              <a:effectLst/>
            </a:endParaRPr>
          </a:p>
          <a:p>
            <a:pPr marL="514350" lvl="0" indent="-514350">
              <a:buFont typeface="+mj-lt"/>
              <a:buAutoNum type="alphaUcPeriod" startAt="3"/>
            </a:pPr>
            <a:endParaRPr lang="es-SV" sz="3200" b="1" dirty="0">
              <a:effectLst/>
            </a:endParaRPr>
          </a:p>
          <a:p>
            <a:pPr marL="514350" indent="-514350">
              <a:buFont typeface="+mj-lt"/>
              <a:buAutoNum type="alphaUcPeriod" startAt="3"/>
            </a:pPr>
            <a:endParaRPr lang="es-SV" sz="3200" b="1" dirty="0"/>
          </a:p>
        </p:txBody>
      </p:sp>
      <p:sp>
        <p:nvSpPr>
          <p:cNvPr id="8" name="Marcador de texto 2"/>
          <p:cNvSpPr>
            <a:spLocks noGrp="1"/>
          </p:cNvSpPr>
          <p:nvPr>
            <p:ph type="body" idx="1"/>
          </p:nvPr>
        </p:nvSpPr>
        <p:spPr>
          <a:xfrm>
            <a:off x="228600" y="3887464"/>
            <a:ext cx="6535270" cy="2071930"/>
          </a:xfrm>
          <a:solidFill>
            <a:schemeClr val="tx2">
              <a:lumMod val="10000"/>
            </a:schemeClr>
          </a:solidFill>
        </p:spPr>
        <p:txBody>
          <a:bodyPr anchor="t"/>
          <a:lstStyle/>
          <a:p>
            <a:pPr marL="514350" lvl="0" indent="-514350">
              <a:buFont typeface="+mj-lt"/>
              <a:buAutoNum type="alphaUcPeriod" startAt="4"/>
            </a:pPr>
            <a:r>
              <a:rPr lang="es-ES" sz="3200" b="1" dirty="0" smtClean="0">
                <a:effectLst/>
              </a:rPr>
              <a:t>Es </a:t>
            </a:r>
            <a:r>
              <a:rPr lang="es-ES" sz="3200" b="1" dirty="0">
                <a:effectLst/>
              </a:rPr>
              <a:t>de carácter diabólico y es semejante a un leopardo, sus pies como de oso y su boca como boca de león.</a:t>
            </a:r>
            <a:endParaRPr lang="es-SV" sz="3200" b="1" dirty="0">
              <a:effectLst/>
            </a:endParaRPr>
          </a:p>
          <a:p>
            <a:pPr marL="514350" indent="-514350">
              <a:buFont typeface="+mj-lt"/>
              <a:buAutoNum type="alphaUcPeriod" startAt="4"/>
            </a:pPr>
            <a:endParaRPr lang="es-SV" sz="3200" b="1" dirty="0">
              <a:effectLst/>
            </a:endParaRPr>
          </a:p>
          <a:p>
            <a:pPr marL="514350" lvl="0" indent="-514350">
              <a:buFont typeface="+mj-lt"/>
              <a:buAutoNum type="alphaUcPeriod" startAt="4"/>
            </a:pPr>
            <a:endParaRPr lang="es-SV" sz="3200" b="1" dirty="0">
              <a:effectLst/>
            </a:endParaRPr>
          </a:p>
          <a:p>
            <a:pPr marL="514350" indent="-514350">
              <a:buFont typeface="+mj-lt"/>
              <a:buAutoNum type="alphaUcPeriod" startAt="4"/>
            </a:pPr>
            <a:endParaRPr lang="es-SV" sz="3200" b="1" dirty="0"/>
          </a:p>
        </p:txBody>
      </p:sp>
      <p:pic>
        <p:nvPicPr>
          <p:cNvPr id="2050" name="Picture 2" descr="https://cronicadeunatraicion.files.wordpress.com/2014/02/bestialeopardo1.jpg?w=300&amp;h=2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311" y="1757580"/>
            <a:ext cx="4989689" cy="374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755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3424"/>
            <a:ext cx="10791917" cy="802341"/>
          </a:xfrm>
          <a:solidFill>
            <a:srgbClr val="002060"/>
          </a:solidFill>
        </p:spPr>
        <p:txBody>
          <a:bodyPr anchor="t">
            <a:noAutofit/>
          </a:bodyPr>
          <a:lstStyle/>
          <a:p>
            <a:pPr marL="742950" lvl="0" indent="-742950">
              <a:buFont typeface="+mj-lt"/>
              <a:buAutoNum type="arabicPeriod"/>
            </a:pPr>
            <a:r>
              <a:rPr lang="es-ES" sz="4400" b="1" dirty="0">
                <a:solidFill>
                  <a:schemeClr val="tx1"/>
                </a:solidFill>
                <a:effectLst/>
              </a:rPr>
              <a:t>Descripción de la primera bestia:</a:t>
            </a: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0" y="1246592"/>
            <a:ext cx="8171543" cy="1220837"/>
          </a:xfrm>
          <a:solidFill>
            <a:schemeClr val="bg1"/>
          </a:solidFill>
        </p:spPr>
        <p:txBody>
          <a:bodyPr anchor="t"/>
          <a:lstStyle/>
          <a:p>
            <a:pPr marL="514350" lvl="0" indent="-514350">
              <a:buFont typeface="+mj-lt"/>
              <a:buAutoNum type="alphaUcPeriod" startAt="5"/>
            </a:pPr>
            <a:r>
              <a:rPr lang="es-ES" sz="3200" b="1" dirty="0" smtClean="0">
                <a:effectLst/>
              </a:rPr>
              <a:t>El </a:t>
            </a:r>
            <a:r>
              <a:rPr lang="es-ES" sz="3200" b="1" dirty="0">
                <a:effectLst/>
              </a:rPr>
              <a:t>dragón le dio grande autoridad y le concedió su poder y su trono.</a:t>
            </a:r>
            <a:endParaRPr lang="es-SV" sz="3200" b="1" dirty="0">
              <a:effectLst/>
            </a:endParaRPr>
          </a:p>
          <a:p>
            <a:pPr marL="514350" indent="-514350">
              <a:buFont typeface="+mj-lt"/>
              <a:buAutoNum type="alphaUcPeriod" startAt="5"/>
            </a:pPr>
            <a:endParaRPr lang="es-SV" sz="3200" b="1" dirty="0">
              <a:effectLst/>
            </a:endParaRPr>
          </a:p>
          <a:p>
            <a:pPr marL="514350" lvl="0" indent="-514350">
              <a:buFont typeface="+mj-lt"/>
              <a:buAutoNum type="alphaUcPeriod" startAt="5"/>
            </a:pPr>
            <a:endParaRPr lang="es-SV" sz="3200" b="1" dirty="0">
              <a:effectLst/>
            </a:endParaRPr>
          </a:p>
          <a:p>
            <a:pPr marL="514350" indent="-514350">
              <a:buFont typeface="+mj-lt"/>
              <a:buAutoNum type="alphaUcPeriod" startAt="5"/>
            </a:pPr>
            <a:endParaRPr lang="es-SV" sz="3200" b="1" dirty="0"/>
          </a:p>
        </p:txBody>
      </p:sp>
      <p:sp>
        <p:nvSpPr>
          <p:cNvPr id="8" name="Marcador de texto 2"/>
          <p:cNvSpPr>
            <a:spLocks noGrp="1"/>
          </p:cNvSpPr>
          <p:nvPr>
            <p:ph type="body" idx="1"/>
          </p:nvPr>
        </p:nvSpPr>
        <p:spPr>
          <a:xfrm>
            <a:off x="0" y="2467429"/>
            <a:ext cx="8431732" cy="3496236"/>
          </a:xfrm>
          <a:solidFill>
            <a:schemeClr val="tx2">
              <a:lumMod val="10000"/>
            </a:schemeClr>
          </a:solidFill>
        </p:spPr>
        <p:txBody>
          <a:bodyPr anchor="t"/>
          <a:lstStyle/>
          <a:p>
            <a:pPr marL="514350" indent="-514350">
              <a:buFont typeface="+mj-lt"/>
              <a:buAutoNum type="alphaUcPeriod" startAt="6"/>
            </a:pPr>
            <a:r>
              <a:rPr lang="es-ES" sz="3200" b="1" dirty="0" smtClean="0">
                <a:effectLst/>
              </a:rPr>
              <a:t>Fue </a:t>
            </a:r>
            <a:r>
              <a:rPr lang="es-ES" sz="3200" b="1" dirty="0">
                <a:effectLst/>
              </a:rPr>
              <a:t>herida de muerte en una de sus cabezas pero la herida mortal fue sanada para admiración del mundo entero. Todos los moradores de la tierra le seguirán y adorarán tanto al dragón (Satanás) como a ella dándole gloria y proclamando su grandeza y poder.</a:t>
            </a:r>
            <a:endParaRPr lang="es-SV" sz="3200" b="1" dirty="0">
              <a:effectLst/>
            </a:endParaRPr>
          </a:p>
          <a:p>
            <a:pPr marL="514350" lvl="0" indent="-514350">
              <a:buFont typeface="+mj-lt"/>
              <a:buAutoNum type="alphaUcPeriod" startAt="6"/>
            </a:pPr>
            <a:endParaRPr lang="es-SV" sz="3200" b="1" dirty="0" smtClean="0">
              <a:effectLst/>
            </a:endParaRPr>
          </a:p>
          <a:p>
            <a:pPr marL="514350" indent="-514350">
              <a:buFont typeface="+mj-lt"/>
              <a:buAutoNum type="alphaUcPeriod" startAt="6"/>
            </a:pPr>
            <a:endParaRPr lang="es-SV" sz="3200" b="1" dirty="0">
              <a:effectLst/>
            </a:endParaRPr>
          </a:p>
          <a:p>
            <a:pPr marL="514350" lvl="0" indent="-514350">
              <a:buFont typeface="+mj-lt"/>
              <a:buAutoNum type="alphaUcPeriod" startAt="6"/>
            </a:pPr>
            <a:endParaRPr lang="es-SV" sz="3200" b="1" dirty="0">
              <a:effectLst/>
            </a:endParaRPr>
          </a:p>
          <a:p>
            <a:pPr marL="514350" indent="-514350">
              <a:buFont typeface="+mj-lt"/>
              <a:buAutoNum type="alphaUcPeriod" startAt="6"/>
            </a:pPr>
            <a:endParaRPr lang="es-SV" sz="3200" b="1" dirty="0"/>
          </a:p>
        </p:txBody>
      </p:sp>
      <p:pic>
        <p:nvPicPr>
          <p:cNvPr id="3074" name="Picture 2" descr="http://www.editoriallapaz.org/apocalipsis_Capitulo6_contenido_ilust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5992" y="1751013"/>
            <a:ext cx="4340839" cy="3255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573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3424"/>
            <a:ext cx="10791917" cy="802341"/>
          </a:xfrm>
          <a:solidFill>
            <a:srgbClr val="002060"/>
          </a:solidFill>
        </p:spPr>
        <p:txBody>
          <a:bodyPr anchor="t">
            <a:noAutofit/>
          </a:bodyPr>
          <a:lstStyle/>
          <a:p>
            <a:pPr marL="742950" lvl="0" indent="-742950">
              <a:buFont typeface="+mj-lt"/>
              <a:buAutoNum type="arabicPeriod"/>
            </a:pPr>
            <a:r>
              <a:rPr lang="es-ES" sz="4400" b="1" dirty="0">
                <a:solidFill>
                  <a:schemeClr val="tx1"/>
                </a:solidFill>
                <a:effectLst/>
              </a:rPr>
              <a:t>Descripción de la primera bestia:</a:t>
            </a: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0" y="1246593"/>
            <a:ext cx="8633012" cy="689783"/>
          </a:xfrm>
          <a:solidFill>
            <a:schemeClr val="bg1"/>
          </a:solidFill>
        </p:spPr>
        <p:txBody>
          <a:bodyPr anchor="t"/>
          <a:lstStyle/>
          <a:p>
            <a:pPr marL="514350" indent="-514350">
              <a:buFont typeface="+mj-lt"/>
              <a:buAutoNum type="alphaUcPeriod" startAt="7"/>
            </a:pPr>
            <a:r>
              <a:rPr lang="es-ES" sz="3200" b="1" dirty="0" smtClean="0">
                <a:effectLst/>
              </a:rPr>
              <a:t>Tiene </a:t>
            </a:r>
            <a:r>
              <a:rPr lang="es-ES" sz="3200" b="1" dirty="0">
                <a:effectLst/>
              </a:rPr>
              <a:t>una misión especial por 42 meses:</a:t>
            </a:r>
            <a:endParaRPr lang="es-SV" sz="3200" b="1" dirty="0">
              <a:effectLst/>
            </a:endParaRPr>
          </a:p>
          <a:p>
            <a:pPr marL="514350" lvl="0" indent="-514350">
              <a:buFont typeface="+mj-lt"/>
              <a:buAutoNum type="alphaUcPeriod" startAt="7"/>
            </a:pPr>
            <a:endParaRPr lang="es-SV" sz="3200" b="1" dirty="0">
              <a:effectLst/>
            </a:endParaRPr>
          </a:p>
          <a:p>
            <a:pPr marL="514350" indent="-514350">
              <a:buFont typeface="+mj-lt"/>
              <a:buAutoNum type="alphaUcPeriod" startAt="7"/>
            </a:pPr>
            <a:endParaRPr lang="es-SV" sz="3200" b="1" dirty="0">
              <a:effectLst/>
            </a:endParaRPr>
          </a:p>
          <a:p>
            <a:pPr marL="514350" lvl="0" indent="-514350">
              <a:buFont typeface="+mj-lt"/>
              <a:buAutoNum type="alphaUcPeriod" startAt="7"/>
            </a:pPr>
            <a:endParaRPr lang="es-SV" sz="3200" b="1" dirty="0">
              <a:effectLst/>
            </a:endParaRPr>
          </a:p>
          <a:p>
            <a:pPr marL="514350" indent="-514350">
              <a:buFont typeface="+mj-lt"/>
              <a:buAutoNum type="alphaUcPeriod" startAt="7"/>
            </a:pPr>
            <a:endParaRPr lang="es-SV" sz="3200" b="1" dirty="0"/>
          </a:p>
        </p:txBody>
      </p:sp>
      <p:sp>
        <p:nvSpPr>
          <p:cNvPr id="8" name="Marcador de texto 2"/>
          <p:cNvSpPr>
            <a:spLocks noGrp="1"/>
          </p:cNvSpPr>
          <p:nvPr>
            <p:ph type="body" idx="1"/>
          </p:nvPr>
        </p:nvSpPr>
        <p:spPr>
          <a:xfrm>
            <a:off x="0" y="2070850"/>
            <a:ext cx="12048564" cy="3496236"/>
          </a:xfrm>
          <a:solidFill>
            <a:schemeClr val="tx2">
              <a:lumMod val="10000"/>
            </a:schemeClr>
          </a:solidFill>
        </p:spPr>
        <p:txBody>
          <a:bodyPr anchor="t"/>
          <a:lstStyle/>
          <a:p>
            <a:pPr marL="514350" lvl="0" indent="-514350">
              <a:buFont typeface="+mj-lt"/>
              <a:buAutoNum type="arabicPeriod"/>
            </a:pPr>
            <a:r>
              <a:rPr lang="es-ES" sz="3200" b="1" dirty="0">
                <a:effectLst/>
              </a:rPr>
              <a:t>Blasfemar contra Dios, de su nombre, de su tabernáculo y de los moradores del cielo. </a:t>
            </a:r>
            <a:endParaRPr lang="es-SV" sz="3200" b="1" dirty="0">
              <a:effectLst/>
            </a:endParaRPr>
          </a:p>
          <a:p>
            <a:pPr marL="514350" lvl="0" indent="-514350">
              <a:buFont typeface="+mj-lt"/>
              <a:buAutoNum type="arabicPeriod"/>
            </a:pPr>
            <a:r>
              <a:rPr lang="es-ES" sz="3200" b="1" dirty="0">
                <a:effectLst/>
              </a:rPr>
              <a:t>Hacer guerra contra los santos y vencerlos</a:t>
            </a:r>
            <a:r>
              <a:rPr lang="es-ES" sz="3200" b="1" dirty="0" smtClean="0">
                <a:effectLst/>
              </a:rPr>
              <a:t>.</a:t>
            </a:r>
          </a:p>
          <a:p>
            <a:pPr lvl="0"/>
            <a:endParaRPr lang="es-SV" sz="3200" b="1" dirty="0">
              <a:effectLst/>
            </a:endParaRPr>
          </a:p>
          <a:p>
            <a:pPr marL="514350" lvl="0" indent="-514350">
              <a:buFont typeface="+mj-lt"/>
              <a:buAutoNum type="arabicPeriod" startAt="3"/>
            </a:pPr>
            <a:r>
              <a:rPr lang="es-ES" sz="3200" b="1" dirty="0">
                <a:effectLst/>
              </a:rPr>
              <a:t>Gobernar sobre toda tribu, pueblo, lengua y nación (el mundo entero)</a:t>
            </a:r>
            <a:endParaRPr lang="es-SV" sz="3200" b="1" dirty="0">
              <a:effectLst/>
            </a:endParaRPr>
          </a:p>
          <a:p>
            <a:pPr marL="514350" lvl="0" indent="-514350">
              <a:buFont typeface="+mj-lt"/>
              <a:buAutoNum type="alphaUcPeriod" startAt="6"/>
            </a:pPr>
            <a:endParaRPr lang="es-SV" sz="3200" b="1" dirty="0" smtClean="0">
              <a:effectLst/>
            </a:endParaRPr>
          </a:p>
          <a:p>
            <a:pPr marL="514350" indent="-514350">
              <a:buFont typeface="+mj-lt"/>
              <a:buAutoNum type="alphaUcPeriod" startAt="6"/>
            </a:pPr>
            <a:endParaRPr lang="es-SV" sz="3200" b="1" dirty="0">
              <a:effectLst/>
            </a:endParaRPr>
          </a:p>
          <a:p>
            <a:pPr marL="514350" lvl="0" indent="-514350">
              <a:buFont typeface="+mj-lt"/>
              <a:buAutoNum type="alphaUcPeriod" startAt="6"/>
            </a:pPr>
            <a:endParaRPr lang="es-SV" sz="3200" b="1" dirty="0">
              <a:effectLst/>
            </a:endParaRPr>
          </a:p>
          <a:p>
            <a:pPr marL="514350" indent="-514350">
              <a:buFont typeface="+mj-lt"/>
              <a:buAutoNum type="alphaUcPeriod" startAt="6"/>
            </a:pPr>
            <a:endParaRPr lang="es-SV" sz="3200" b="1" dirty="0"/>
          </a:p>
        </p:txBody>
      </p:sp>
      <p:sp>
        <p:nvSpPr>
          <p:cNvPr id="4" name="Rectángulo 3"/>
          <p:cNvSpPr/>
          <p:nvPr/>
        </p:nvSpPr>
        <p:spPr>
          <a:xfrm>
            <a:off x="0" y="3227297"/>
            <a:ext cx="12048564" cy="69924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6" name="Rectángulo 5"/>
          <p:cNvSpPr/>
          <p:nvPr/>
        </p:nvSpPr>
        <p:spPr>
          <a:xfrm>
            <a:off x="0" y="4410638"/>
            <a:ext cx="12048564" cy="1156448"/>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652430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editoriallapaz.org/apocalipsis_bestias_acto2_escena1_files/image007.jpg"/>
          <p:cNvPicPr>
            <a:picLocks noChangeAspect="1" noChangeArrowheads="1"/>
          </p:cNvPicPr>
          <p:nvPr/>
        </p:nvPicPr>
        <p:blipFill rotWithShape="1">
          <a:blip r:embed="rId2">
            <a:extLst>
              <a:ext uri="{28A0092B-C50C-407E-A947-70E740481C1C}">
                <a14:useLocalDpi xmlns:a14="http://schemas.microsoft.com/office/drawing/2010/main" val="0"/>
              </a:ext>
            </a:extLst>
          </a:blip>
          <a:srcRect r="43164"/>
          <a:stretch/>
        </p:blipFill>
        <p:spPr bwMode="auto">
          <a:xfrm>
            <a:off x="7557861" y="1471217"/>
            <a:ext cx="4474482" cy="471605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0" y="273424"/>
            <a:ext cx="11631706" cy="802341"/>
          </a:xfrm>
          <a:solidFill>
            <a:srgbClr val="002060"/>
          </a:solidFill>
        </p:spPr>
        <p:txBody>
          <a:bodyPr anchor="t">
            <a:noAutofit/>
          </a:bodyPr>
          <a:lstStyle/>
          <a:p>
            <a:pPr marL="742950" lvl="0" indent="-742950">
              <a:buFont typeface="+mj-lt"/>
              <a:buAutoNum type="arabicPeriod" startAt="2"/>
            </a:pPr>
            <a:r>
              <a:rPr lang="es-ES" sz="4400" b="1" dirty="0">
                <a:solidFill>
                  <a:schemeClr val="tx1"/>
                </a:solidFill>
                <a:effectLst/>
              </a:rPr>
              <a:t>Descripción de la </a:t>
            </a:r>
            <a:r>
              <a:rPr lang="es-ES" sz="4400" b="1" dirty="0" smtClean="0">
                <a:solidFill>
                  <a:schemeClr val="tx1"/>
                </a:solidFill>
                <a:effectLst/>
              </a:rPr>
              <a:t>SEGUNDA </a:t>
            </a:r>
            <a:r>
              <a:rPr lang="es-ES" sz="4400" b="1" dirty="0">
                <a:solidFill>
                  <a:schemeClr val="tx1"/>
                </a:solidFill>
                <a:effectLst/>
              </a:rPr>
              <a:t>bestia:</a:t>
            </a: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0" y="1246593"/>
            <a:ext cx="8633012" cy="5450042"/>
          </a:xfrm>
          <a:solidFill>
            <a:schemeClr val="bg1"/>
          </a:solidFill>
        </p:spPr>
        <p:txBody>
          <a:bodyPr anchor="t"/>
          <a:lstStyle/>
          <a:p>
            <a:pPr marL="514350" lvl="0" indent="-514350">
              <a:buFont typeface="+mj-lt"/>
              <a:buAutoNum type="alphaUcPeriod"/>
            </a:pPr>
            <a:r>
              <a:rPr lang="es-ES" sz="3200" b="1" dirty="0">
                <a:effectLst/>
              </a:rPr>
              <a:t>Esta bestia sale de la tierra mientras que la anterior salió del mar</a:t>
            </a:r>
            <a:r>
              <a:rPr lang="es-ES" sz="3200" b="1" dirty="0" smtClean="0">
                <a:effectLst/>
              </a:rPr>
              <a:t>.</a:t>
            </a:r>
          </a:p>
          <a:p>
            <a:pPr marL="514350" indent="-514350">
              <a:buFont typeface="+mj-lt"/>
              <a:buAutoNum type="alphaUcPeriod"/>
            </a:pPr>
            <a:r>
              <a:rPr lang="es-ES" sz="3200" b="1" dirty="0">
                <a:effectLst/>
              </a:rPr>
              <a:t>Tiene una misión especial con relación a la primera bestia</a:t>
            </a:r>
            <a:r>
              <a:rPr lang="es-ES" sz="3200" b="1" dirty="0" smtClean="0">
                <a:effectLst/>
              </a:rPr>
              <a:t>.</a:t>
            </a:r>
          </a:p>
          <a:p>
            <a:pPr marL="514350" lvl="0" indent="-514350">
              <a:buFont typeface="+mj-lt"/>
              <a:buAutoNum type="alphaUcPeriod"/>
            </a:pPr>
            <a:r>
              <a:rPr lang="es-ES" sz="3200" b="1" dirty="0">
                <a:effectLst/>
              </a:rPr>
              <a:t>Tiene una apariencia engañosa de piedad y mansedumbre como un cordero, pero su voz lo delata porque habla como un dragón.</a:t>
            </a:r>
            <a:endParaRPr lang="es-SV" sz="3200" b="1" dirty="0">
              <a:effectLst/>
            </a:endParaRPr>
          </a:p>
          <a:p>
            <a:pPr marL="514350" indent="-514350">
              <a:buFont typeface="+mj-lt"/>
              <a:buAutoNum type="alphaUcPeriod"/>
            </a:pPr>
            <a:endParaRPr lang="es-SV" sz="3200" b="1" dirty="0">
              <a:effectLst/>
            </a:endParaRPr>
          </a:p>
          <a:p>
            <a:pPr marL="514350" lvl="0" indent="-514350">
              <a:buFont typeface="+mj-lt"/>
              <a:buAutoNum type="alphaUcPeriod"/>
            </a:pPr>
            <a:endParaRPr lang="es-SV" sz="3200" b="1" dirty="0">
              <a:effectLst/>
            </a:endParaRPr>
          </a:p>
          <a:p>
            <a:pPr marL="514350" lvl="0" indent="-514350">
              <a:buFont typeface="+mj-lt"/>
              <a:buAutoNum type="alphaUcPeriod"/>
            </a:pPr>
            <a:endParaRPr lang="es-SV" sz="3200" b="1" dirty="0">
              <a:effectLst/>
            </a:endParaRPr>
          </a:p>
          <a:p>
            <a:pPr marL="514350" indent="-514350">
              <a:buFont typeface="+mj-lt"/>
              <a:buAutoNum type="alphaUcPeriod"/>
            </a:pPr>
            <a:endParaRPr lang="es-SV" sz="3200" b="1" dirty="0">
              <a:effectLst/>
            </a:endParaRPr>
          </a:p>
          <a:p>
            <a:pPr marL="514350" lvl="0" indent="-514350">
              <a:buFont typeface="+mj-lt"/>
              <a:buAutoNum type="alphaUcPeriod"/>
            </a:pPr>
            <a:endParaRPr lang="es-SV" sz="3200" b="1" dirty="0">
              <a:effectLst/>
            </a:endParaRPr>
          </a:p>
          <a:p>
            <a:pPr marL="514350" indent="-514350">
              <a:buFont typeface="+mj-lt"/>
              <a:buAutoNum type="alphaUcPeriod"/>
            </a:pPr>
            <a:endParaRPr lang="es-SV" sz="3200" b="1" dirty="0"/>
          </a:p>
        </p:txBody>
      </p:sp>
      <p:sp>
        <p:nvSpPr>
          <p:cNvPr id="4" name="Rectángulo 3"/>
          <p:cNvSpPr/>
          <p:nvPr/>
        </p:nvSpPr>
        <p:spPr>
          <a:xfrm>
            <a:off x="0" y="1246593"/>
            <a:ext cx="8633012" cy="106630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6" name="Rectángulo 5"/>
          <p:cNvSpPr/>
          <p:nvPr/>
        </p:nvSpPr>
        <p:spPr>
          <a:xfrm>
            <a:off x="0" y="2416487"/>
            <a:ext cx="8633012" cy="1156448"/>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9" name="Rectángulo 8"/>
          <p:cNvSpPr/>
          <p:nvPr/>
        </p:nvSpPr>
        <p:spPr>
          <a:xfrm>
            <a:off x="0" y="3676527"/>
            <a:ext cx="8633012" cy="1877107"/>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2332828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3424"/>
            <a:ext cx="11631706" cy="802341"/>
          </a:xfrm>
          <a:solidFill>
            <a:srgbClr val="002060"/>
          </a:solidFill>
        </p:spPr>
        <p:txBody>
          <a:bodyPr anchor="t">
            <a:noAutofit/>
          </a:bodyPr>
          <a:lstStyle/>
          <a:p>
            <a:pPr marL="742950" lvl="0" indent="-742950">
              <a:buFont typeface="+mj-lt"/>
              <a:buAutoNum type="arabicPeriod" startAt="2"/>
            </a:pPr>
            <a:r>
              <a:rPr lang="es-ES" sz="4400" b="1" dirty="0">
                <a:solidFill>
                  <a:schemeClr val="tx1"/>
                </a:solidFill>
                <a:effectLst/>
              </a:rPr>
              <a:t>Descripción de la </a:t>
            </a:r>
            <a:r>
              <a:rPr lang="es-ES" sz="4400" b="1" dirty="0" smtClean="0">
                <a:solidFill>
                  <a:schemeClr val="tx1"/>
                </a:solidFill>
                <a:effectLst/>
              </a:rPr>
              <a:t>SEGUNDA </a:t>
            </a:r>
            <a:r>
              <a:rPr lang="es-ES" sz="4400" b="1" dirty="0">
                <a:solidFill>
                  <a:schemeClr val="tx1"/>
                </a:solidFill>
                <a:effectLst/>
              </a:rPr>
              <a:t>bestia:</a:t>
            </a: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611084" y="1246593"/>
            <a:ext cx="8633012" cy="5450042"/>
          </a:xfrm>
          <a:solidFill>
            <a:schemeClr val="bg1"/>
          </a:solidFill>
        </p:spPr>
        <p:txBody>
          <a:bodyPr anchor="t"/>
          <a:lstStyle/>
          <a:p>
            <a:pPr marL="514350" indent="-514350">
              <a:buFont typeface="+mj-lt"/>
              <a:buAutoNum type="alphaUcPeriod" startAt="4"/>
            </a:pPr>
            <a:r>
              <a:rPr lang="es-ES" sz="3200" b="1" dirty="0" smtClean="0">
                <a:effectLst/>
              </a:rPr>
              <a:t>Así </a:t>
            </a:r>
            <a:r>
              <a:rPr lang="es-ES" sz="3200" b="1" dirty="0">
                <a:effectLst/>
              </a:rPr>
              <a:t>como el dragón le cedió su poder y autoridad a la primera bestia, ésta le dará su poder y autoridad a la segunda para que lo ejerza en su presencia y gane a las multitudes para que la adoren.</a:t>
            </a:r>
            <a:endParaRPr lang="es-SV" sz="3200" b="1" dirty="0">
              <a:effectLst/>
            </a:endParaRPr>
          </a:p>
          <a:p>
            <a:pPr marL="514350" lvl="0" indent="-514350">
              <a:buFont typeface="+mj-lt"/>
              <a:buAutoNum type="alphaUcPeriod" startAt="4"/>
            </a:pPr>
            <a:r>
              <a:rPr lang="es-ES" sz="3200" b="1" dirty="0" smtClean="0">
                <a:effectLst/>
              </a:rPr>
              <a:t>Hará </a:t>
            </a:r>
            <a:r>
              <a:rPr lang="es-ES" sz="3200" b="1" dirty="0">
                <a:effectLst/>
              </a:rPr>
              <a:t>señales y prodigios semejantes a las de los dos testigos en competencia con ellos para confundir a la gente, como hicieron los brujos de Egipto contra Moisés.</a:t>
            </a:r>
            <a:endParaRPr lang="es-SV" sz="3200" b="1" dirty="0">
              <a:effectLst/>
            </a:endParaRPr>
          </a:p>
          <a:p>
            <a:pPr marL="514350" indent="-514350">
              <a:buFont typeface="+mj-lt"/>
              <a:buAutoNum type="alphaUcPeriod" startAt="4"/>
            </a:pPr>
            <a:endParaRPr lang="es-ES" sz="3200" b="1" dirty="0" smtClean="0">
              <a:effectLst/>
            </a:endParaRPr>
          </a:p>
          <a:p>
            <a:pPr marL="514350" indent="-514350">
              <a:buFont typeface="+mj-lt"/>
              <a:buAutoNum type="alphaUcPeriod" startAt="4"/>
            </a:pPr>
            <a:endParaRPr lang="es-SV" sz="3200" b="1" dirty="0">
              <a:effectLst/>
            </a:endParaRPr>
          </a:p>
          <a:p>
            <a:pPr marL="514350" lvl="0" indent="-514350">
              <a:buFont typeface="+mj-lt"/>
              <a:buAutoNum type="alphaUcPeriod" startAt="4"/>
            </a:pPr>
            <a:endParaRPr lang="es-SV" sz="3200" b="1" dirty="0">
              <a:effectLst/>
            </a:endParaRPr>
          </a:p>
          <a:p>
            <a:pPr marL="514350" lvl="0" indent="-514350">
              <a:buFont typeface="+mj-lt"/>
              <a:buAutoNum type="alphaUcPeriod" startAt="4"/>
            </a:pPr>
            <a:endParaRPr lang="es-SV" sz="3200" b="1" dirty="0">
              <a:effectLst/>
            </a:endParaRPr>
          </a:p>
          <a:p>
            <a:pPr marL="514350" indent="-514350">
              <a:buFont typeface="+mj-lt"/>
              <a:buAutoNum type="alphaUcPeriod" startAt="4"/>
            </a:pPr>
            <a:endParaRPr lang="es-SV" sz="3200" b="1" dirty="0">
              <a:effectLst/>
            </a:endParaRPr>
          </a:p>
          <a:p>
            <a:pPr marL="514350" lvl="0" indent="-514350">
              <a:buFont typeface="+mj-lt"/>
              <a:buAutoNum type="alphaUcPeriod" startAt="4"/>
            </a:pPr>
            <a:endParaRPr lang="es-SV" sz="3200" b="1" dirty="0">
              <a:effectLst/>
            </a:endParaRPr>
          </a:p>
          <a:p>
            <a:pPr marL="514350" indent="-514350">
              <a:buFont typeface="+mj-lt"/>
              <a:buAutoNum type="alphaUcPeriod" startAt="4"/>
            </a:pPr>
            <a:endParaRPr lang="es-SV" sz="3200" b="1" dirty="0"/>
          </a:p>
        </p:txBody>
      </p:sp>
      <p:sp>
        <p:nvSpPr>
          <p:cNvPr id="4" name="Rectángulo 3"/>
          <p:cNvSpPr/>
          <p:nvPr/>
        </p:nvSpPr>
        <p:spPr>
          <a:xfrm>
            <a:off x="1611084" y="1246593"/>
            <a:ext cx="8633012" cy="247824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6" name="Rectángulo 5"/>
          <p:cNvSpPr/>
          <p:nvPr/>
        </p:nvSpPr>
        <p:spPr>
          <a:xfrm>
            <a:off x="1611084" y="3895662"/>
            <a:ext cx="8633012" cy="2451349"/>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2463502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3424"/>
            <a:ext cx="11631706" cy="802341"/>
          </a:xfrm>
          <a:solidFill>
            <a:srgbClr val="002060"/>
          </a:solidFill>
        </p:spPr>
        <p:txBody>
          <a:bodyPr anchor="t">
            <a:noAutofit/>
          </a:bodyPr>
          <a:lstStyle/>
          <a:p>
            <a:pPr marL="742950" lvl="0" indent="-742950">
              <a:buFont typeface="+mj-lt"/>
              <a:buAutoNum type="arabicPeriod" startAt="2"/>
            </a:pPr>
            <a:r>
              <a:rPr lang="es-ES" sz="4400" b="1" dirty="0">
                <a:solidFill>
                  <a:schemeClr val="tx1"/>
                </a:solidFill>
                <a:effectLst/>
              </a:rPr>
              <a:t>Descripción de la </a:t>
            </a:r>
            <a:r>
              <a:rPr lang="es-ES" sz="4400" b="1" dirty="0" smtClean="0">
                <a:solidFill>
                  <a:schemeClr val="tx1"/>
                </a:solidFill>
                <a:effectLst/>
              </a:rPr>
              <a:t>SEGUNDA </a:t>
            </a:r>
            <a:r>
              <a:rPr lang="es-ES" sz="4400" b="1" dirty="0">
                <a:solidFill>
                  <a:schemeClr val="tx1"/>
                </a:solidFill>
                <a:effectLst/>
              </a:rPr>
              <a:t>bestia:</a:t>
            </a: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0" y="1246593"/>
            <a:ext cx="8633012" cy="5450042"/>
          </a:xfrm>
          <a:solidFill>
            <a:schemeClr val="bg1"/>
          </a:solidFill>
        </p:spPr>
        <p:txBody>
          <a:bodyPr anchor="t"/>
          <a:lstStyle/>
          <a:p>
            <a:pPr marL="514350" lvl="0" indent="-514350">
              <a:buFont typeface="+mj-lt"/>
              <a:buAutoNum type="alphaUcPeriod" startAt="6"/>
            </a:pPr>
            <a:r>
              <a:rPr lang="es-ES" sz="3200" b="1" dirty="0" smtClean="0">
                <a:effectLst/>
              </a:rPr>
              <a:t>Mandará </a:t>
            </a:r>
            <a:r>
              <a:rPr lang="es-ES" sz="3200" b="1" dirty="0">
                <a:effectLst/>
              </a:rPr>
              <a:t>a hacer una imagen de la primera bestia y le infunde aliento a dicha imagen para que hable y mate a todo el que no se postre ante ella.</a:t>
            </a:r>
            <a:endParaRPr lang="es-SV" sz="3200" b="1" dirty="0">
              <a:effectLst/>
            </a:endParaRPr>
          </a:p>
          <a:p>
            <a:pPr marL="514350" indent="-514350">
              <a:buFont typeface="+mj-lt"/>
              <a:buAutoNum type="alphaUcPeriod" startAt="6"/>
            </a:pPr>
            <a:r>
              <a:rPr lang="es-ES" sz="3200" b="1" dirty="0" smtClean="0">
                <a:effectLst/>
              </a:rPr>
              <a:t>Dará </a:t>
            </a:r>
            <a:r>
              <a:rPr lang="es-ES" sz="3200" b="1" dirty="0">
                <a:effectLst/>
              </a:rPr>
              <a:t>la orden de que sean marcados todos los moradores de la tierra, en su mano derecha o en sus frentes con el número 666, y que nadie pueda comprar ni vender a menos que tenga esa marca.</a:t>
            </a:r>
            <a:endParaRPr lang="es-SV" sz="3200" b="1" dirty="0">
              <a:effectLst/>
            </a:endParaRPr>
          </a:p>
          <a:p>
            <a:pPr marL="514350" lvl="0" indent="-514350">
              <a:buFont typeface="+mj-lt"/>
              <a:buAutoNum type="alphaUcPeriod" startAt="6"/>
            </a:pPr>
            <a:endParaRPr lang="es-SV" sz="3200" b="1" dirty="0">
              <a:effectLst/>
            </a:endParaRPr>
          </a:p>
          <a:p>
            <a:pPr marL="514350" indent="-514350">
              <a:buFont typeface="+mj-lt"/>
              <a:buAutoNum type="alphaUcPeriod" startAt="6"/>
            </a:pPr>
            <a:endParaRPr lang="es-ES" sz="3200" b="1" dirty="0" smtClean="0">
              <a:effectLst/>
            </a:endParaRPr>
          </a:p>
          <a:p>
            <a:pPr marL="514350" indent="-514350">
              <a:buFont typeface="+mj-lt"/>
              <a:buAutoNum type="alphaUcPeriod" startAt="6"/>
            </a:pPr>
            <a:endParaRPr lang="es-SV" sz="3200" b="1" dirty="0">
              <a:effectLst/>
            </a:endParaRPr>
          </a:p>
          <a:p>
            <a:pPr marL="514350" lvl="0" indent="-514350">
              <a:buFont typeface="+mj-lt"/>
              <a:buAutoNum type="alphaUcPeriod" startAt="6"/>
            </a:pPr>
            <a:endParaRPr lang="es-SV" sz="3200" b="1" dirty="0">
              <a:effectLst/>
            </a:endParaRPr>
          </a:p>
          <a:p>
            <a:pPr marL="514350" lvl="0" indent="-514350">
              <a:buFont typeface="+mj-lt"/>
              <a:buAutoNum type="alphaUcPeriod" startAt="6"/>
            </a:pPr>
            <a:endParaRPr lang="es-SV" sz="3200" b="1" dirty="0">
              <a:effectLst/>
            </a:endParaRPr>
          </a:p>
          <a:p>
            <a:pPr marL="514350" indent="-514350">
              <a:buFont typeface="+mj-lt"/>
              <a:buAutoNum type="alphaUcPeriod" startAt="6"/>
            </a:pPr>
            <a:endParaRPr lang="es-SV" sz="3200" b="1" dirty="0">
              <a:effectLst/>
            </a:endParaRPr>
          </a:p>
          <a:p>
            <a:pPr marL="514350" lvl="0" indent="-514350">
              <a:buFont typeface="+mj-lt"/>
              <a:buAutoNum type="alphaUcPeriod" startAt="6"/>
            </a:pPr>
            <a:endParaRPr lang="es-SV" sz="3200" b="1" dirty="0">
              <a:effectLst/>
            </a:endParaRPr>
          </a:p>
          <a:p>
            <a:pPr marL="514350" indent="-514350">
              <a:buFont typeface="+mj-lt"/>
              <a:buAutoNum type="alphaUcPeriod" startAt="6"/>
            </a:pPr>
            <a:endParaRPr lang="es-SV" sz="3200" b="1" dirty="0"/>
          </a:p>
        </p:txBody>
      </p:sp>
      <p:sp>
        <p:nvSpPr>
          <p:cNvPr id="4" name="Rectángulo 3"/>
          <p:cNvSpPr/>
          <p:nvPr/>
        </p:nvSpPr>
        <p:spPr>
          <a:xfrm>
            <a:off x="0" y="1246593"/>
            <a:ext cx="8633012" cy="203448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6" name="Rectángulo 5"/>
          <p:cNvSpPr/>
          <p:nvPr/>
        </p:nvSpPr>
        <p:spPr>
          <a:xfrm>
            <a:off x="0" y="3425017"/>
            <a:ext cx="8633012" cy="2451349"/>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5122" name="Picture 2" descr="http://www.navegandodelpasadoalfuturo.net/wp-content/uploads/2012/08/Estatua-de-Nabucodonos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5829" y="-238004"/>
            <a:ext cx="2337707" cy="7326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614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8613"/>
            <a:ext cx="11631706" cy="802341"/>
          </a:xfrm>
          <a:solidFill>
            <a:srgbClr val="002060"/>
          </a:solidFill>
        </p:spPr>
        <p:txBody>
          <a:bodyPr anchor="t">
            <a:noAutofit/>
          </a:bodyPr>
          <a:lstStyle/>
          <a:p>
            <a:pPr marL="742950" indent="-742950">
              <a:buFont typeface="+mj-lt"/>
              <a:buAutoNum type="arabicPeriod" startAt="3"/>
            </a:pPr>
            <a:r>
              <a:rPr lang="es-ES" sz="4400" b="1" dirty="0" smtClean="0">
                <a:effectLst/>
              </a:rPr>
              <a:t>Interpretación </a:t>
            </a:r>
            <a:r>
              <a:rPr lang="es-ES" sz="4400" b="1" dirty="0">
                <a:effectLst/>
              </a:rPr>
              <a:t>y comentarios</a:t>
            </a:r>
            <a:r>
              <a:rPr lang="es-SV" sz="4400" dirty="0">
                <a:effectLst/>
              </a:rPr>
              <a:t/>
            </a:r>
            <a:br>
              <a:rPr lang="es-SV" sz="4400" dirty="0">
                <a:effectLst/>
              </a:rPr>
            </a:br>
            <a:r>
              <a:rPr lang="es-SV" sz="4400" b="1" dirty="0">
                <a:solidFill>
                  <a:schemeClr val="tx1"/>
                </a:solidFill>
                <a:effectLst/>
              </a:rPr>
              <a:t/>
            </a:r>
            <a:br>
              <a:rPr lang="es-SV" sz="4400" b="1" dirty="0">
                <a:solidFill>
                  <a:schemeClr val="tx1"/>
                </a:solidFill>
                <a:effectLst/>
              </a:rPr>
            </a:br>
            <a:endParaRPr lang="es-SV" sz="4400" b="1" dirty="0">
              <a:solidFill>
                <a:schemeClr val="tx1"/>
              </a:solidFill>
            </a:endParaRPr>
          </a:p>
        </p:txBody>
      </p:sp>
      <p:sp>
        <p:nvSpPr>
          <p:cNvPr id="3" name="Marcador de texto 2"/>
          <p:cNvSpPr>
            <a:spLocks noGrp="1"/>
          </p:cNvSpPr>
          <p:nvPr>
            <p:ph type="body" idx="1"/>
          </p:nvPr>
        </p:nvSpPr>
        <p:spPr>
          <a:xfrm>
            <a:off x="147915" y="1945841"/>
            <a:ext cx="11698944" cy="4575983"/>
          </a:xfrm>
          <a:solidFill>
            <a:schemeClr val="bg1"/>
          </a:solidFill>
        </p:spPr>
        <p:txBody>
          <a:bodyPr anchor="t"/>
          <a:lstStyle/>
          <a:p>
            <a:pPr marL="514350" indent="-514350">
              <a:buFont typeface="+mj-lt"/>
              <a:buAutoNum type="arabicPeriod"/>
            </a:pPr>
            <a:r>
              <a:rPr lang="es-ES" sz="3200" b="1" dirty="0" smtClean="0">
                <a:effectLst/>
              </a:rPr>
              <a:t>Esta </a:t>
            </a:r>
            <a:r>
              <a:rPr lang="es-ES" sz="3200" b="1" dirty="0">
                <a:effectLst/>
              </a:rPr>
              <a:t>bestia sale del mar. El mar representa las convulsionadas naciones gentiles del mundo </a:t>
            </a:r>
            <a:r>
              <a:rPr lang="es-ES" sz="3200" b="1" dirty="0" smtClean="0">
                <a:effectLst/>
              </a:rPr>
              <a:t>(Isaías 57:20; Apocalipsis </a:t>
            </a:r>
            <a:r>
              <a:rPr lang="es-ES" sz="3200" b="1" dirty="0">
                <a:effectLst/>
              </a:rPr>
              <a:t>17:15</a:t>
            </a:r>
            <a:r>
              <a:rPr lang="es-ES" sz="3200" b="1" dirty="0" smtClean="0">
                <a:effectLst/>
              </a:rPr>
              <a:t>).</a:t>
            </a:r>
          </a:p>
          <a:p>
            <a:pPr marL="514350" lvl="0" indent="-514350">
              <a:buFont typeface="+mj-lt"/>
              <a:buAutoNum type="arabicPeriod"/>
            </a:pPr>
            <a:r>
              <a:rPr lang="es-ES" sz="3200" b="1" dirty="0">
                <a:effectLst/>
              </a:rPr>
              <a:t>Representa un sistema político y satánico que será el último de los imperios del tiempo de los gentiles. Las siete cabezas representan los imperios de la historia que fueron instrumentos de un sistema malévolo contrario al pueblo judío y que ahora dan lugar al último (Apocalipsis 17:9-10).</a:t>
            </a:r>
            <a:endParaRPr lang="es-SV" sz="3200" b="1" dirty="0">
              <a:effectLst/>
            </a:endParaRPr>
          </a:p>
          <a:p>
            <a:pPr marL="514350" lvl="0" indent="-514350">
              <a:buFont typeface="+mj-lt"/>
              <a:buAutoNum type="arabicPeriod"/>
            </a:pPr>
            <a:endParaRPr lang="es-SV" sz="3200" b="1" dirty="0">
              <a:effectLst/>
            </a:endParaRPr>
          </a:p>
          <a:p>
            <a:pPr marL="514350" indent="-514350">
              <a:buFont typeface="+mj-lt"/>
              <a:buAutoNum type="arabicPeriod"/>
            </a:pPr>
            <a:endParaRPr lang="es-ES" sz="3200" b="1" dirty="0" smtClean="0">
              <a:effectLst/>
            </a:endParaRPr>
          </a:p>
          <a:p>
            <a:pPr marL="514350" indent="-514350">
              <a:buFont typeface="+mj-lt"/>
              <a:buAutoNum type="arabicPeriod"/>
            </a:pPr>
            <a:endParaRPr lang="es-SV" sz="3200" b="1" dirty="0">
              <a:effectLst/>
            </a:endParaRPr>
          </a:p>
          <a:p>
            <a:pPr marL="514350" lvl="0" indent="-514350">
              <a:buFont typeface="+mj-lt"/>
              <a:buAutoNum type="arabicPeriod"/>
            </a:pPr>
            <a:endParaRPr lang="es-SV" sz="3200" b="1" dirty="0">
              <a:effectLst/>
            </a:endParaRPr>
          </a:p>
          <a:p>
            <a:pPr marL="514350" lvl="0" indent="-514350">
              <a:buFont typeface="+mj-lt"/>
              <a:buAutoNum type="arabicPeriod"/>
            </a:pPr>
            <a:endParaRPr lang="es-SV" sz="3200" b="1" dirty="0">
              <a:effectLst/>
            </a:endParaRPr>
          </a:p>
          <a:p>
            <a:pPr marL="514350" indent="-514350">
              <a:buFont typeface="+mj-lt"/>
              <a:buAutoNum type="arabicPeriod"/>
            </a:pPr>
            <a:endParaRPr lang="es-SV" sz="3200" b="1" dirty="0">
              <a:effectLst/>
            </a:endParaRPr>
          </a:p>
          <a:p>
            <a:pPr marL="514350" lvl="0" indent="-514350">
              <a:buFont typeface="+mj-lt"/>
              <a:buAutoNum type="arabicPeriod"/>
            </a:pPr>
            <a:endParaRPr lang="es-SV" sz="3200" b="1" dirty="0">
              <a:effectLst/>
            </a:endParaRPr>
          </a:p>
          <a:p>
            <a:pPr marL="514350" indent="-514350">
              <a:buFont typeface="+mj-lt"/>
              <a:buAutoNum type="arabicPeriod"/>
            </a:pPr>
            <a:endParaRPr lang="es-SV" sz="3200" b="1" dirty="0"/>
          </a:p>
        </p:txBody>
      </p:sp>
      <p:sp>
        <p:nvSpPr>
          <p:cNvPr id="4" name="Rectángulo 3"/>
          <p:cNvSpPr/>
          <p:nvPr/>
        </p:nvSpPr>
        <p:spPr>
          <a:xfrm>
            <a:off x="147915" y="1968753"/>
            <a:ext cx="11698944" cy="151403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6" name="Rectángulo 5"/>
          <p:cNvSpPr/>
          <p:nvPr/>
        </p:nvSpPr>
        <p:spPr>
          <a:xfrm>
            <a:off x="143433" y="3626724"/>
            <a:ext cx="11703426" cy="28951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5" name="Rectángulo 4"/>
          <p:cNvSpPr/>
          <p:nvPr/>
        </p:nvSpPr>
        <p:spPr>
          <a:xfrm>
            <a:off x="968189" y="927847"/>
            <a:ext cx="10031506" cy="874059"/>
          </a:xfrm>
          <a:prstGeom prst="rect">
            <a:avLst/>
          </a:prstGeom>
          <a:solidFill>
            <a:schemeClr val="bg2">
              <a:lumMod val="50000"/>
            </a:schemeClr>
          </a:solidFill>
          <a:effectLst>
            <a:glow rad="63500">
              <a:schemeClr val="accent4">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0" indent="-514350">
              <a:buFont typeface="+mj-lt"/>
              <a:buAutoNum type="alphaLcPeriod"/>
            </a:pPr>
            <a:r>
              <a:rPr lang="es-ES" sz="3200" b="1" dirty="0"/>
              <a:t>Significado de la Primera Bestia: el Anticristo.</a:t>
            </a:r>
            <a:endParaRPr lang="es-SV" sz="3200" b="1" dirty="0"/>
          </a:p>
        </p:txBody>
      </p:sp>
    </p:spTree>
    <p:extLst>
      <p:ext uri="{BB962C8B-B14F-4D97-AF65-F5344CB8AC3E}">
        <p14:creationId xmlns:p14="http://schemas.microsoft.com/office/powerpoint/2010/main" val="34488164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143</TotalTime>
  <Words>1307</Words>
  <Application>Microsoft Office PowerPoint</Application>
  <PresentationFormat>Panorámica</PresentationFormat>
  <Paragraphs>207</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Century Gothic</vt:lpstr>
      <vt:lpstr>Malla</vt:lpstr>
      <vt:lpstr>CAPITULO TRECE:  EL MISTERIO DE LAS DOS BESTIAS. </vt:lpstr>
      <vt:lpstr>Descripción de la primera bestia: </vt:lpstr>
      <vt:lpstr>Descripción de la primera bestia: </vt:lpstr>
      <vt:lpstr>Descripción de la primera bestia: </vt:lpstr>
      <vt:lpstr>Descripción de la primera bestia: </vt:lpstr>
      <vt:lpstr>Descripción de la SEGUNDA bestia: </vt:lpstr>
      <vt:lpstr>Descripción de la SEGUNDA bestia: </vt:lpstr>
      <vt:lpstr>Descripción de la SEGUNDA bestia: </vt:lpstr>
      <vt:lpstr>Interpretación y comentarios  </vt:lpstr>
      <vt:lpstr>Interpretación y comentarios  </vt:lpstr>
      <vt:lpstr>Interpretación y comentarios  </vt:lpstr>
      <vt:lpstr>Interpretación y comentarios  </vt:lpstr>
      <vt:lpstr>Interpretación y comentarios  </vt:lpstr>
      <vt:lpstr>Interpretación y comentarios  </vt:lpstr>
      <vt:lpstr>Interpretación y comentarios  </vt:lpstr>
      <vt:lpstr>Interpretación y comentarios  </vt:lpstr>
      <vt:lpstr>Interpretación y comentarios  </vt:lpstr>
      <vt:lpstr>Interpretación y comentarios  </vt:lpstr>
      <vt:lpstr>Interpretación y comentarios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TRECE:  EL MISTERIO DE LAS DOS BESTIAS.</dc:title>
  <dc:creator>Carlos Cabrera</dc:creator>
  <cp:lastModifiedBy>Carlos Cabrera</cp:lastModifiedBy>
  <cp:revision>20</cp:revision>
  <dcterms:created xsi:type="dcterms:W3CDTF">2015-10-21T14:58:22Z</dcterms:created>
  <dcterms:modified xsi:type="dcterms:W3CDTF">2015-10-21T17:22:07Z</dcterms:modified>
</cp:coreProperties>
</file>