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6" d="100"/>
          <a:sy n="66" d="100"/>
        </p:scale>
        <p:origin x="7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777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52183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917362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57D7DE-61AE-4BC6-A87E-9454F8FD646E}" type="datetimeFigureOut">
              <a:rPr lang="en-US" smtClean="0"/>
              <a:t>10/27/2015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AAA0FC-AF95-454C-A4E6-937690C7EEE5}" type="slidenum">
              <a:rPr lang="en-US" smtClean="0"/>
              <a:t>‹Nº›</a:t>
            </a:fld>
            <a:endParaRPr lang="en-US" dirty="0"/>
          </a:p>
        </p:txBody>
      </p:sp>
    </p:spTree>
    <p:extLst>
      <p:ext uri="{BB962C8B-B14F-4D97-AF65-F5344CB8AC3E}">
        <p14:creationId xmlns:p14="http://schemas.microsoft.com/office/powerpoint/2010/main" val="1064925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6DFF08F-DC6B-4601-B491-B0F83F6DD2DA}" type="datetimeFigureOut">
              <a:rPr lang="en-US" smtClean="0"/>
              <a:t>10/27/2015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906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10/27/2015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885712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10/27/2015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287292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10/27/2015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9103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smtClean="0"/>
              <a:pPr/>
              <a:t>10/27/2015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21869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smtClean="0"/>
              <a:pPr/>
              <a:t>10/27/2015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59860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pPr/>
              <a:t>10/27/2015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56503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smtClean="0"/>
              <a:pPr/>
              <a:t>10/27/2015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707604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376518" y="564776"/>
            <a:ext cx="11040035" cy="4101353"/>
          </a:xfrm>
          <a:prstGeom prst="roundRect">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2" name="Título 1"/>
          <p:cNvSpPr>
            <a:spLocks noGrp="1"/>
          </p:cNvSpPr>
          <p:nvPr>
            <p:ph type="ctrTitle"/>
          </p:nvPr>
        </p:nvSpPr>
        <p:spPr>
          <a:xfrm>
            <a:off x="707315" y="874059"/>
            <a:ext cx="10058400" cy="3711389"/>
          </a:xfrm>
        </p:spPr>
        <p:txBody>
          <a:bodyPr anchor="ctr">
            <a:normAutofit fontScale="90000"/>
          </a:bodyPr>
          <a:lstStyle/>
          <a:p>
            <a:pPr algn="r"/>
            <a:r>
              <a:rPr lang="es-ES" dirty="0">
                <a:solidFill>
                  <a:schemeClr val="bg1"/>
                </a:solidFill>
                <a:latin typeface="Arial Black" panose="020B0A04020102020204" pitchFamily="34" charset="0"/>
                <a:cs typeface="Arial" panose="020B0604020202020204" pitchFamily="34" charset="0"/>
              </a:rPr>
              <a:t>TRES VISIONES EXTRAORDINARIAS (Capítulo Catorce</a:t>
            </a:r>
            <a:r>
              <a:rPr lang="es-ES" dirty="0" smtClean="0">
                <a:solidFill>
                  <a:schemeClr val="bg1"/>
                </a:solidFill>
                <a:latin typeface="Arial Black" panose="020B0A04020102020204" pitchFamily="34" charset="0"/>
                <a:cs typeface="Arial" panose="020B0604020202020204" pitchFamily="34" charset="0"/>
              </a:rPr>
              <a:t>)</a:t>
            </a:r>
            <a:endParaRPr lang="es-SV"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88081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0" y="0"/>
            <a:ext cx="11059886" cy="1161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sz="2000"/>
          </a:p>
        </p:txBody>
      </p:sp>
      <p:sp>
        <p:nvSpPr>
          <p:cNvPr id="10" name="CuadroTexto 9"/>
          <p:cNvSpPr txBox="1"/>
          <p:nvPr/>
        </p:nvSpPr>
        <p:spPr>
          <a:xfrm>
            <a:off x="232227" y="164708"/>
            <a:ext cx="11538859" cy="707886"/>
          </a:xfrm>
          <a:prstGeom prst="rect">
            <a:avLst/>
          </a:prstGeom>
          <a:noFill/>
        </p:spPr>
        <p:txBody>
          <a:bodyPr wrap="square" rtlCol="0">
            <a:spAutoFit/>
          </a:bodyPr>
          <a:lstStyle/>
          <a:p>
            <a:pPr marL="571500" lvl="0" indent="-571500">
              <a:buFont typeface="+mj-lt"/>
              <a:buAutoNum type="romanUcPeriod" startAt="2"/>
            </a:pPr>
            <a:r>
              <a:rPr lang="es-ES" sz="4000" b="1" dirty="0">
                <a:solidFill>
                  <a:schemeClr val="bg1"/>
                </a:solidFill>
              </a:rPr>
              <a:t>La Visión de los Tres Ángeles (14:6-13)</a:t>
            </a:r>
            <a:endParaRPr lang="es-SV" sz="4000" dirty="0">
              <a:solidFill>
                <a:schemeClr val="bg1"/>
              </a:solidFill>
            </a:endParaRPr>
          </a:p>
        </p:txBody>
      </p:sp>
      <p:sp>
        <p:nvSpPr>
          <p:cNvPr id="6" name="Rectángulo 5"/>
          <p:cNvSpPr/>
          <p:nvPr/>
        </p:nvSpPr>
        <p:spPr>
          <a:xfrm>
            <a:off x="232227" y="1325851"/>
            <a:ext cx="11538859" cy="5002378"/>
          </a:xfrm>
          <a:prstGeom prst="rect">
            <a:avLst/>
          </a:prstGeom>
          <a:solidFill>
            <a:srgbClr val="002060"/>
          </a:solid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lphaUcPeriod" startAt="2"/>
            </a:pPr>
            <a:endParaRPr lang="es-SV" dirty="0"/>
          </a:p>
        </p:txBody>
      </p:sp>
      <p:sp>
        <p:nvSpPr>
          <p:cNvPr id="7" name="CuadroTexto 6"/>
          <p:cNvSpPr txBox="1"/>
          <p:nvPr/>
        </p:nvSpPr>
        <p:spPr>
          <a:xfrm>
            <a:off x="232227" y="1614400"/>
            <a:ext cx="11538859" cy="4401205"/>
          </a:xfrm>
          <a:prstGeom prst="rect">
            <a:avLst/>
          </a:prstGeom>
          <a:noFill/>
        </p:spPr>
        <p:txBody>
          <a:bodyPr wrap="square" rtlCol="0">
            <a:spAutoFit/>
          </a:bodyPr>
          <a:lstStyle/>
          <a:p>
            <a:pPr marL="514350" lvl="0" indent="-514350">
              <a:buFont typeface="+mj-lt"/>
              <a:buAutoNum type="alphaUcPeriod" startAt="3"/>
            </a:pPr>
            <a:r>
              <a:rPr lang="es-ES" sz="2800" dirty="0" smtClean="0">
                <a:solidFill>
                  <a:schemeClr val="bg1"/>
                </a:solidFill>
                <a:latin typeface="Arial" panose="020B0604020202020204" pitchFamily="34" charset="0"/>
                <a:cs typeface="Arial" panose="020B0604020202020204" pitchFamily="34" charset="0"/>
              </a:rPr>
              <a:t>El tercero dicta la sentencia para los adoradores de la bestia (14:9-11). Beberán </a:t>
            </a:r>
            <a:r>
              <a:rPr lang="es-ES" sz="2800" dirty="0">
                <a:solidFill>
                  <a:schemeClr val="bg1"/>
                </a:solidFill>
                <a:latin typeface="Arial" panose="020B0604020202020204" pitchFamily="34" charset="0"/>
                <a:cs typeface="Arial" panose="020B0604020202020204" pitchFamily="34" charset="0"/>
              </a:rPr>
              <a:t>del vino de la ira de Dios que ha sido vaciado en el cáliz de su ira y repartido en las siete copas que están por derramarse sobre la tierra. Éstos al final irán al lago de fuego y azufre que arde por los siglos de los siglos</a:t>
            </a:r>
            <a:r>
              <a:rPr lang="es-ES" sz="2800" dirty="0" smtClean="0">
                <a:solidFill>
                  <a:schemeClr val="bg1"/>
                </a:solidFill>
                <a:latin typeface="Arial" panose="020B0604020202020204" pitchFamily="34" charset="0"/>
                <a:cs typeface="Arial" panose="020B0604020202020204" pitchFamily="34" charset="0"/>
              </a:rPr>
              <a:t>.</a:t>
            </a:r>
          </a:p>
          <a:p>
            <a:pPr marL="514350" indent="-514350">
              <a:buFont typeface="+mj-lt"/>
              <a:buAutoNum type="alphaUcPeriod" startAt="3"/>
            </a:pPr>
            <a:r>
              <a:rPr lang="es-ES" sz="2800" dirty="0">
                <a:solidFill>
                  <a:schemeClr val="bg1"/>
                </a:solidFill>
                <a:latin typeface="Arial" panose="020B0604020202020204" pitchFamily="34" charset="0"/>
                <a:cs typeface="Arial" panose="020B0604020202020204" pitchFamily="34" charset="0"/>
              </a:rPr>
              <a:t>Este ángel da a entender que lo anunciado por él es la respuesta a la paciencia de los santos que han sufrido el martirio por guardar los mandamientos y la fe de Jesús (14:12).</a:t>
            </a:r>
            <a:endParaRPr lang="es-SV" sz="2800" dirty="0">
              <a:solidFill>
                <a:schemeClr val="bg1"/>
              </a:solidFill>
              <a:latin typeface="Arial" panose="020B0604020202020204" pitchFamily="34" charset="0"/>
              <a:cs typeface="Arial" panose="020B0604020202020204" pitchFamily="34" charset="0"/>
            </a:endParaRPr>
          </a:p>
          <a:p>
            <a:pPr marL="514350" lvl="0" indent="-514350">
              <a:buFont typeface="+mj-lt"/>
              <a:buAutoNum type="alphaUcPeriod" startAt="3"/>
            </a:pPr>
            <a:endParaRPr lang="es-SV" sz="2800" dirty="0">
              <a:solidFill>
                <a:schemeClr val="bg1"/>
              </a:solidFill>
              <a:latin typeface="Arial" panose="020B0604020202020204" pitchFamily="34" charset="0"/>
              <a:cs typeface="Arial" panose="020B0604020202020204" pitchFamily="34" charset="0"/>
            </a:endParaRPr>
          </a:p>
          <a:p>
            <a:pPr marL="514350" indent="-514350">
              <a:buFont typeface="+mj-lt"/>
              <a:buAutoNum type="alphaUcPeriod" startAt="3"/>
            </a:pPr>
            <a:endParaRPr lang="es-SV"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9302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0" y="0"/>
            <a:ext cx="11059886" cy="1161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sz="2000"/>
          </a:p>
        </p:txBody>
      </p:sp>
      <p:sp>
        <p:nvSpPr>
          <p:cNvPr id="10" name="CuadroTexto 9"/>
          <p:cNvSpPr txBox="1"/>
          <p:nvPr/>
        </p:nvSpPr>
        <p:spPr>
          <a:xfrm>
            <a:off x="232227" y="164708"/>
            <a:ext cx="11538859" cy="707886"/>
          </a:xfrm>
          <a:prstGeom prst="rect">
            <a:avLst/>
          </a:prstGeom>
          <a:noFill/>
        </p:spPr>
        <p:txBody>
          <a:bodyPr wrap="square" rtlCol="0">
            <a:spAutoFit/>
          </a:bodyPr>
          <a:lstStyle/>
          <a:p>
            <a:pPr marL="571500" lvl="0" indent="-571500">
              <a:buFont typeface="+mj-lt"/>
              <a:buAutoNum type="romanUcPeriod" startAt="2"/>
            </a:pPr>
            <a:r>
              <a:rPr lang="es-ES" sz="4000" b="1" dirty="0">
                <a:solidFill>
                  <a:schemeClr val="bg1"/>
                </a:solidFill>
              </a:rPr>
              <a:t>La Visión de los Tres Ángeles (14:6-13)</a:t>
            </a:r>
            <a:endParaRPr lang="es-SV" sz="4000" dirty="0">
              <a:solidFill>
                <a:schemeClr val="bg1"/>
              </a:solidFill>
            </a:endParaRPr>
          </a:p>
        </p:txBody>
      </p:sp>
      <p:sp>
        <p:nvSpPr>
          <p:cNvPr id="6" name="Rectángulo 5"/>
          <p:cNvSpPr/>
          <p:nvPr/>
        </p:nvSpPr>
        <p:spPr>
          <a:xfrm>
            <a:off x="232227" y="1325851"/>
            <a:ext cx="11538859" cy="5002378"/>
          </a:xfrm>
          <a:prstGeom prst="rect">
            <a:avLst/>
          </a:prstGeom>
          <a:solidFill>
            <a:srgbClr val="002060"/>
          </a:solid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lphaUcPeriod" startAt="2"/>
            </a:pPr>
            <a:endParaRPr lang="es-SV" dirty="0"/>
          </a:p>
        </p:txBody>
      </p:sp>
      <p:sp>
        <p:nvSpPr>
          <p:cNvPr id="7" name="CuadroTexto 6"/>
          <p:cNvSpPr txBox="1"/>
          <p:nvPr/>
        </p:nvSpPr>
        <p:spPr>
          <a:xfrm>
            <a:off x="232227" y="1614400"/>
            <a:ext cx="11538859" cy="4832092"/>
          </a:xfrm>
          <a:prstGeom prst="rect">
            <a:avLst/>
          </a:prstGeom>
          <a:noFill/>
        </p:spPr>
        <p:txBody>
          <a:bodyPr wrap="square" rtlCol="0">
            <a:spAutoFit/>
          </a:bodyPr>
          <a:lstStyle/>
          <a:p>
            <a:pPr marL="514350" indent="-514350">
              <a:buFont typeface="+mj-lt"/>
              <a:buAutoNum type="alphaUcPeriod" startAt="5"/>
            </a:pPr>
            <a:r>
              <a:rPr lang="es-ES" sz="2800" dirty="0" smtClean="0">
                <a:solidFill>
                  <a:schemeClr val="bg1"/>
                </a:solidFill>
                <a:latin typeface="Arial" panose="020B0604020202020204" pitchFamily="34" charset="0"/>
                <a:cs typeface="Arial" panose="020B0604020202020204" pitchFamily="34" charset="0"/>
              </a:rPr>
              <a:t>A </a:t>
            </a:r>
            <a:r>
              <a:rPr lang="es-ES" sz="2800" dirty="0">
                <a:solidFill>
                  <a:schemeClr val="bg1"/>
                </a:solidFill>
                <a:latin typeface="Arial" panose="020B0604020202020204" pitchFamily="34" charset="0"/>
                <a:cs typeface="Arial" panose="020B0604020202020204" pitchFamily="34" charset="0"/>
              </a:rPr>
              <a:t>continuación, Juan nos comparte un precioso mensaje del Espíritu Santo que recibió desde el cielo como un pequeño paréntesis glorioso en medio de palabras de juicio para los impíos (14:13). </a:t>
            </a:r>
            <a:r>
              <a:rPr lang="es-ES" sz="2800" dirty="0">
                <a:solidFill>
                  <a:schemeClr val="bg1"/>
                </a:solidFill>
                <a:latin typeface="Arial" panose="020B0604020202020204" pitchFamily="34" charset="0"/>
                <a:cs typeface="Arial" panose="020B0604020202020204" pitchFamily="34" charset="0"/>
              </a:rPr>
              <a:t>Esta palabra de consuelo fue de gran alivio para los destinatarios originales de Apocalipsis que sufrieron en carne propia la persecución y vieron morir a muchos de sus hermanos, pero también se aplica a todos los creyentes que mueren antes del rapto de la iglesia.</a:t>
            </a:r>
            <a:endParaRPr lang="es-SV" sz="2800" dirty="0">
              <a:solidFill>
                <a:schemeClr val="bg1"/>
              </a:solidFill>
              <a:latin typeface="Arial" panose="020B0604020202020204" pitchFamily="34" charset="0"/>
              <a:cs typeface="Arial" panose="020B0604020202020204" pitchFamily="34" charset="0"/>
            </a:endParaRPr>
          </a:p>
          <a:p>
            <a:pPr marL="514350" lvl="0" indent="-514350">
              <a:buFont typeface="+mj-lt"/>
              <a:buAutoNum type="alphaUcPeriod" startAt="5"/>
            </a:pPr>
            <a:endParaRPr lang="es-ES" sz="2800" dirty="0" smtClean="0">
              <a:solidFill>
                <a:schemeClr val="bg1"/>
              </a:solidFill>
              <a:latin typeface="Arial" panose="020B0604020202020204" pitchFamily="34" charset="0"/>
              <a:cs typeface="Arial" panose="020B0604020202020204" pitchFamily="34" charset="0"/>
            </a:endParaRPr>
          </a:p>
          <a:p>
            <a:pPr marL="514350" lvl="0" indent="-514350">
              <a:buFont typeface="+mj-lt"/>
              <a:buAutoNum type="alphaUcPeriod" startAt="5"/>
            </a:pPr>
            <a:endParaRPr lang="es-SV" sz="2800" dirty="0">
              <a:solidFill>
                <a:schemeClr val="bg1"/>
              </a:solidFill>
              <a:latin typeface="Arial" panose="020B0604020202020204" pitchFamily="34" charset="0"/>
              <a:cs typeface="Arial" panose="020B0604020202020204" pitchFamily="34" charset="0"/>
            </a:endParaRPr>
          </a:p>
          <a:p>
            <a:pPr marL="514350" indent="-514350">
              <a:buFont typeface="+mj-lt"/>
              <a:buAutoNum type="alphaUcPeriod" startAt="5"/>
            </a:pPr>
            <a:endParaRPr lang="es-SV"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2903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0" y="0"/>
            <a:ext cx="11059886" cy="1161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sz="2000"/>
          </a:p>
        </p:txBody>
      </p:sp>
      <p:sp>
        <p:nvSpPr>
          <p:cNvPr id="10" name="CuadroTexto 9"/>
          <p:cNvSpPr txBox="1"/>
          <p:nvPr/>
        </p:nvSpPr>
        <p:spPr>
          <a:xfrm>
            <a:off x="232227" y="164708"/>
            <a:ext cx="11538859" cy="1323439"/>
          </a:xfrm>
          <a:prstGeom prst="rect">
            <a:avLst/>
          </a:prstGeom>
          <a:noFill/>
        </p:spPr>
        <p:txBody>
          <a:bodyPr wrap="square" rtlCol="0">
            <a:spAutoFit/>
          </a:bodyPr>
          <a:lstStyle/>
          <a:p>
            <a:pPr marL="857250" indent="-857250">
              <a:buFont typeface="+mj-lt"/>
              <a:buAutoNum type="romanUcPeriod" startAt="3"/>
            </a:pPr>
            <a:r>
              <a:rPr lang="es-ES" sz="4000" b="1" dirty="0" smtClean="0">
                <a:solidFill>
                  <a:schemeClr val="bg1"/>
                </a:solidFill>
              </a:rPr>
              <a:t>La </a:t>
            </a:r>
            <a:r>
              <a:rPr lang="es-ES" sz="4000" b="1" dirty="0">
                <a:solidFill>
                  <a:schemeClr val="bg1"/>
                </a:solidFill>
              </a:rPr>
              <a:t>Visión de la Siega y la Vendimia (14:14-20)</a:t>
            </a:r>
            <a:endParaRPr lang="es-SV" sz="4000" b="1" dirty="0">
              <a:solidFill>
                <a:schemeClr val="bg1"/>
              </a:solidFill>
            </a:endParaRPr>
          </a:p>
          <a:p>
            <a:pPr marL="571500" lvl="0" indent="-571500">
              <a:buFont typeface="+mj-lt"/>
              <a:buAutoNum type="romanUcPeriod" startAt="3"/>
            </a:pPr>
            <a:endParaRPr lang="es-SV" sz="4000" dirty="0">
              <a:solidFill>
                <a:schemeClr val="bg1"/>
              </a:solidFill>
            </a:endParaRPr>
          </a:p>
        </p:txBody>
      </p:sp>
      <p:sp>
        <p:nvSpPr>
          <p:cNvPr id="6" name="Rectángulo 5"/>
          <p:cNvSpPr/>
          <p:nvPr/>
        </p:nvSpPr>
        <p:spPr>
          <a:xfrm>
            <a:off x="232227" y="1325851"/>
            <a:ext cx="11538859" cy="5002378"/>
          </a:xfrm>
          <a:prstGeom prst="rect">
            <a:avLst/>
          </a:prstGeom>
          <a:solidFill>
            <a:srgbClr val="002060"/>
          </a:solid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lphaUcPeriod" startAt="2"/>
            </a:pPr>
            <a:endParaRPr lang="es-SV" dirty="0"/>
          </a:p>
        </p:txBody>
      </p:sp>
      <p:sp>
        <p:nvSpPr>
          <p:cNvPr id="7" name="CuadroTexto 6"/>
          <p:cNvSpPr txBox="1"/>
          <p:nvPr/>
        </p:nvSpPr>
        <p:spPr>
          <a:xfrm>
            <a:off x="232227" y="1614400"/>
            <a:ext cx="11538859" cy="6555641"/>
          </a:xfrm>
          <a:prstGeom prst="rect">
            <a:avLst/>
          </a:prstGeom>
          <a:noFill/>
        </p:spPr>
        <p:txBody>
          <a:bodyPr wrap="square" rtlCol="0">
            <a:spAutoFit/>
          </a:bodyPr>
          <a:lstStyle/>
          <a:p>
            <a:pPr marL="514350" lvl="0" indent="-514350">
              <a:buFont typeface="+mj-lt"/>
              <a:buAutoNum type="alphaUcPeriod"/>
            </a:pPr>
            <a:r>
              <a:rPr lang="es-ES" sz="2800" dirty="0" smtClean="0">
                <a:solidFill>
                  <a:schemeClr val="bg1"/>
                </a:solidFill>
                <a:latin typeface="Arial" panose="020B0604020202020204" pitchFamily="34" charset="0"/>
                <a:cs typeface="Arial" panose="020B0604020202020204" pitchFamily="34" charset="0"/>
              </a:rPr>
              <a:t>Juan </a:t>
            </a:r>
            <a:r>
              <a:rPr lang="es-ES" sz="2800" dirty="0">
                <a:solidFill>
                  <a:schemeClr val="bg1"/>
                </a:solidFill>
                <a:latin typeface="Arial" panose="020B0604020202020204" pitchFamily="34" charset="0"/>
                <a:cs typeface="Arial" panose="020B0604020202020204" pitchFamily="34" charset="0"/>
              </a:rPr>
              <a:t>vio primero al Hijo del Hombre sentado sobre una nube blanca con una corona de oro en su cabeza y una hoz aguda (bien afilada) en su mano. </a:t>
            </a:r>
            <a:r>
              <a:rPr lang="es-ES" sz="2800" dirty="0">
                <a:solidFill>
                  <a:schemeClr val="bg1"/>
                </a:solidFill>
                <a:latin typeface="Arial" panose="020B0604020202020204" pitchFamily="34" charset="0"/>
                <a:cs typeface="Arial" panose="020B0604020202020204" pitchFamily="34" charset="0"/>
              </a:rPr>
              <a:t>Un ángel salió del templo y le dijo: “Mete tu hoz, y siega; porque la hora de segar ha llegado, pues la mies de la tierra está madura”. </a:t>
            </a:r>
            <a:r>
              <a:rPr lang="es-ES" sz="2800" dirty="0">
                <a:solidFill>
                  <a:schemeClr val="bg1"/>
                </a:solidFill>
                <a:latin typeface="Arial" panose="020B0604020202020204" pitchFamily="34" charset="0"/>
                <a:cs typeface="Arial" panose="020B0604020202020204" pitchFamily="34" charset="0"/>
              </a:rPr>
              <a:t>Luego dice: “la tierra fue segada</a:t>
            </a:r>
            <a:r>
              <a:rPr lang="es-ES" sz="2800" dirty="0" smtClean="0">
                <a:solidFill>
                  <a:schemeClr val="bg1"/>
                </a:solidFill>
                <a:latin typeface="Arial" panose="020B0604020202020204" pitchFamily="34" charset="0"/>
                <a:cs typeface="Arial" panose="020B0604020202020204" pitchFamily="34" charset="0"/>
              </a:rPr>
              <a:t>”.</a:t>
            </a:r>
          </a:p>
          <a:p>
            <a:pPr marL="514350" indent="-514350">
              <a:buFont typeface="+mj-lt"/>
              <a:buAutoNum type="alphaUcPeriod"/>
            </a:pPr>
            <a:r>
              <a:rPr lang="es-ES" sz="2800" dirty="0">
                <a:solidFill>
                  <a:schemeClr val="bg1"/>
                </a:solidFill>
                <a:latin typeface="Arial" panose="020B0604020202020204" pitchFamily="34" charset="0"/>
                <a:cs typeface="Arial" panose="020B0604020202020204" pitchFamily="34" charset="0"/>
              </a:rPr>
              <a:t>Este primer aspecto revela el juicio inminente de Dios sobre el imperio del Anticristo. Así como se siega el trigo y la cebada separando lo bueno de lo que no es útil, la humanidad será segada. Una idea de esta siega la vemos en la explicación de la parábola del trigo y la cizaña en Mateo 13:40-43. </a:t>
            </a:r>
            <a:endParaRPr lang="es-SV" sz="2800" dirty="0">
              <a:solidFill>
                <a:schemeClr val="bg1"/>
              </a:solidFill>
              <a:latin typeface="Arial" panose="020B0604020202020204" pitchFamily="34" charset="0"/>
              <a:cs typeface="Arial" panose="020B0604020202020204" pitchFamily="34" charset="0"/>
            </a:endParaRPr>
          </a:p>
          <a:p>
            <a:pPr marL="514350" lvl="0" indent="-514350">
              <a:buFont typeface="+mj-lt"/>
              <a:buAutoNum type="alphaUcPeriod"/>
            </a:pPr>
            <a:endParaRPr lang="es-SV" sz="2800" dirty="0">
              <a:solidFill>
                <a:schemeClr val="bg1"/>
              </a:solidFill>
              <a:latin typeface="Arial" panose="020B0604020202020204" pitchFamily="34" charset="0"/>
              <a:cs typeface="Arial" panose="020B0604020202020204" pitchFamily="34" charset="0"/>
            </a:endParaRPr>
          </a:p>
          <a:p>
            <a:pPr marL="514350" indent="-514350">
              <a:buFont typeface="+mj-lt"/>
              <a:buAutoNum type="alphaUcPeriod"/>
            </a:pPr>
            <a:endParaRPr lang="es-SV" sz="2800" dirty="0">
              <a:solidFill>
                <a:schemeClr val="bg1"/>
              </a:solidFill>
              <a:latin typeface="Arial" panose="020B0604020202020204" pitchFamily="34" charset="0"/>
              <a:cs typeface="Arial" panose="020B0604020202020204" pitchFamily="34" charset="0"/>
            </a:endParaRPr>
          </a:p>
          <a:p>
            <a:pPr marL="514350" lvl="0" indent="-514350">
              <a:buFont typeface="+mj-lt"/>
              <a:buAutoNum type="alphaUcPeriod"/>
            </a:pPr>
            <a:endParaRPr lang="es-ES" sz="2800" dirty="0" smtClean="0">
              <a:solidFill>
                <a:schemeClr val="bg1"/>
              </a:solidFill>
              <a:latin typeface="Arial" panose="020B0604020202020204" pitchFamily="34" charset="0"/>
              <a:cs typeface="Arial" panose="020B0604020202020204" pitchFamily="34" charset="0"/>
            </a:endParaRPr>
          </a:p>
          <a:p>
            <a:pPr marL="514350" lvl="0" indent="-514350">
              <a:buFont typeface="+mj-lt"/>
              <a:buAutoNum type="alphaUcPeriod"/>
            </a:pPr>
            <a:endParaRPr lang="es-SV" sz="2800" dirty="0">
              <a:solidFill>
                <a:schemeClr val="bg1"/>
              </a:solidFill>
              <a:latin typeface="Arial" panose="020B0604020202020204" pitchFamily="34" charset="0"/>
              <a:cs typeface="Arial" panose="020B0604020202020204" pitchFamily="34" charset="0"/>
            </a:endParaRPr>
          </a:p>
          <a:p>
            <a:pPr marL="514350" indent="-514350">
              <a:buFont typeface="+mj-lt"/>
              <a:buAutoNum type="alphaUcPeriod"/>
            </a:pPr>
            <a:endParaRPr lang="es-SV" sz="2800" dirty="0">
              <a:solidFill>
                <a:schemeClr val="bg1"/>
              </a:solidFill>
              <a:latin typeface="Arial" panose="020B0604020202020204" pitchFamily="34" charset="0"/>
              <a:cs typeface="Arial" panose="020B0604020202020204" pitchFamily="34" charset="0"/>
            </a:endParaRPr>
          </a:p>
        </p:txBody>
      </p:sp>
      <p:sp>
        <p:nvSpPr>
          <p:cNvPr id="3" name="Rectángulo 2"/>
          <p:cNvSpPr/>
          <p:nvPr/>
        </p:nvSpPr>
        <p:spPr>
          <a:xfrm>
            <a:off x="304797" y="1669144"/>
            <a:ext cx="11393716" cy="2148115"/>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8" name="Rectángulo 7"/>
          <p:cNvSpPr/>
          <p:nvPr/>
        </p:nvSpPr>
        <p:spPr>
          <a:xfrm>
            <a:off x="304797" y="3817260"/>
            <a:ext cx="11393716" cy="232954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Tree>
    <p:extLst>
      <p:ext uri="{BB962C8B-B14F-4D97-AF65-F5344CB8AC3E}">
        <p14:creationId xmlns:p14="http://schemas.microsoft.com/office/powerpoint/2010/main" val="149651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0" y="0"/>
            <a:ext cx="11059886" cy="1161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sz="2000"/>
          </a:p>
        </p:txBody>
      </p:sp>
      <p:sp>
        <p:nvSpPr>
          <p:cNvPr id="10" name="CuadroTexto 9"/>
          <p:cNvSpPr txBox="1"/>
          <p:nvPr/>
        </p:nvSpPr>
        <p:spPr>
          <a:xfrm>
            <a:off x="232227" y="164708"/>
            <a:ext cx="11538859" cy="1323439"/>
          </a:xfrm>
          <a:prstGeom prst="rect">
            <a:avLst/>
          </a:prstGeom>
          <a:noFill/>
        </p:spPr>
        <p:txBody>
          <a:bodyPr wrap="square" rtlCol="0">
            <a:spAutoFit/>
          </a:bodyPr>
          <a:lstStyle/>
          <a:p>
            <a:pPr marL="857250" indent="-857250">
              <a:buFont typeface="+mj-lt"/>
              <a:buAutoNum type="romanUcPeriod" startAt="3"/>
            </a:pPr>
            <a:r>
              <a:rPr lang="es-ES" sz="4000" b="1" dirty="0" smtClean="0">
                <a:solidFill>
                  <a:schemeClr val="bg1"/>
                </a:solidFill>
              </a:rPr>
              <a:t>La </a:t>
            </a:r>
            <a:r>
              <a:rPr lang="es-ES" sz="4000" b="1" dirty="0">
                <a:solidFill>
                  <a:schemeClr val="bg1"/>
                </a:solidFill>
              </a:rPr>
              <a:t>Visión de la Siega y la Vendimia (14:14-20)</a:t>
            </a:r>
            <a:endParaRPr lang="es-SV" sz="4000" b="1" dirty="0">
              <a:solidFill>
                <a:schemeClr val="bg1"/>
              </a:solidFill>
            </a:endParaRPr>
          </a:p>
          <a:p>
            <a:pPr marL="571500" lvl="0" indent="-571500">
              <a:buFont typeface="+mj-lt"/>
              <a:buAutoNum type="romanUcPeriod" startAt="3"/>
            </a:pPr>
            <a:endParaRPr lang="es-SV" sz="4000" dirty="0">
              <a:solidFill>
                <a:schemeClr val="bg1"/>
              </a:solidFill>
            </a:endParaRPr>
          </a:p>
        </p:txBody>
      </p:sp>
      <p:sp>
        <p:nvSpPr>
          <p:cNvPr id="6" name="Rectángulo 5"/>
          <p:cNvSpPr/>
          <p:nvPr/>
        </p:nvSpPr>
        <p:spPr>
          <a:xfrm>
            <a:off x="232227" y="1325851"/>
            <a:ext cx="11538859" cy="5002378"/>
          </a:xfrm>
          <a:prstGeom prst="rect">
            <a:avLst/>
          </a:prstGeom>
          <a:solidFill>
            <a:srgbClr val="002060"/>
          </a:solid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lphaUcPeriod" startAt="2"/>
            </a:pPr>
            <a:endParaRPr lang="es-SV" dirty="0"/>
          </a:p>
        </p:txBody>
      </p:sp>
      <p:sp>
        <p:nvSpPr>
          <p:cNvPr id="7" name="CuadroTexto 6"/>
          <p:cNvSpPr txBox="1"/>
          <p:nvPr/>
        </p:nvSpPr>
        <p:spPr>
          <a:xfrm>
            <a:off x="232227" y="1614400"/>
            <a:ext cx="11538859" cy="6986528"/>
          </a:xfrm>
          <a:prstGeom prst="rect">
            <a:avLst/>
          </a:prstGeom>
          <a:noFill/>
        </p:spPr>
        <p:txBody>
          <a:bodyPr wrap="square" rtlCol="0">
            <a:spAutoFit/>
          </a:bodyPr>
          <a:lstStyle/>
          <a:p>
            <a:pPr marL="514350" indent="-514350">
              <a:buFont typeface="+mj-lt"/>
              <a:buAutoNum type="alphaUcPeriod" startAt="3"/>
            </a:pPr>
            <a:r>
              <a:rPr lang="es-ES" sz="2800" dirty="0" smtClean="0">
                <a:solidFill>
                  <a:schemeClr val="bg1"/>
                </a:solidFill>
                <a:latin typeface="Arial" panose="020B0604020202020204" pitchFamily="34" charset="0"/>
                <a:cs typeface="Arial" panose="020B0604020202020204" pitchFamily="34" charset="0"/>
              </a:rPr>
              <a:t>En </a:t>
            </a:r>
            <a:r>
              <a:rPr lang="es-ES" sz="2800" dirty="0">
                <a:solidFill>
                  <a:schemeClr val="bg1"/>
                </a:solidFill>
                <a:latin typeface="Arial" panose="020B0604020202020204" pitchFamily="34" charset="0"/>
                <a:cs typeface="Arial" panose="020B0604020202020204" pitchFamily="34" charset="0"/>
              </a:rPr>
              <a:t>Segundo lugar, Juan vio un ángel que salió del templo teniendo también una hoz aguda en su mano. </a:t>
            </a:r>
            <a:r>
              <a:rPr lang="es-ES" sz="2800" dirty="0">
                <a:solidFill>
                  <a:schemeClr val="bg1"/>
                </a:solidFill>
                <a:latin typeface="Arial" panose="020B0604020202020204" pitchFamily="34" charset="0"/>
                <a:cs typeface="Arial" panose="020B0604020202020204" pitchFamily="34" charset="0"/>
              </a:rPr>
              <a:t>Otro ángel le da la orden: “Mete tu hoz aguda, y vendimia los racimos de la tierra, porque sus uvas están maduras”.</a:t>
            </a:r>
            <a:endParaRPr lang="es-SV" sz="2800" dirty="0">
              <a:solidFill>
                <a:schemeClr val="bg1"/>
              </a:solidFill>
              <a:latin typeface="Arial" panose="020B0604020202020204" pitchFamily="34" charset="0"/>
              <a:cs typeface="Arial" panose="020B0604020202020204" pitchFamily="34" charset="0"/>
            </a:endParaRPr>
          </a:p>
          <a:p>
            <a:pPr marL="514350" lvl="0" indent="-514350">
              <a:buFont typeface="+mj-lt"/>
              <a:buAutoNum type="alphaUcPeriod" startAt="3"/>
            </a:pPr>
            <a:endParaRPr lang="es-ES" sz="2800" dirty="0" smtClean="0">
              <a:solidFill>
                <a:schemeClr val="bg1"/>
              </a:solidFill>
              <a:latin typeface="Arial" panose="020B0604020202020204" pitchFamily="34" charset="0"/>
              <a:cs typeface="Arial" panose="020B0604020202020204" pitchFamily="34" charset="0"/>
            </a:endParaRPr>
          </a:p>
          <a:p>
            <a:pPr marL="514350" lvl="0" indent="-514350">
              <a:buFont typeface="+mj-lt"/>
              <a:buAutoNum type="alphaUcPeriod" startAt="3"/>
            </a:pPr>
            <a:r>
              <a:rPr lang="es-ES" sz="2800" dirty="0" smtClean="0">
                <a:solidFill>
                  <a:schemeClr val="bg1"/>
                </a:solidFill>
                <a:latin typeface="Arial" panose="020B0604020202020204" pitchFamily="34" charset="0"/>
                <a:cs typeface="Arial" panose="020B0604020202020204" pitchFamily="34" charset="0"/>
              </a:rPr>
              <a:t>En </a:t>
            </a:r>
            <a:r>
              <a:rPr lang="es-ES" sz="2800" dirty="0">
                <a:solidFill>
                  <a:schemeClr val="bg1"/>
                </a:solidFill>
                <a:latin typeface="Arial" panose="020B0604020202020204" pitchFamily="34" charset="0"/>
                <a:cs typeface="Arial" panose="020B0604020202020204" pitchFamily="34" charset="0"/>
              </a:rPr>
              <a:t>obediencia, el ángel vendimiador “arrojó su hoz en la tierra, y vendimió la viña de la tierra, y echó las uvas en el gran lagar de la ira de Dios”. </a:t>
            </a:r>
            <a:r>
              <a:rPr lang="es-ES" sz="2800" dirty="0">
                <a:solidFill>
                  <a:schemeClr val="bg1"/>
                </a:solidFill>
                <a:latin typeface="Arial" panose="020B0604020202020204" pitchFamily="34" charset="0"/>
                <a:cs typeface="Arial" panose="020B0604020202020204" pitchFamily="34" charset="0"/>
              </a:rPr>
              <a:t>Las uvas son personas, los racimos son ejércitos y el lagar es el valle de Armagedón donde se reunirán los ejércitos del anticristo para combatir contra el Mesías y Jerusalén.</a:t>
            </a:r>
            <a:endParaRPr lang="es-SV" sz="2800" dirty="0">
              <a:solidFill>
                <a:schemeClr val="bg1"/>
              </a:solidFill>
              <a:latin typeface="Arial" panose="020B0604020202020204" pitchFamily="34" charset="0"/>
              <a:cs typeface="Arial" panose="020B0604020202020204" pitchFamily="34" charset="0"/>
            </a:endParaRPr>
          </a:p>
          <a:p>
            <a:pPr marL="514350" indent="-514350">
              <a:buFont typeface="+mj-lt"/>
              <a:buAutoNum type="alphaUcPeriod" startAt="3"/>
            </a:pPr>
            <a:endParaRPr lang="es-SV" sz="2800" dirty="0">
              <a:solidFill>
                <a:schemeClr val="bg1"/>
              </a:solidFill>
              <a:latin typeface="Arial" panose="020B0604020202020204" pitchFamily="34" charset="0"/>
              <a:cs typeface="Arial" panose="020B0604020202020204" pitchFamily="34" charset="0"/>
            </a:endParaRPr>
          </a:p>
          <a:p>
            <a:pPr marL="514350" lvl="0" indent="-514350">
              <a:buFont typeface="+mj-lt"/>
              <a:buAutoNum type="alphaUcPeriod" startAt="3"/>
            </a:pPr>
            <a:endParaRPr lang="es-SV" sz="2800" dirty="0">
              <a:solidFill>
                <a:schemeClr val="bg1"/>
              </a:solidFill>
              <a:latin typeface="Arial" panose="020B0604020202020204" pitchFamily="34" charset="0"/>
              <a:cs typeface="Arial" panose="020B0604020202020204" pitchFamily="34" charset="0"/>
            </a:endParaRPr>
          </a:p>
          <a:p>
            <a:pPr marL="514350" indent="-514350">
              <a:buFont typeface="+mj-lt"/>
              <a:buAutoNum type="alphaUcPeriod" startAt="3"/>
            </a:pPr>
            <a:endParaRPr lang="es-SV" sz="2800" dirty="0">
              <a:solidFill>
                <a:schemeClr val="bg1"/>
              </a:solidFill>
              <a:latin typeface="Arial" panose="020B0604020202020204" pitchFamily="34" charset="0"/>
              <a:cs typeface="Arial" panose="020B0604020202020204" pitchFamily="34" charset="0"/>
            </a:endParaRPr>
          </a:p>
          <a:p>
            <a:pPr marL="514350" lvl="0" indent="-514350">
              <a:buFont typeface="+mj-lt"/>
              <a:buAutoNum type="alphaUcPeriod" startAt="3"/>
            </a:pPr>
            <a:endParaRPr lang="es-ES" sz="2800" dirty="0" smtClean="0">
              <a:solidFill>
                <a:schemeClr val="bg1"/>
              </a:solidFill>
              <a:latin typeface="Arial" panose="020B0604020202020204" pitchFamily="34" charset="0"/>
              <a:cs typeface="Arial" panose="020B0604020202020204" pitchFamily="34" charset="0"/>
            </a:endParaRPr>
          </a:p>
          <a:p>
            <a:pPr marL="514350" lvl="0" indent="-514350">
              <a:buFont typeface="+mj-lt"/>
              <a:buAutoNum type="alphaUcPeriod" startAt="3"/>
            </a:pPr>
            <a:endParaRPr lang="es-SV" sz="2800" dirty="0">
              <a:solidFill>
                <a:schemeClr val="bg1"/>
              </a:solidFill>
              <a:latin typeface="Arial" panose="020B0604020202020204" pitchFamily="34" charset="0"/>
              <a:cs typeface="Arial" panose="020B0604020202020204" pitchFamily="34" charset="0"/>
            </a:endParaRPr>
          </a:p>
          <a:p>
            <a:pPr marL="514350" indent="-514350">
              <a:buFont typeface="+mj-lt"/>
              <a:buAutoNum type="alphaUcPeriod" startAt="3"/>
            </a:pPr>
            <a:endParaRPr lang="es-SV" sz="2800" dirty="0">
              <a:solidFill>
                <a:schemeClr val="bg1"/>
              </a:solidFill>
              <a:latin typeface="Arial" panose="020B0604020202020204" pitchFamily="34" charset="0"/>
              <a:cs typeface="Arial" panose="020B0604020202020204" pitchFamily="34" charset="0"/>
            </a:endParaRPr>
          </a:p>
        </p:txBody>
      </p:sp>
      <p:sp>
        <p:nvSpPr>
          <p:cNvPr id="3" name="Rectángulo 2"/>
          <p:cNvSpPr/>
          <p:nvPr/>
        </p:nvSpPr>
        <p:spPr>
          <a:xfrm>
            <a:off x="304797" y="1669144"/>
            <a:ext cx="11393716" cy="2148115"/>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8" name="Rectángulo 7"/>
          <p:cNvSpPr/>
          <p:nvPr/>
        </p:nvSpPr>
        <p:spPr>
          <a:xfrm>
            <a:off x="304797" y="3817260"/>
            <a:ext cx="11393716" cy="232954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Tree>
    <p:extLst>
      <p:ext uri="{BB962C8B-B14F-4D97-AF65-F5344CB8AC3E}">
        <p14:creationId xmlns:p14="http://schemas.microsoft.com/office/powerpoint/2010/main" val="1332933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0" y="0"/>
            <a:ext cx="11059886" cy="1161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sz="2000"/>
          </a:p>
        </p:txBody>
      </p:sp>
      <p:sp>
        <p:nvSpPr>
          <p:cNvPr id="10" name="CuadroTexto 9"/>
          <p:cNvSpPr txBox="1"/>
          <p:nvPr/>
        </p:nvSpPr>
        <p:spPr>
          <a:xfrm>
            <a:off x="232227" y="164708"/>
            <a:ext cx="11538859" cy="1323439"/>
          </a:xfrm>
          <a:prstGeom prst="rect">
            <a:avLst/>
          </a:prstGeom>
          <a:noFill/>
        </p:spPr>
        <p:txBody>
          <a:bodyPr wrap="square" rtlCol="0">
            <a:spAutoFit/>
          </a:bodyPr>
          <a:lstStyle/>
          <a:p>
            <a:pPr marL="857250" indent="-857250">
              <a:buFont typeface="+mj-lt"/>
              <a:buAutoNum type="romanUcPeriod" startAt="3"/>
            </a:pPr>
            <a:r>
              <a:rPr lang="es-ES" sz="4000" b="1" dirty="0" smtClean="0">
                <a:solidFill>
                  <a:schemeClr val="bg1"/>
                </a:solidFill>
              </a:rPr>
              <a:t>La </a:t>
            </a:r>
            <a:r>
              <a:rPr lang="es-ES" sz="4000" b="1" dirty="0">
                <a:solidFill>
                  <a:schemeClr val="bg1"/>
                </a:solidFill>
              </a:rPr>
              <a:t>Visión de la Siega y la Vendimia (14:14-20)</a:t>
            </a:r>
            <a:endParaRPr lang="es-SV" sz="4000" b="1" dirty="0">
              <a:solidFill>
                <a:schemeClr val="bg1"/>
              </a:solidFill>
            </a:endParaRPr>
          </a:p>
          <a:p>
            <a:pPr marL="571500" lvl="0" indent="-571500">
              <a:buFont typeface="+mj-lt"/>
              <a:buAutoNum type="romanUcPeriod" startAt="3"/>
            </a:pPr>
            <a:endParaRPr lang="es-SV" sz="4000" dirty="0">
              <a:solidFill>
                <a:schemeClr val="bg1"/>
              </a:solidFill>
            </a:endParaRPr>
          </a:p>
        </p:txBody>
      </p:sp>
      <p:sp>
        <p:nvSpPr>
          <p:cNvPr id="6" name="Rectángulo 5"/>
          <p:cNvSpPr/>
          <p:nvPr/>
        </p:nvSpPr>
        <p:spPr>
          <a:xfrm>
            <a:off x="232227" y="1325851"/>
            <a:ext cx="11538859" cy="3057463"/>
          </a:xfrm>
          <a:prstGeom prst="rect">
            <a:avLst/>
          </a:prstGeom>
          <a:solidFill>
            <a:srgbClr val="002060"/>
          </a:solid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lphaUcPeriod" startAt="2"/>
            </a:pPr>
            <a:endParaRPr lang="es-SV" dirty="0"/>
          </a:p>
        </p:txBody>
      </p:sp>
      <p:sp>
        <p:nvSpPr>
          <p:cNvPr id="7" name="CuadroTexto 6"/>
          <p:cNvSpPr txBox="1"/>
          <p:nvPr/>
        </p:nvSpPr>
        <p:spPr>
          <a:xfrm>
            <a:off x="232227" y="1614400"/>
            <a:ext cx="11538859" cy="2677656"/>
          </a:xfrm>
          <a:prstGeom prst="rect">
            <a:avLst/>
          </a:prstGeom>
          <a:noFill/>
        </p:spPr>
        <p:txBody>
          <a:bodyPr wrap="square" rtlCol="0">
            <a:spAutoFit/>
          </a:bodyPr>
          <a:lstStyle/>
          <a:p>
            <a:pPr marL="514350" indent="-514350">
              <a:buFont typeface="+mj-lt"/>
              <a:buAutoNum type="alphaUcPeriod" startAt="5"/>
            </a:pPr>
            <a:r>
              <a:rPr lang="es-ES" sz="2800" dirty="0" smtClean="0">
                <a:solidFill>
                  <a:schemeClr val="bg1"/>
                </a:solidFill>
                <a:latin typeface="Arial" panose="020B0604020202020204" pitchFamily="34" charset="0"/>
                <a:cs typeface="Arial" panose="020B0604020202020204" pitchFamily="34" charset="0"/>
              </a:rPr>
              <a:t>Este segundo </a:t>
            </a:r>
            <a:r>
              <a:rPr lang="es-ES" sz="2800" dirty="0">
                <a:solidFill>
                  <a:schemeClr val="bg1"/>
                </a:solidFill>
                <a:latin typeface="Arial" panose="020B0604020202020204" pitchFamily="34" charset="0"/>
                <a:cs typeface="Arial" panose="020B0604020202020204" pitchFamily="34" charset="0"/>
              </a:rPr>
              <a:t>aspecto, revela el juicio de Dios sobre los ejércitos acampados en Armagedón. Así como cuando se pisan las uvas en el lagar produciendo mucho jugo para el vino, Cristo pisoteará y destruirá a los ejércitos de tal manera que la sangre llenará el valle hasta los frenos de los caballos en un área de mil seiscientos estadios o sea, aproximadamente, 288 kilómetros cuadrados</a:t>
            </a:r>
            <a:r>
              <a:rPr lang="es-ES" sz="2800" dirty="0" smtClean="0">
                <a:solidFill>
                  <a:schemeClr val="bg1"/>
                </a:solidFill>
                <a:latin typeface="Arial" panose="020B0604020202020204" pitchFamily="34" charset="0"/>
                <a:cs typeface="Arial" panose="020B0604020202020204" pitchFamily="34" charset="0"/>
              </a:rPr>
              <a:t>.</a:t>
            </a:r>
            <a:endParaRPr lang="es-SV" sz="2800" dirty="0">
              <a:solidFill>
                <a:schemeClr val="bg1"/>
              </a:solidFill>
              <a:latin typeface="Arial" panose="020B0604020202020204" pitchFamily="34" charset="0"/>
              <a:cs typeface="Arial" panose="020B0604020202020204" pitchFamily="34" charset="0"/>
            </a:endParaRPr>
          </a:p>
        </p:txBody>
      </p:sp>
      <p:sp>
        <p:nvSpPr>
          <p:cNvPr id="3" name="Rectángulo 2"/>
          <p:cNvSpPr/>
          <p:nvPr/>
        </p:nvSpPr>
        <p:spPr>
          <a:xfrm>
            <a:off x="304797" y="1669144"/>
            <a:ext cx="11393716" cy="281577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Tree>
    <p:extLst>
      <p:ext uri="{BB962C8B-B14F-4D97-AF65-F5344CB8AC3E}">
        <p14:creationId xmlns:p14="http://schemas.microsoft.com/office/powerpoint/2010/main" val="4001311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0" y="0"/>
            <a:ext cx="11059886" cy="1161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sz="2000"/>
          </a:p>
        </p:txBody>
      </p:sp>
      <p:sp>
        <p:nvSpPr>
          <p:cNvPr id="10" name="CuadroTexto 9"/>
          <p:cNvSpPr txBox="1"/>
          <p:nvPr/>
        </p:nvSpPr>
        <p:spPr>
          <a:xfrm>
            <a:off x="232227" y="164708"/>
            <a:ext cx="11538859" cy="1323439"/>
          </a:xfrm>
          <a:prstGeom prst="rect">
            <a:avLst/>
          </a:prstGeom>
          <a:noFill/>
        </p:spPr>
        <p:txBody>
          <a:bodyPr wrap="square" rtlCol="0">
            <a:spAutoFit/>
          </a:bodyPr>
          <a:lstStyle/>
          <a:p>
            <a:pPr marL="857250" indent="-857250">
              <a:buFont typeface="+mj-lt"/>
              <a:buAutoNum type="romanUcPeriod" startAt="3"/>
            </a:pPr>
            <a:r>
              <a:rPr lang="es-ES" sz="4000" b="1" dirty="0" smtClean="0">
                <a:solidFill>
                  <a:schemeClr val="bg1"/>
                </a:solidFill>
              </a:rPr>
              <a:t>La </a:t>
            </a:r>
            <a:r>
              <a:rPr lang="es-ES" sz="4000" b="1" dirty="0">
                <a:solidFill>
                  <a:schemeClr val="bg1"/>
                </a:solidFill>
              </a:rPr>
              <a:t>Visión de la Siega y la Vendimia (14:14-20)</a:t>
            </a:r>
            <a:endParaRPr lang="es-SV" sz="4000" b="1" dirty="0">
              <a:solidFill>
                <a:schemeClr val="bg1"/>
              </a:solidFill>
            </a:endParaRPr>
          </a:p>
          <a:p>
            <a:pPr marL="571500" lvl="0" indent="-571500">
              <a:buFont typeface="+mj-lt"/>
              <a:buAutoNum type="romanUcPeriod" startAt="3"/>
            </a:pPr>
            <a:endParaRPr lang="es-SV" sz="4000" dirty="0">
              <a:solidFill>
                <a:schemeClr val="bg1"/>
              </a:solidFill>
            </a:endParaRPr>
          </a:p>
        </p:txBody>
      </p:sp>
      <p:sp>
        <p:nvSpPr>
          <p:cNvPr id="6" name="Rectángulo 5"/>
          <p:cNvSpPr/>
          <p:nvPr/>
        </p:nvSpPr>
        <p:spPr>
          <a:xfrm>
            <a:off x="232227" y="1325851"/>
            <a:ext cx="11538859" cy="3057463"/>
          </a:xfrm>
          <a:prstGeom prst="rect">
            <a:avLst/>
          </a:prstGeom>
          <a:solidFill>
            <a:srgbClr val="002060"/>
          </a:solid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lphaUcPeriod" startAt="2"/>
            </a:pPr>
            <a:endParaRPr lang="es-SV" dirty="0"/>
          </a:p>
        </p:txBody>
      </p:sp>
      <p:sp>
        <p:nvSpPr>
          <p:cNvPr id="7" name="CuadroTexto 6"/>
          <p:cNvSpPr txBox="1"/>
          <p:nvPr/>
        </p:nvSpPr>
        <p:spPr>
          <a:xfrm>
            <a:off x="232227" y="1614400"/>
            <a:ext cx="11538859" cy="3108543"/>
          </a:xfrm>
          <a:prstGeom prst="rect">
            <a:avLst/>
          </a:prstGeom>
          <a:noFill/>
        </p:spPr>
        <p:txBody>
          <a:bodyPr wrap="square" rtlCol="0">
            <a:spAutoFit/>
          </a:bodyPr>
          <a:lstStyle/>
          <a:p>
            <a:pPr marL="514350" lvl="0" indent="-514350">
              <a:buFont typeface="+mj-lt"/>
              <a:buAutoNum type="alphaUcPeriod" startAt="6"/>
            </a:pPr>
            <a:r>
              <a:rPr lang="es-ES" sz="2800" dirty="0" smtClean="0">
                <a:solidFill>
                  <a:schemeClr val="bg1"/>
                </a:solidFill>
                <a:latin typeface="Arial" panose="020B0604020202020204" pitchFamily="34" charset="0"/>
                <a:cs typeface="Arial" panose="020B0604020202020204" pitchFamily="34" charset="0"/>
              </a:rPr>
              <a:t>“</a:t>
            </a:r>
            <a:r>
              <a:rPr lang="es-ES" sz="2800" dirty="0">
                <a:solidFill>
                  <a:schemeClr val="bg1"/>
                </a:solidFill>
                <a:latin typeface="Arial" panose="020B0604020202020204" pitchFamily="34" charset="0"/>
                <a:cs typeface="Arial" panose="020B0604020202020204" pitchFamily="34" charset="0"/>
              </a:rPr>
              <a:t>Armagedón” significa “montaña de </a:t>
            </a:r>
            <a:r>
              <a:rPr lang="es-ES" sz="2800" dirty="0" err="1">
                <a:solidFill>
                  <a:schemeClr val="bg1"/>
                </a:solidFill>
                <a:latin typeface="Arial" panose="020B0604020202020204" pitchFamily="34" charset="0"/>
                <a:cs typeface="Arial" panose="020B0604020202020204" pitchFamily="34" charset="0"/>
              </a:rPr>
              <a:t>Meguido</a:t>
            </a:r>
            <a:r>
              <a:rPr lang="es-ES" sz="2800" dirty="0">
                <a:solidFill>
                  <a:schemeClr val="bg1"/>
                </a:solidFill>
                <a:latin typeface="Arial" panose="020B0604020202020204" pitchFamily="34" charset="0"/>
                <a:cs typeface="Arial" panose="020B0604020202020204" pitchFamily="34" charset="0"/>
              </a:rPr>
              <a:t>”, y “</a:t>
            </a:r>
            <a:r>
              <a:rPr lang="es-ES" sz="2800" dirty="0" err="1">
                <a:solidFill>
                  <a:schemeClr val="bg1"/>
                </a:solidFill>
                <a:latin typeface="Arial" panose="020B0604020202020204" pitchFamily="34" charset="0"/>
                <a:cs typeface="Arial" panose="020B0604020202020204" pitchFamily="34" charset="0"/>
              </a:rPr>
              <a:t>Meguido</a:t>
            </a:r>
            <a:r>
              <a:rPr lang="es-ES" sz="2800" dirty="0">
                <a:solidFill>
                  <a:schemeClr val="bg1"/>
                </a:solidFill>
                <a:latin typeface="Arial" panose="020B0604020202020204" pitchFamily="34" charset="0"/>
                <a:cs typeface="Arial" panose="020B0604020202020204" pitchFamily="34" charset="0"/>
              </a:rPr>
              <a:t>” (Zacarías 12:11) es un valle que sirve de asiento a la montaña llamada Armagedón, formado por la cuenca del río </a:t>
            </a:r>
            <a:r>
              <a:rPr lang="es-ES" sz="2800" dirty="0" err="1">
                <a:solidFill>
                  <a:schemeClr val="bg1"/>
                </a:solidFill>
                <a:latin typeface="Arial" panose="020B0604020202020204" pitchFamily="34" charset="0"/>
                <a:cs typeface="Arial" panose="020B0604020202020204" pitchFamily="34" charset="0"/>
              </a:rPr>
              <a:t>Cisón</a:t>
            </a:r>
            <a:r>
              <a:rPr lang="es-ES" sz="2800" dirty="0">
                <a:solidFill>
                  <a:schemeClr val="bg1"/>
                </a:solidFill>
                <a:latin typeface="Arial" panose="020B0604020202020204" pitchFamily="34" charset="0"/>
                <a:cs typeface="Arial" panose="020B0604020202020204" pitchFamily="34" charset="0"/>
              </a:rPr>
              <a:t>. Este valle tiene, aproximadamente, 55 kilómetros de largo por 22 de ancho. Está situado en Palestina, teniendo al sureste el Monte </a:t>
            </a:r>
            <a:r>
              <a:rPr lang="es-ES" sz="2800" dirty="0" err="1">
                <a:solidFill>
                  <a:schemeClr val="bg1"/>
                </a:solidFill>
                <a:latin typeface="Arial" panose="020B0604020202020204" pitchFamily="34" charset="0"/>
                <a:cs typeface="Arial" panose="020B0604020202020204" pitchFamily="34" charset="0"/>
              </a:rPr>
              <a:t>Gilboa</a:t>
            </a:r>
            <a:r>
              <a:rPr lang="es-ES" sz="2800" dirty="0">
                <a:solidFill>
                  <a:schemeClr val="bg1"/>
                </a:solidFill>
                <a:latin typeface="Arial" panose="020B0604020202020204" pitchFamily="34" charset="0"/>
                <a:cs typeface="Arial" panose="020B0604020202020204" pitchFamily="34" charset="0"/>
              </a:rPr>
              <a:t>, al este el Monte Tabor, y al oeste el Monte Carmelo. </a:t>
            </a:r>
            <a:endParaRPr lang="es-SV" sz="2800" dirty="0">
              <a:solidFill>
                <a:schemeClr val="bg1"/>
              </a:solidFill>
              <a:latin typeface="Arial" panose="020B0604020202020204" pitchFamily="34" charset="0"/>
              <a:cs typeface="Arial" panose="020B0604020202020204" pitchFamily="34" charset="0"/>
            </a:endParaRPr>
          </a:p>
          <a:p>
            <a:pPr marL="514350" indent="-514350">
              <a:buFont typeface="+mj-lt"/>
              <a:buAutoNum type="alphaUcPeriod" startAt="6"/>
            </a:pPr>
            <a:endParaRPr lang="es-SV" sz="2800" dirty="0">
              <a:solidFill>
                <a:schemeClr val="bg1"/>
              </a:solidFill>
              <a:latin typeface="Arial" panose="020B0604020202020204" pitchFamily="34" charset="0"/>
              <a:cs typeface="Arial" panose="020B0604020202020204" pitchFamily="34" charset="0"/>
            </a:endParaRPr>
          </a:p>
        </p:txBody>
      </p:sp>
      <p:sp>
        <p:nvSpPr>
          <p:cNvPr id="3" name="Rectángulo 2"/>
          <p:cNvSpPr/>
          <p:nvPr/>
        </p:nvSpPr>
        <p:spPr>
          <a:xfrm>
            <a:off x="304797" y="1669144"/>
            <a:ext cx="11393716" cy="281577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Tree>
    <p:extLst>
      <p:ext uri="{BB962C8B-B14F-4D97-AF65-F5344CB8AC3E}">
        <p14:creationId xmlns:p14="http://schemas.microsoft.com/office/powerpoint/2010/main" val="3617072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0" y="0"/>
            <a:ext cx="11059886" cy="1161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sz="2000"/>
          </a:p>
        </p:txBody>
      </p:sp>
      <p:sp>
        <p:nvSpPr>
          <p:cNvPr id="10" name="CuadroTexto 9"/>
          <p:cNvSpPr txBox="1"/>
          <p:nvPr/>
        </p:nvSpPr>
        <p:spPr>
          <a:xfrm>
            <a:off x="232227" y="164708"/>
            <a:ext cx="11538859" cy="1323439"/>
          </a:xfrm>
          <a:prstGeom prst="rect">
            <a:avLst/>
          </a:prstGeom>
          <a:noFill/>
        </p:spPr>
        <p:txBody>
          <a:bodyPr wrap="square" rtlCol="0">
            <a:spAutoFit/>
          </a:bodyPr>
          <a:lstStyle/>
          <a:p>
            <a:pPr marL="857250" indent="-857250">
              <a:buFont typeface="+mj-lt"/>
              <a:buAutoNum type="romanUcPeriod" startAt="3"/>
            </a:pPr>
            <a:r>
              <a:rPr lang="es-ES" sz="4000" b="1" dirty="0" smtClean="0">
                <a:solidFill>
                  <a:schemeClr val="bg1"/>
                </a:solidFill>
              </a:rPr>
              <a:t>La </a:t>
            </a:r>
            <a:r>
              <a:rPr lang="es-ES" sz="4000" b="1" dirty="0">
                <a:solidFill>
                  <a:schemeClr val="bg1"/>
                </a:solidFill>
              </a:rPr>
              <a:t>Visión de la Siega y la Vendimia (14:14-20)</a:t>
            </a:r>
            <a:endParaRPr lang="es-SV" sz="4000" b="1" dirty="0">
              <a:solidFill>
                <a:schemeClr val="bg1"/>
              </a:solidFill>
            </a:endParaRPr>
          </a:p>
          <a:p>
            <a:pPr marL="571500" lvl="0" indent="-571500">
              <a:buFont typeface="+mj-lt"/>
              <a:buAutoNum type="romanUcPeriod" startAt="3"/>
            </a:pPr>
            <a:endParaRPr lang="es-SV" sz="4000" dirty="0">
              <a:solidFill>
                <a:schemeClr val="bg1"/>
              </a:solidFill>
            </a:endParaRPr>
          </a:p>
        </p:txBody>
      </p:sp>
      <p:sp>
        <p:nvSpPr>
          <p:cNvPr id="6" name="Rectángulo 5"/>
          <p:cNvSpPr/>
          <p:nvPr/>
        </p:nvSpPr>
        <p:spPr>
          <a:xfrm>
            <a:off x="232227" y="1325851"/>
            <a:ext cx="11538859" cy="3057463"/>
          </a:xfrm>
          <a:prstGeom prst="rect">
            <a:avLst/>
          </a:prstGeom>
          <a:solidFill>
            <a:srgbClr val="002060"/>
          </a:solid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lphaUcPeriod" startAt="2"/>
            </a:pPr>
            <a:endParaRPr lang="es-SV" dirty="0"/>
          </a:p>
        </p:txBody>
      </p:sp>
      <p:sp>
        <p:nvSpPr>
          <p:cNvPr id="7" name="CuadroTexto 6"/>
          <p:cNvSpPr txBox="1"/>
          <p:nvPr/>
        </p:nvSpPr>
        <p:spPr>
          <a:xfrm>
            <a:off x="232227" y="1614400"/>
            <a:ext cx="11538859" cy="3539430"/>
          </a:xfrm>
          <a:prstGeom prst="rect">
            <a:avLst/>
          </a:prstGeom>
          <a:noFill/>
        </p:spPr>
        <p:txBody>
          <a:bodyPr wrap="square" rtlCol="0">
            <a:spAutoFit/>
          </a:bodyPr>
          <a:lstStyle/>
          <a:p>
            <a:pPr marL="514350" indent="-514350">
              <a:buFont typeface="+mj-lt"/>
              <a:buAutoNum type="alphaUcPeriod" startAt="7"/>
            </a:pPr>
            <a:r>
              <a:rPr lang="es-ES" sz="2800" dirty="0" smtClean="0">
                <a:solidFill>
                  <a:schemeClr val="bg1"/>
                </a:solidFill>
                <a:latin typeface="Arial" panose="020B0604020202020204" pitchFamily="34" charset="0"/>
                <a:cs typeface="Arial" panose="020B0604020202020204" pitchFamily="34" charset="0"/>
              </a:rPr>
              <a:t>En </a:t>
            </a:r>
            <a:r>
              <a:rPr lang="es-ES" sz="2800" dirty="0">
                <a:solidFill>
                  <a:schemeClr val="bg1"/>
                </a:solidFill>
                <a:latin typeface="Arial" panose="020B0604020202020204" pitchFamily="34" charset="0"/>
                <a:cs typeface="Arial" panose="020B0604020202020204" pitchFamily="34" charset="0"/>
              </a:rPr>
              <a:t>Joel 3:2 es llamado “el valle de Josafat” o el “valle del juicio de Dios” donde el Señor reunirá todas las naciones, y en Joel 3:14, el “valle de la Decisión”. </a:t>
            </a:r>
            <a:r>
              <a:rPr lang="es-ES" sz="2800" dirty="0">
                <a:solidFill>
                  <a:schemeClr val="bg1"/>
                </a:solidFill>
                <a:latin typeface="Arial" panose="020B0604020202020204" pitchFamily="34" charset="0"/>
                <a:cs typeface="Arial" panose="020B0604020202020204" pitchFamily="34" charset="0"/>
              </a:rPr>
              <a:t>En Zacarías 14:2-3 dice el Señor, “Porque yo reuniré a todas las naciones para combatir contra Jerusalén... Después saldrá Jehová y peleará con aquellas naciones, como peleó en el día de la batalla”. </a:t>
            </a:r>
            <a:endParaRPr lang="es-SV" sz="2800" dirty="0">
              <a:solidFill>
                <a:schemeClr val="bg1"/>
              </a:solidFill>
              <a:latin typeface="Arial" panose="020B0604020202020204" pitchFamily="34" charset="0"/>
              <a:cs typeface="Arial" panose="020B0604020202020204" pitchFamily="34" charset="0"/>
            </a:endParaRPr>
          </a:p>
          <a:p>
            <a:pPr marL="514350" lvl="0" indent="-514350">
              <a:buFont typeface="+mj-lt"/>
              <a:buAutoNum type="alphaUcPeriod" startAt="7"/>
            </a:pPr>
            <a:endParaRPr lang="es-SV" sz="2800" dirty="0">
              <a:solidFill>
                <a:schemeClr val="bg1"/>
              </a:solidFill>
              <a:latin typeface="Arial" panose="020B0604020202020204" pitchFamily="34" charset="0"/>
              <a:cs typeface="Arial" panose="020B0604020202020204" pitchFamily="34" charset="0"/>
            </a:endParaRPr>
          </a:p>
          <a:p>
            <a:pPr marL="514350" indent="-514350">
              <a:buFont typeface="+mj-lt"/>
              <a:buAutoNum type="alphaUcPeriod" startAt="7"/>
            </a:pPr>
            <a:endParaRPr lang="es-SV" sz="2800" dirty="0">
              <a:solidFill>
                <a:schemeClr val="bg1"/>
              </a:solidFill>
              <a:latin typeface="Arial" panose="020B0604020202020204" pitchFamily="34" charset="0"/>
              <a:cs typeface="Arial" panose="020B0604020202020204" pitchFamily="34" charset="0"/>
            </a:endParaRPr>
          </a:p>
        </p:txBody>
      </p:sp>
      <p:sp>
        <p:nvSpPr>
          <p:cNvPr id="3" name="Rectángulo 2"/>
          <p:cNvSpPr/>
          <p:nvPr/>
        </p:nvSpPr>
        <p:spPr>
          <a:xfrm>
            <a:off x="304797" y="1669144"/>
            <a:ext cx="11393716" cy="281577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Tree>
    <p:extLst>
      <p:ext uri="{BB962C8B-B14F-4D97-AF65-F5344CB8AC3E}">
        <p14:creationId xmlns:p14="http://schemas.microsoft.com/office/powerpoint/2010/main" val="3759284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0" y="0"/>
            <a:ext cx="11059886" cy="1161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sz="2000"/>
          </a:p>
        </p:txBody>
      </p:sp>
      <p:sp>
        <p:nvSpPr>
          <p:cNvPr id="10" name="CuadroTexto 9"/>
          <p:cNvSpPr txBox="1"/>
          <p:nvPr/>
        </p:nvSpPr>
        <p:spPr>
          <a:xfrm>
            <a:off x="232227" y="164708"/>
            <a:ext cx="11538859" cy="1323439"/>
          </a:xfrm>
          <a:prstGeom prst="rect">
            <a:avLst/>
          </a:prstGeom>
          <a:noFill/>
        </p:spPr>
        <p:txBody>
          <a:bodyPr wrap="square" rtlCol="0">
            <a:spAutoFit/>
          </a:bodyPr>
          <a:lstStyle/>
          <a:p>
            <a:pPr marL="857250" indent="-857250">
              <a:buFont typeface="+mj-lt"/>
              <a:buAutoNum type="romanUcPeriod" startAt="3"/>
            </a:pPr>
            <a:r>
              <a:rPr lang="es-ES" sz="4000" b="1" dirty="0" smtClean="0">
                <a:solidFill>
                  <a:schemeClr val="bg1"/>
                </a:solidFill>
              </a:rPr>
              <a:t>La </a:t>
            </a:r>
            <a:r>
              <a:rPr lang="es-ES" sz="4000" b="1" dirty="0">
                <a:solidFill>
                  <a:schemeClr val="bg1"/>
                </a:solidFill>
              </a:rPr>
              <a:t>Visión de la Siega y la Vendimia (14:14-20)</a:t>
            </a:r>
            <a:endParaRPr lang="es-SV" sz="4000" b="1" dirty="0">
              <a:solidFill>
                <a:schemeClr val="bg1"/>
              </a:solidFill>
            </a:endParaRPr>
          </a:p>
          <a:p>
            <a:pPr marL="571500" lvl="0" indent="-571500">
              <a:buFont typeface="+mj-lt"/>
              <a:buAutoNum type="romanUcPeriod" startAt="3"/>
            </a:pPr>
            <a:endParaRPr lang="es-SV" sz="4000" dirty="0">
              <a:solidFill>
                <a:schemeClr val="bg1"/>
              </a:solidFill>
            </a:endParaRPr>
          </a:p>
        </p:txBody>
      </p:sp>
      <p:sp>
        <p:nvSpPr>
          <p:cNvPr id="6" name="Rectángulo 5"/>
          <p:cNvSpPr/>
          <p:nvPr/>
        </p:nvSpPr>
        <p:spPr>
          <a:xfrm>
            <a:off x="232227" y="1325851"/>
            <a:ext cx="11538859" cy="4900778"/>
          </a:xfrm>
          <a:prstGeom prst="rect">
            <a:avLst/>
          </a:prstGeom>
          <a:solidFill>
            <a:srgbClr val="002060"/>
          </a:solid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lphaUcPeriod" startAt="2"/>
            </a:pPr>
            <a:endParaRPr lang="es-SV" dirty="0"/>
          </a:p>
        </p:txBody>
      </p:sp>
      <p:sp>
        <p:nvSpPr>
          <p:cNvPr id="7" name="CuadroTexto 6"/>
          <p:cNvSpPr txBox="1"/>
          <p:nvPr/>
        </p:nvSpPr>
        <p:spPr>
          <a:xfrm>
            <a:off x="232227" y="1614400"/>
            <a:ext cx="11538859" cy="6124754"/>
          </a:xfrm>
          <a:prstGeom prst="rect">
            <a:avLst/>
          </a:prstGeom>
          <a:noFill/>
        </p:spPr>
        <p:txBody>
          <a:bodyPr wrap="square" rtlCol="0">
            <a:spAutoFit/>
          </a:bodyPr>
          <a:lstStyle/>
          <a:p>
            <a:pPr marL="514350" lvl="0" indent="-514350">
              <a:buFont typeface="+mj-lt"/>
              <a:buAutoNum type="alphaUcPeriod" startAt="8"/>
            </a:pPr>
            <a:r>
              <a:rPr lang="es-ES" sz="2800" dirty="0" smtClean="0">
                <a:solidFill>
                  <a:schemeClr val="bg1"/>
                </a:solidFill>
                <a:latin typeface="Arial" panose="020B0604020202020204" pitchFamily="34" charset="0"/>
                <a:cs typeface="Arial" panose="020B0604020202020204" pitchFamily="34" charset="0"/>
              </a:rPr>
              <a:t>Este </a:t>
            </a:r>
            <a:r>
              <a:rPr lang="es-ES" sz="2800" dirty="0">
                <a:solidFill>
                  <a:schemeClr val="bg1"/>
                </a:solidFill>
                <a:latin typeface="Arial" panose="020B0604020202020204" pitchFamily="34" charset="0"/>
                <a:cs typeface="Arial" panose="020B0604020202020204" pitchFamily="34" charset="0"/>
              </a:rPr>
              <a:t>es el cumplimiento práctico del juicio de las naciones mencionado en Mateo 25:31-46 y que se consumará al final de la gran tribulación. Las naciones ovejas son las que socorren a Israel en la tribulación y sobreviven para entrar en carne y hueso al milenio. </a:t>
            </a:r>
            <a:endParaRPr lang="es-ES" sz="2800" dirty="0" smtClean="0">
              <a:solidFill>
                <a:schemeClr val="bg1"/>
              </a:solidFill>
              <a:latin typeface="Arial" panose="020B0604020202020204" pitchFamily="34" charset="0"/>
              <a:cs typeface="Arial" panose="020B0604020202020204" pitchFamily="34" charset="0"/>
            </a:endParaRPr>
          </a:p>
          <a:p>
            <a:pPr marL="514350" indent="-514350">
              <a:buFont typeface="+mj-lt"/>
              <a:buAutoNum type="alphaUcPeriod" startAt="8"/>
            </a:pPr>
            <a:r>
              <a:rPr lang="es-ES" sz="2800" dirty="0">
                <a:solidFill>
                  <a:schemeClr val="bg1"/>
                </a:solidFill>
                <a:latin typeface="Arial" panose="020B0604020202020204" pitchFamily="34" charset="0"/>
                <a:cs typeface="Arial" panose="020B0604020202020204" pitchFamily="34" charset="0"/>
              </a:rPr>
              <a:t>Las naciones representadas por los cabros son las que se reúnen en Armagedón o son parte del imperio del anticristo que perecen por los distintos juicios que Dios derrama sobre ellas, y por consiguiente, van a parar a las llamas del infierno que originalmente fue “preparado para el diablo y sus ángeles”.</a:t>
            </a:r>
            <a:endParaRPr lang="es-SV" sz="2800" dirty="0">
              <a:solidFill>
                <a:schemeClr val="bg1"/>
              </a:solidFill>
              <a:latin typeface="Arial" panose="020B0604020202020204" pitchFamily="34" charset="0"/>
              <a:cs typeface="Arial" panose="020B0604020202020204" pitchFamily="34" charset="0"/>
            </a:endParaRPr>
          </a:p>
          <a:p>
            <a:pPr marL="514350" lvl="0" indent="-514350">
              <a:buFont typeface="+mj-lt"/>
              <a:buAutoNum type="alphaUcPeriod" startAt="8"/>
            </a:pPr>
            <a:endParaRPr lang="es-SV" sz="2800" dirty="0">
              <a:solidFill>
                <a:schemeClr val="bg1"/>
              </a:solidFill>
              <a:latin typeface="Arial" panose="020B0604020202020204" pitchFamily="34" charset="0"/>
              <a:cs typeface="Arial" panose="020B0604020202020204" pitchFamily="34" charset="0"/>
            </a:endParaRPr>
          </a:p>
          <a:p>
            <a:pPr marL="514350" indent="-514350">
              <a:buFont typeface="+mj-lt"/>
              <a:buAutoNum type="alphaUcPeriod" startAt="8"/>
            </a:pPr>
            <a:endParaRPr lang="es-SV" sz="2800" dirty="0">
              <a:solidFill>
                <a:schemeClr val="bg1"/>
              </a:solidFill>
              <a:latin typeface="Arial" panose="020B0604020202020204" pitchFamily="34" charset="0"/>
              <a:cs typeface="Arial" panose="020B0604020202020204" pitchFamily="34" charset="0"/>
            </a:endParaRPr>
          </a:p>
          <a:p>
            <a:pPr marL="514350" lvl="0" indent="-514350">
              <a:buFont typeface="+mj-lt"/>
              <a:buAutoNum type="alphaUcPeriod" startAt="8"/>
            </a:pPr>
            <a:endParaRPr lang="es-SV" sz="2800" dirty="0">
              <a:solidFill>
                <a:schemeClr val="bg1"/>
              </a:solidFill>
              <a:latin typeface="Arial" panose="020B0604020202020204" pitchFamily="34" charset="0"/>
              <a:cs typeface="Arial" panose="020B0604020202020204" pitchFamily="34" charset="0"/>
            </a:endParaRPr>
          </a:p>
          <a:p>
            <a:pPr marL="514350" indent="-514350">
              <a:buFont typeface="+mj-lt"/>
              <a:buAutoNum type="alphaUcPeriod" startAt="8"/>
            </a:pPr>
            <a:endParaRPr lang="es-SV" sz="2800" dirty="0">
              <a:solidFill>
                <a:schemeClr val="bg1"/>
              </a:solidFill>
              <a:latin typeface="Arial" panose="020B0604020202020204" pitchFamily="34" charset="0"/>
              <a:cs typeface="Arial" panose="020B0604020202020204" pitchFamily="34" charset="0"/>
            </a:endParaRPr>
          </a:p>
        </p:txBody>
      </p:sp>
      <p:sp>
        <p:nvSpPr>
          <p:cNvPr id="3" name="Rectángulo 2"/>
          <p:cNvSpPr/>
          <p:nvPr/>
        </p:nvSpPr>
        <p:spPr>
          <a:xfrm>
            <a:off x="304797" y="1669144"/>
            <a:ext cx="11393716" cy="214811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Tree>
    <p:extLst>
      <p:ext uri="{BB962C8B-B14F-4D97-AF65-F5344CB8AC3E}">
        <p14:creationId xmlns:p14="http://schemas.microsoft.com/office/powerpoint/2010/main" val="991058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216497" y="256563"/>
            <a:ext cx="11040035" cy="861038"/>
          </a:xfrm>
          <a:prstGeom prst="roundRect">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2" name="Título 1"/>
          <p:cNvSpPr>
            <a:spLocks noGrp="1"/>
          </p:cNvSpPr>
          <p:nvPr>
            <p:ph type="ctrTitle"/>
          </p:nvPr>
        </p:nvSpPr>
        <p:spPr>
          <a:xfrm>
            <a:off x="707313" y="135431"/>
            <a:ext cx="10439657" cy="1099884"/>
          </a:xfrm>
        </p:spPr>
        <p:txBody>
          <a:bodyPr anchor="ctr">
            <a:normAutofit/>
          </a:bodyPr>
          <a:lstStyle/>
          <a:p>
            <a:pPr marL="514350" lvl="0" indent="-514350">
              <a:buFont typeface="+mj-lt"/>
              <a:buAutoNum type="arabicPeriod"/>
            </a:pPr>
            <a:r>
              <a:rPr lang="es-ES" sz="3200" b="1" dirty="0">
                <a:solidFill>
                  <a:schemeClr val="bg1"/>
                </a:solidFill>
                <a:latin typeface="Arial Black" panose="020B0A04020102020204" pitchFamily="34" charset="0"/>
              </a:rPr>
              <a:t>La Visión del Cordero y los 144,000 (14:1-5)</a:t>
            </a:r>
            <a:endParaRPr lang="es-SV" sz="3200" dirty="0">
              <a:solidFill>
                <a:schemeClr val="bg1"/>
              </a:solidFill>
              <a:latin typeface="Arial Black" panose="020B0A04020102020204" pitchFamily="34" charset="0"/>
            </a:endParaRPr>
          </a:p>
        </p:txBody>
      </p:sp>
      <p:sp>
        <p:nvSpPr>
          <p:cNvPr id="3" name="CuadroTexto 2"/>
          <p:cNvSpPr txBox="1"/>
          <p:nvPr/>
        </p:nvSpPr>
        <p:spPr>
          <a:xfrm>
            <a:off x="707313" y="1494971"/>
            <a:ext cx="10972800" cy="4832092"/>
          </a:xfrm>
          <a:prstGeom prst="rect">
            <a:avLst/>
          </a:prstGeom>
          <a:noFill/>
        </p:spPr>
        <p:txBody>
          <a:bodyPr wrap="square" rtlCol="0">
            <a:spAutoFit/>
          </a:bodyPr>
          <a:lstStyle/>
          <a:p>
            <a:pPr marL="457200" lvl="0" indent="-457200">
              <a:buFont typeface="+mj-lt"/>
              <a:buAutoNum type="alphaUcPeriod"/>
            </a:pPr>
            <a:r>
              <a:rPr lang="es-ES" sz="2800" b="1" dirty="0">
                <a:solidFill>
                  <a:schemeClr val="bg1"/>
                </a:solidFill>
                <a:latin typeface="Arial" panose="020B0604020202020204" pitchFamily="34" charset="0"/>
                <a:cs typeface="Arial" panose="020B0604020202020204" pitchFamily="34" charset="0"/>
              </a:rPr>
              <a:t>En su segunda venida el Cordero aparece con los 144,000 de pie en el monte de </a:t>
            </a:r>
            <a:r>
              <a:rPr lang="es-ES" sz="2800" b="1" dirty="0" err="1">
                <a:solidFill>
                  <a:schemeClr val="bg1"/>
                </a:solidFill>
                <a:latin typeface="Arial" panose="020B0604020202020204" pitchFamily="34" charset="0"/>
                <a:cs typeface="Arial" panose="020B0604020202020204" pitchFamily="34" charset="0"/>
              </a:rPr>
              <a:t>Sión</a:t>
            </a:r>
            <a:r>
              <a:rPr lang="es-ES" sz="2800" b="1" dirty="0">
                <a:solidFill>
                  <a:schemeClr val="bg1"/>
                </a:solidFill>
                <a:latin typeface="Arial" panose="020B0604020202020204" pitchFamily="34" charset="0"/>
                <a:cs typeface="Arial" panose="020B0604020202020204" pitchFamily="34" charset="0"/>
              </a:rPr>
              <a:t> (Jerusalén). Los 144,000 al final de la tribulación y en el principio del milenio salen al encuentro de Jesucristo en </a:t>
            </a:r>
            <a:r>
              <a:rPr lang="es-ES" sz="2800" b="1" dirty="0" smtClean="0">
                <a:solidFill>
                  <a:schemeClr val="bg1"/>
                </a:solidFill>
                <a:latin typeface="Arial" panose="020B0604020202020204" pitchFamily="34" charset="0"/>
                <a:cs typeface="Arial" panose="020B0604020202020204" pitchFamily="34" charset="0"/>
              </a:rPr>
              <a:t>Jerusalén.</a:t>
            </a:r>
          </a:p>
          <a:p>
            <a:pPr marL="457200" lvl="0" indent="-457200">
              <a:buFont typeface="+mj-lt"/>
              <a:buAutoNum type="alphaUcPeriod"/>
            </a:pPr>
            <a:endParaRPr lang="es-SV" sz="2800" b="1" dirty="0">
              <a:solidFill>
                <a:schemeClr val="bg1"/>
              </a:solidFill>
              <a:latin typeface="Arial" panose="020B0604020202020204" pitchFamily="34" charset="0"/>
              <a:cs typeface="Arial" panose="020B0604020202020204" pitchFamily="34" charset="0"/>
            </a:endParaRPr>
          </a:p>
          <a:p>
            <a:pPr marL="457200" lvl="0" indent="-457200">
              <a:buFont typeface="+mj-lt"/>
              <a:buAutoNum type="alphaUcPeriod"/>
            </a:pPr>
            <a:r>
              <a:rPr lang="es-ES" sz="2800" b="1" dirty="0" smtClean="0">
                <a:solidFill>
                  <a:schemeClr val="bg1"/>
                </a:solidFill>
                <a:latin typeface="Arial" panose="020B0604020202020204" pitchFamily="34" charset="0"/>
                <a:cs typeface="Arial" panose="020B0604020202020204" pitchFamily="34" charset="0"/>
              </a:rPr>
              <a:t>Los </a:t>
            </a:r>
            <a:r>
              <a:rPr lang="es-ES" sz="2800" b="1" dirty="0">
                <a:solidFill>
                  <a:schemeClr val="bg1"/>
                </a:solidFill>
                <a:latin typeface="Arial" panose="020B0604020202020204" pitchFamily="34" charset="0"/>
                <a:cs typeface="Arial" panose="020B0604020202020204" pitchFamily="34" charset="0"/>
              </a:rPr>
              <a:t>arpistas que lo acompañan y lo alababan con una voz poderosa como estruendo de muchas aguas ejecutando sus arpas con gran habilidad son los cristianos que han sido glorificados y forman  la iglesia que viene del cielo con Cristo de las bodas del </a:t>
            </a:r>
            <a:r>
              <a:rPr lang="es-ES" sz="2800" b="1" dirty="0" smtClean="0">
                <a:solidFill>
                  <a:schemeClr val="bg1"/>
                </a:solidFill>
                <a:latin typeface="Arial" panose="020B0604020202020204" pitchFamily="34" charset="0"/>
                <a:cs typeface="Arial" panose="020B0604020202020204" pitchFamily="34" charset="0"/>
              </a:rPr>
              <a:t>Cordero.</a:t>
            </a:r>
            <a:endParaRPr lang="es-SV" sz="2800" b="1" dirty="0">
              <a:solidFill>
                <a:schemeClr val="bg1"/>
              </a:solidFill>
              <a:latin typeface="Arial" panose="020B0604020202020204" pitchFamily="34" charset="0"/>
              <a:cs typeface="Arial" panose="020B0604020202020204" pitchFamily="34" charset="0"/>
            </a:endParaRPr>
          </a:p>
          <a:p>
            <a:endParaRPr lang="es-SV" sz="2800" b="1" dirty="0">
              <a:latin typeface="Arial" panose="020B0604020202020204" pitchFamily="34" charset="0"/>
              <a:cs typeface="Arial" panose="020B0604020202020204" pitchFamily="34" charset="0"/>
            </a:endParaRPr>
          </a:p>
        </p:txBody>
      </p:sp>
      <p:sp>
        <p:nvSpPr>
          <p:cNvPr id="5" name="Rectángulo 4"/>
          <p:cNvSpPr/>
          <p:nvPr/>
        </p:nvSpPr>
        <p:spPr>
          <a:xfrm>
            <a:off x="522514" y="1494971"/>
            <a:ext cx="11157599" cy="177074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6" name="Rectángulo 5"/>
          <p:cNvSpPr/>
          <p:nvPr/>
        </p:nvSpPr>
        <p:spPr>
          <a:xfrm>
            <a:off x="522514" y="3410856"/>
            <a:ext cx="11157599" cy="258354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Tree>
    <p:extLst>
      <p:ext uri="{BB962C8B-B14F-4D97-AF65-F5344CB8AC3E}">
        <p14:creationId xmlns:p14="http://schemas.microsoft.com/office/powerpoint/2010/main" val="1301644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bendicionescristianaspr.com/wp-content/uploads/2010/04/Apocalipsis-14-Los-que-son-del-pad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1" y="-595087"/>
            <a:ext cx="5028496" cy="259805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217714" y="217714"/>
            <a:ext cx="6212114" cy="5693866"/>
          </a:xfrm>
          <a:prstGeom prst="rect">
            <a:avLst/>
          </a:prstGeom>
          <a:noFill/>
        </p:spPr>
        <p:txBody>
          <a:bodyPr wrap="square" rtlCol="0">
            <a:spAutoFit/>
          </a:bodyPr>
          <a:lstStyle/>
          <a:p>
            <a:pPr marL="514350" indent="-514350">
              <a:buFont typeface="+mj-lt"/>
              <a:buAutoNum type="alphaUcPeriod" startAt="3"/>
            </a:pPr>
            <a:r>
              <a:rPr lang="es-ES" sz="2800" b="1" dirty="0">
                <a:solidFill>
                  <a:schemeClr val="bg1"/>
                </a:solidFill>
                <a:latin typeface="Arial" panose="020B0604020202020204" pitchFamily="34" charset="0"/>
                <a:cs typeface="Arial" panose="020B0604020202020204" pitchFamily="34" charset="0"/>
              </a:rPr>
              <a:t>De todos los sobrevivientes que ven a Cristo y salen a su encuentro en su segunda venida aquí en la tierra</a:t>
            </a:r>
            <a:r>
              <a:rPr lang="es-ES" sz="2800" dirty="0"/>
              <a:t>, sólo </a:t>
            </a:r>
            <a:r>
              <a:rPr lang="es-ES" sz="2800" b="1" dirty="0">
                <a:solidFill>
                  <a:schemeClr val="bg1"/>
                </a:solidFill>
                <a:latin typeface="Arial" panose="020B0604020202020204" pitchFamily="34" charset="0"/>
                <a:cs typeface="Arial" panose="020B0604020202020204" pitchFamily="34" charset="0"/>
              </a:rPr>
              <a:t>a los144,000 sellados se les permite aprender y cantar el cántico nuevo uniéndose a la </a:t>
            </a:r>
            <a:r>
              <a:rPr lang="es-ES" sz="2800" b="1" dirty="0" smtClean="0">
                <a:solidFill>
                  <a:schemeClr val="bg1"/>
                </a:solidFill>
                <a:latin typeface="Arial" panose="020B0604020202020204" pitchFamily="34" charset="0"/>
                <a:cs typeface="Arial" panose="020B0604020202020204" pitchFamily="34" charset="0"/>
              </a:rPr>
              <a:t>iglesia.</a:t>
            </a:r>
            <a:endParaRPr lang="es-SV" sz="2800" b="1" dirty="0">
              <a:solidFill>
                <a:schemeClr val="bg1"/>
              </a:solidFill>
              <a:latin typeface="Arial" panose="020B0604020202020204" pitchFamily="34" charset="0"/>
              <a:cs typeface="Arial" panose="020B0604020202020204" pitchFamily="34" charset="0"/>
            </a:endParaRPr>
          </a:p>
          <a:p>
            <a:pPr marL="514350" indent="-514350">
              <a:buFont typeface="+mj-lt"/>
              <a:buAutoNum type="alphaUcPeriod" startAt="3"/>
            </a:pPr>
            <a:endParaRPr lang="es-SV" sz="2800" b="1" dirty="0">
              <a:solidFill>
                <a:schemeClr val="bg1"/>
              </a:solidFill>
              <a:latin typeface="Arial" panose="020B0604020202020204" pitchFamily="34" charset="0"/>
              <a:cs typeface="Arial" panose="020B0604020202020204" pitchFamily="34" charset="0"/>
            </a:endParaRPr>
          </a:p>
          <a:p>
            <a:pPr marL="514350" indent="-514350">
              <a:buFont typeface="+mj-lt"/>
              <a:buAutoNum type="alphaUcPeriod" startAt="3"/>
            </a:pPr>
            <a:r>
              <a:rPr lang="es-ES" sz="2800" b="1" dirty="0" smtClean="0">
                <a:solidFill>
                  <a:schemeClr val="bg1"/>
                </a:solidFill>
                <a:latin typeface="Arial" panose="020B0604020202020204" pitchFamily="34" charset="0"/>
                <a:cs typeface="Arial" panose="020B0604020202020204" pitchFamily="34" charset="0"/>
              </a:rPr>
              <a:t>El </a:t>
            </a:r>
            <a:r>
              <a:rPr lang="es-ES" sz="2800" b="1" dirty="0">
                <a:solidFill>
                  <a:schemeClr val="bg1"/>
                </a:solidFill>
                <a:latin typeface="Arial" panose="020B0604020202020204" pitchFamily="34" charset="0"/>
                <a:cs typeface="Arial" panose="020B0604020202020204" pitchFamily="34" charset="0"/>
              </a:rPr>
              <a:t>carácter espiritual de los 144,000 es muy especial.</a:t>
            </a:r>
            <a:endParaRPr lang="es-SV" sz="2800" b="1" dirty="0">
              <a:solidFill>
                <a:schemeClr val="bg1"/>
              </a:solidFill>
              <a:latin typeface="Arial" panose="020B0604020202020204" pitchFamily="34" charset="0"/>
              <a:cs typeface="Arial" panose="020B0604020202020204" pitchFamily="34" charset="0"/>
            </a:endParaRPr>
          </a:p>
          <a:p>
            <a:pPr marL="457200" lvl="0" indent="-457200">
              <a:buFont typeface="+mj-lt"/>
              <a:buAutoNum type="alphaUcPeriod"/>
            </a:pPr>
            <a:endParaRPr lang="es-SV" sz="2800" b="1" dirty="0">
              <a:solidFill>
                <a:schemeClr val="bg1"/>
              </a:solidFill>
              <a:latin typeface="Arial" panose="020B0604020202020204" pitchFamily="34" charset="0"/>
              <a:cs typeface="Arial" panose="020B0604020202020204" pitchFamily="34" charset="0"/>
            </a:endParaRPr>
          </a:p>
          <a:p>
            <a:endParaRPr lang="es-SV" sz="2800" b="1" dirty="0">
              <a:solidFill>
                <a:schemeClr val="bg1"/>
              </a:solidFill>
              <a:latin typeface="Arial" panose="020B0604020202020204" pitchFamily="34" charset="0"/>
              <a:cs typeface="Arial" panose="020B0604020202020204" pitchFamily="34" charset="0"/>
            </a:endParaRPr>
          </a:p>
        </p:txBody>
      </p:sp>
      <p:sp>
        <p:nvSpPr>
          <p:cNvPr id="5" name="Rectángulo 4"/>
          <p:cNvSpPr/>
          <p:nvPr/>
        </p:nvSpPr>
        <p:spPr>
          <a:xfrm>
            <a:off x="87085" y="217714"/>
            <a:ext cx="6342743" cy="361405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6" name="Rectángulo 5"/>
          <p:cNvSpPr/>
          <p:nvPr/>
        </p:nvSpPr>
        <p:spPr>
          <a:xfrm>
            <a:off x="217714" y="4020458"/>
            <a:ext cx="6342743" cy="128360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cxnSp>
        <p:nvCxnSpPr>
          <p:cNvPr id="8" name="Conector recto de flecha 7"/>
          <p:cNvCxnSpPr/>
          <p:nvPr/>
        </p:nvCxnSpPr>
        <p:spPr>
          <a:xfrm flipV="1">
            <a:off x="6560457" y="4596883"/>
            <a:ext cx="493486" cy="4858"/>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7082971" y="2394856"/>
            <a:ext cx="5109029" cy="4524315"/>
          </a:xfrm>
          <a:prstGeom prst="rect">
            <a:avLst/>
          </a:prstGeom>
          <a:solidFill>
            <a:srgbClr val="002060"/>
          </a:solidFill>
        </p:spPr>
        <p:txBody>
          <a:bodyPr wrap="square" rtlCol="0">
            <a:spAutoFit/>
          </a:bodyPr>
          <a:lstStyle/>
          <a:p>
            <a:pPr marL="457200" lvl="0" indent="-457200">
              <a:buFont typeface="+mj-lt"/>
              <a:buAutoNum type="arabicPeriod"/>
            </a:pPr>
            <a:r>
              <a:rPr lang="es-ES" sz="2400" dirty="0">
                <a:solidFill>
                  <a:schemeClr val="bg1"/>
                </a:solidFill>
                <a:latin typeface="Arial" panose="020B0604020202020204" pitchFamily="34" charset="0"/>
                <a:cs typeface="Arial" panose="020B0604020202020204" pitchFamily="34" charset="0"/>
              </a:rPr>
              <a:t>No se contaminaron con mujeres, pues son vírgenes. No quiere decir que no son casados ya que el matrimonio es santo e instituido por Dios, aunque algunos posiblemente serán solteros y célibes. Más bien tiene que ver con la abstención de relaciones sexuales pecaminosas e ilícitas. En la Biblia el celibato jamás será superior al matrimonio</a:t>
            </a:r>
            <a:r>
              <a:rPr lang="es-ES" sz="2400" dirty="0" smtClean="0">
                <a:solidFill>
                  <a:schemeClr val="bg1"/>
                </a:solidFill>
                <a:latin typeface="Arial" panose="020B0604020202020204" pitchFamily="34" charset="0"/>
                <a:cs typeface="Arial" panose="020B0604020202020204" pitchFamily="34" charset="0"/>
              </a:rPr>
              <a:t>.</a:t>
            </a:r>
            <a:endParaRPr lang="es-SV" sz="2400" dirty="0"/>
          </a:p>
        </p:txBody>
      </p:sp>
    </p:spTree>
    <p:extLst>
      <p:ext uri="{BB962C8B-B14F-4D97-AF65-F5344CB8AC3E}">
        <p14:creationId xmlns:p14="http://schemas.microsoft.com/office/powerpoint/2010/main" val="3565488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p:cNvSpPr txBox="1"/>
          <p:nvPr/>
        </p:nvSpPr>
        <p:spPr>
          <a:xfrm>
            <a:off x="87085" y="658193"/>
            <a:ext cx="8469088" cy="4524315"/>
          </a:xfrm>
          <a:prstGeom prst="rect">
            <a:avLst/>
          </a:prstGeom>
          <a:solidFill>
            <a:srgbClr val="002060"/>
          </a:solidFill>
        </p:spPr>
        <p:txBody>
          <a:bodyPr wrap="square" rtlCol="0">
            <a:spAutoFit/>
          </a:bodyPr>
          <a:lstStyle/>
          <a:p>
            <a:pPr marL="457200" indent="-457200">
              <a:buFont typeface="+mj-lt"/>
              <a:buAutoNum type="arabicPeriod" startAt="2"/>
            </a:pPr>
            <a:r>
              <a:rPr lang="es-ES" sz="2400" dirty="0" smtClean="0">
                <a:solidFill>
                  <a:schemeClr val="bg1"/>
                </a:solidFill>
                <a:latin typeface="Arial" panose="020B0604020202020204" pitchFamily="34" charset="0"/>
                <a:cs typeface="Arial" panose="020B0604020202020204" pitchFamily="34" charset="0"/>
              </a:rPr>
              <a:t>Siguen </a:t>
            </a:r>
            <a:r>
              <a:rPr lang="es-ES" sz="2400" dirty="0">
                <a:solidFill>
                  <a:schemeClr val="bg1"/>
                </a:solidFill>
                <a:latin typeface="Arial" panose="020B0604020202020204" pitchFamily="34" charset="0"/>
                <a:cs typeface="Arial" panose="020B0604020202020204" pitchFamily="34" charset="0"/>
              </a:rPr>
              <a:t>al Cordero por dondequiera que va. </a:t>
            </a:r>
            <a:r>
              <a:rPr lang="es-ES" sz="2400" dirty="0">
                <a:solidFill>
                  <a:schemeClr val="bg1"/>
                </a:solidFill>
                <a:latin typeface="Arial" panose="020B0604020202020204" pitchFamily="34" charset="0"/>
                <a:cs typeface="Arial" panose="020B0604020202020204" pitchFamily="34" charset="0"/>
              </a:rPr>
              <a:t>La mejor descripción de los cristianos es “aquellos que siguen a Jesús”. </a:t>
            </a:r>
            <a:r>
              <a:rPr lang="es-ES" sz="2400" dirty="0">
                <a:solidFill>
                  <a:schemeClr val="bg1"/>
                </a:solidFill>
                <a:latin typeface="Arial" panose="020B0604020202020204" pitchFamily="34" charset="0"/>
                <a:cs typeface="Arial" panose="020B0604020202020204" pitchFamily="34" charset="0"/>
              </a:rPr>
              <a:t>En su llamamiento muchas veces Jesús dijo: “Sígueme” o “Venid en pos de mí...” y puso condiciones: “Si alguno quiere venir en pos de mi...” Así que estos 144,000 son verdaderos cristianos o seguidores de Jesús</a:t>
            </a:r>
            <a:r>
              <a:rPr lang="es-ES" sz="2400" dirty="0" smtClean="0">
                <a:solidFill>
                  <a:schemeClr val="bg1"/>
                </a:solidFill>
                <a:latin typeface="Arial" panose="020B0604020202020204" pitchFamily="34" charset="0"/>
                <a:cs typeface="Arial" panose="020B0604020202020204" pitchFamily="34" charset="0"/>
              </a:rPr>
              <a:t>.</a:t>
            </a:r>
          </a:p>
          <a:p>
            <a:pPr marL="457200" lvl="0" indent="-457200">
              <a:buFont typeface="+mj-lt"/>
              <a:buAutoNum type="arabicPeriod" startAt="2"/>
            </a:pPr>
            <a:r>
              <a:rPr lang="es-ES" sz="2400" dirty="0">
                <a:solidFill>
                  <a:schemeClr val="bg1"/>
                </a:solidFill>
              </a:rPr>
              <a:t>Fueron redimidos de entre los hombres como primicias para Dios y para el Cordero. Las primicias eran los primeros frutos ofrecidos a Dios, y además, eran lo mejor de los frutos. Al decir que éstos son “como primicias”, exalta su calidad personal al consagrase a Dios el Padre y al Cordero</a:t>
            </a:r>
            <a:r>
              <a:rPr lang="es-ES" sz="2400" dirty="0" smtClean="0">
                <a:solidFill>
                  <a:schemeClr val="bg1"/>
                </a:solidFill>
              </a:rPr>
              <a:t>.</a:t>
            </a:r>
            <a:endParaRPr lang="es-SV" sz="2400" dirty="0"/>
          </a:p>
        </p:txBody>
      </p:sp>
      <p:sp>
        <p:nvSpPr>
          <p:cNvPr id="5" name="Rectángulo 4"/>
          <p:cNvSpPr/>
          <p:nvPr/>
        </p:nvSpPr>
        <p:spPr>
          <a:xfrm>
            <a:off x="87085" y="658193"/>
            <a:ext cx="8469088" cy="26192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6" name="Rectángulo 5"/>
          <p:cNvSpPr/>
          <p:nvPr/>
        </p:nvSpPr>
        <p:spPr>
          <a:xfrm>
            <a:off x="87085" y="3277452"/>
            <a:ext cx="8469087" cy="19050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pic>
        <p:nvPicPr>
          <p:cNvPr id="2050" name="Picture 2" descr="http://image.slidesharecdn.com/apocalipsis4-090612183124-phpapp02/95/apocalipsis-4-3-728.jpg?cb=1244831548"/>
          <p:cNvPicPr>
            <a:picLocks noChangeAspect="1" noChangeArrowheads="1"/>
          </p:cNvPicPr>
          <p:nvPr/>
        </p:nvPicPr>
        <p:blipFill rotWithShape="1">
          <a:blip r:embed="rId2">
            <a:extLst>
              <a:ext uri="{28A0092B-C50C-407E-A947-70E740481C1C}">
                <a14:useLocalDpi xmlns:a14="http://schemas.microsoft.com/office/drawing/2010/main" val="0"/>
              </a:ext>
            </a:extLst>
          </a:blip>
          <a:srcRect l="52597" t="6580"/>
          <a:stretch/>
        </p:blipFill>
        <p:spPr bwMode="auto">
          <a:xfrm>
            <a:off x="8781144" y="491133"/>
            <a:ext cx="3287032" cy="485843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13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p:cNvSpPr txBox="1"/>
          <p:nvPr/>
        </p:nvSpPr>
        <p:spPr>
          <a:xfrm>
            <a:off x="232227" y="164708"/>
            <a:ext cx="11538859" cy="5509200"/>
          </a:xfrm>
          <a:prstGeom prst="rect">
            <a:avLst/>
          </a:prstGeom>
          <a:solidFill>
            <a:srgbClr val="002060"/>
          </a:solidFill>
        </p:spPr>
        <p:txBody>
          <a:bodyPr wrap="square" rtlCol="0">
            <a:spAutoFit/>
          </a:bodyPr>
          <a:lstStyle/>
          <a:p>
            <a:pPr marL="457200" indent="-457200">
              <a:buFont typeface="+mj-lt"/>
              <a:buAutoNum type="arabicPeriod" startAt="4"/>
            </a:pPr>
            <a:r>
              <a:rPr lang="es-ES" sz="3200" dirty="0" smtClean="0">
                <a:solidFill>
                  <a:schemeClr val="bg1"/>
                </a:solidFill>
              </a:rPr>
              <a:t>En </a:t>
            </a:r>
            <a:r>
              <a:rPr lang="es-ES" sz="3200" dirty="0">
                <a:solidFill>
                  <a:schemeClr val="bg1"/>
                </a:solidFill>
              </a:rPr>
              <a:t>sus bocas no fue hallada mentira. Esto confirma y explica lo anterior y añade que son personas veraces y sinceras, libres de hipocresía y engaño</a:t>
            </a:r>
            <a:r>
              <a:rPr lang="es-ES" sz="3200" dirty="0" smtClean="0">
                <a:solidFill>
                  <a:schemeClr val="bg1"/>
                </a:solidFill>
              </a:rPr>
              <a:t>.</a:t>
            </a:r>
          </a:p>
          <a:p>
            <a:pPr marL="457200" lvl="0" indent="-457200">
              <a:buFont typeface="+mj-lt"/>
              <a:buAutoNum type="arabicPeriod" startAt="4"/>
            </a:pPr>
            <a:r>
              <a:rPr lang="es-ES" sz="3200" dirty="0">
                <a:solidFill>
                  <a:schemeClr val="bg1"/>
                </a:solidFill>
              </a:rPr>
              <a:t>Son sin mancha delante del trono de Dios. Esto evoca las características de los animales escogidos para los sacrificios (corderos, machos cabríos y becerros) que eran examinados minuciosamente antes de ser ofrecidos. Como cristianos somos limpiados y purificados con la sangre de Cristo y hechos por Dios Padre “aceptos en el amado” (Efesios 1:6). </a:t>
            </a:r>
            <a:r>
              <a:rPr lang="es-ES" sz="3200" dirty="0">
                <a:solidFill>
                  <a:schemeClr val="bg1"/>
                </a:solidFill>
              </a:rPr>
              <a:t>Somos exhortados a presentar nuestros cuerpos en sacrificio vivo, santo, agradable a Dios (Romanos 12:1</a:t>
            </a:r>
            <a:r>
              <a:rPr lang="es-ES" sz="3200" dirty="0" smtClean="0">
                <a:solidFill>
                  <a:schemeClr val="bg1"/>
                </a:solidFill>
              </a:rPr>
              <a:t>).</a:t>
            </a:r>
            <a:endParaRPr lang="es-SV" sz="3200" dirty="0"/>
          </a:p>
        </p:txBody>
      </p:sp>
      <p:sp>
        <p:nvSpPr>
          <p:cNvPr id="5" name="Rectángulo 4"/>
          <p:cNvSpPr/>
          <p:nvPr/>
        </p:nvSpPr>
        <p:spPr>
          <a:xfrm>
            <a:off x="232227" y="164709"/>
            <a:ext cx="11538859" cy="14754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6" name="Rectángulo 5"/>
          <p:cNvSpPr/>
          <p:nvPr/>
        </p:nvSpPr>
        <p:spPr>
          <a:xfrm>
            <a:off x="232227" y="1640116"/>
            <a:ext cx="11538859" cy="403379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Tree>
    <p:extLst>
      <p:ext uri="{BB962C8B-B14F-4D97-AF65-F5344CB8AC3E}">
        <p14:creationId xmlns:p14="http://schemas.microsoft.com/office/powerpoint/2010/main" val="2569022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p:cNvSpPr txBox="1"/>
          <p:nvPr/>
        </p:nvSpPr>
        <p:spPr>
          <a:xfrm>
            <a:off x="232227" y="164708"/>
            <a:ext cx="11538859" cy="1077218"/>
          </a:xfrm>
          <a:prstGeom prst="rect">
            <a:avLst/>
          </a:prstGeom>
          <a:noFill/>
        </p:spPr>
        <p:txBody>
          <a:bodyPr wrap="square" rtlCol="0">
            <a:spAutoFit/>
          </a:bodyPr>
          <a:lstStyle/>
          <a:p>
            <a:pPr marL="514350" lvl="0" indent="-514350">
              <a:buFont typeface="+mj-lt"/>
              <a:buAutoNum type="alphaUcPeriod" startAt="5"/>
            </a:pPr>
            <a:r>
              <a:rPr lang="es-ES" sz="3200" dirty="0">
                <a:solidFill>
                  <a:schemeClr val="bg1"/>
                </a:solidFill>
              </a:rPr>
              <a:t>En el libro de Apocalipsis, encontramos a los 144,000 en tres escena distintas</a:t>
            </a:r>
            <a:r>
              <a:rPr lang="es-ES" sz="3200" dirty="0" smtClean="0">
                <a:solidFill>
                  <a:schemeClr val="bg1"/>
                </a:solidFill>
              </a:rPr>
              <a:t>:</a:t>
            </a:r>
            <a:endParaRPr lang="es-SV" sz="3200" dirty="0">
              <a:solidFill>
                <a:schemeClr val="bg1"/>
              </a:solidFill>
            </a:endParaRPr>
          </a:p>
        </p:txBody>
      </p:sp>
      <p:sp>
        <p:nvSpPr>
          <p:cNvPr id="5" name="Rectángulo 4"/>
          <p:cNvSpPr/>
          <p:nvPr/>
        </p:nvSpPr>
        <p:spPr>
          <a:xfrm>
            <a:off x="232226" y="101598"/>
            <a:ext cx="11538859" cy="10305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6" name="Rectángulo 5"/>
          <p:cNvSpPr/>
          <p:nvPr/>
        </p:nvSpPr>
        <p:spPr>
          <a:xfrm>
            <a:off x="232225" y="1518118"/>
            <a:ext cx="11538859" cy="4033792"/>
          </a:xfrm>
          <a:prstGeom prst="rect">
            <a:avLst/>
          </a:prstGeom>
          <a:solidFill>
            <a:schemeClr val="tx2">
              <a:lumMod val="75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CuadroTexto 6"/>
          <p:cNvSpPr txBox="1"/>
          <p:nvPr/>
        </p:nvSpPr>
        <p:spPr>
          <a:xfrm>
            <a:off x="232227" y="1659679"/>
            <a:ext cx="11538859" cy="4031873"/>
          </a:xfrm>
          <a:prstGeom prst="rect">
            <a:avLst/>
          </a:prstGeom>
          <a:noFill/>
        </p:spPr>
        <p:txBody>
          <a:bodyPr wrap="square" rtlCol="0">
            <a:spAutoFit/>
          </a:bodyPr>
          <a:lstStyle/>
          <a:p>
            <a:pPr marL="971550" lvl="1" indent="-514350">
              <a:buFont typeface="+mj-lt"/>
              <a:buAutoNum type="arabicPeriod"/>
            </a:pPr>
            <a:r>
              <a:rPr lang="es-ES" sz="2800" dirty="0">
                <a:solidFill>
                  <a:schemeClr val="bg1"/>
                </a:solidFill>
                <a:latin typeface="Arial" panose="020B0604020202020204" pitchFamily="34" charset="0"/>
                <a:cs typeface="Arial" panose="020B0604020202020204" pitchFamily="34" charset="0"/>
              </a:rPr>
              <a:t>En el capítulo 7: Siendo seleccionados de entre las tribus de Israel y </a:t>
            </a:r>
            <a:r>
              <a:rPr lang="es-ES" sz="2800" dirty="0" smtClean="0">
                <a:solidFill>
                  <a:schemeClr val="bg1"/>
                </a:solidFill>
                <a:latin typeface="Arial" panose="020B0604020202020204" pitchFamily="34" charset="0"/>
                <a:cs typeface="Arial" panose="020B0604020202020204" pitchFamily="34" charset="0"/>
              </a:rPr>
              <a:t>sellados.</a:t>
            </a:r>
          </a:p>
          <a:p>
            <a:pPr marL="971550" lvl="1" indent="-514350">
              <a:buFont typeface="+mj-lt"/>
              <a:buAutoNum type="arabicPeriod"/>
            </a:pPr>
            <a:endParaRPr lang="es-SV" sz="2800" dirty="0">
              <a:solidFill>
                <a:schemeClr val="bg1"/>
              </a:solidFill>
              <a:latin typeface="Arial" panose="020B0604020202020204" pitchFamily="34" charset="0"/>
              <a:cs typeface="Arial" panose="020B0604020202020204" pitchFamily="34" charset="0"/>
            </a:endParaRPr>
          </a:p>
          <a:p>
            <a:pPr marL="971550" lvl="1" indent="-514350">
              <a:buFont typeface="+mj-lt"/>
              <a:buAutoNum type="arabicPeriod"/>
            </a:pPr>
            <a:r>
              <a:rPr lang="es-ES" sz="2800" dirty="0" smtClean="0">
                <a:solidFill>
                  <a:schemeClr val="bg1"/>
                </a:solidFill>
                <a:latin typeface="Arial" panose="020B0604020202020204" pitchFamily="34" charset="0"/>
                <a:cs typeface="Arial" panose="020B0604020202020204" pitchFamily="34" charset="0"/>
              </a:rPr>
              <a:t>En </a:t>
            </a:r>
            <a:r>
              <a:rPr lang="es-ES" sz="2800" dirty="0">
                <a:solidFill>
                  <a:schemeClr val="bg1"/>
                </a:solidFill>
                <a:latin typeface="Arial" panose="020B0604020202020204" pitchFamily="34" charset="0"/>
                <a:cs typeface="Arial" panose="020B0604020202020204" pitchFamily="34" charset="0"/>
              </a:rPr>
              <a:t>el capítulo 12: Como descendencia de la mujer huyendo exitosamente al </a:t>
            </a:r>
            <a:r>
              <a:rPr lang="es-ES" sz="2800" dirty="0" smtClean="0">
                <a:solidFill>
                  <a:schemeClr val="bg1"/>
                </a:solidFill>
                <a:latin typeface="Arial" panose="020B0604020202020204" pitchFamily="34" charset="0"/>
                <a:cs typeface="Arial" panose="020B0604020202020204" pitchFamily="34" charset="0"/>
              </a:rPr>
              <a:t>desierto.</a:t>
            </a:r>
          </a:p>
          <a:p>
            <a:pPr marL="971550" lvl="1" indent="-514350">
              <a:buFont typeface="+mj-lt"/>
              <a:buAutoNum type="arabicPeriod"/>
            </a:pPr>
            <a:endParaRPr lang="es-SV" sz="2800" dirty="0">
              <a:solidFill>
                <a:schemeClr val="bg1"/>
              </a:solidFill>
              <a:latin typeface="Arial" panose="020B0604020202020204" pitchFamily="34" charset="0"/>
              <a:cs typeface="Arial" panose="020B0604020202020204" pitchFamily="34" charset="0"/>
            </a:endParaRPr>
          </a:p>
          <a:p>
            <a:pPr marL="971550" lvl="1" indent="-514350">
              <a:buFont typeface="+mj-lt"/>
              <a:buAutoNum type="arabicPeriod"/>
            </a:pPr>
            <a:r>
              <a:rPr lang="es-ES" sz="2800" dirty="0" smtClean="0">
                <a:solidFill>
                  <a:schemeClr val="bg1"/>
                </a:solidFill>
                <a:latin typeface="Arial" panose="020B0604020202020204" pitchFamily="34" charset="0"/>
                <a:cs typeface="Arial" panose="020B0604020202020204" pitchFamily="34" charset="0"/>
              </a:rPr>
              <a:t>En </a:t>
            </a:r>
            <a:r>
              <a:rPr lang="es-ES" sz="2800" dirty="0">
                <a:solidFill>
                  <a:schemeClr val="bg1"/>
                </a:solidFill>
                <a:latin typeface="Arial" panose="020B0604020202020204" pitchFamily="34" charset="0"/>
                <a:cs typeface="Arial" panose="020B0604020202020204" pitchFamily="34" charset="0"/>
              </a:rPr>
              <a:t>el capítulo 14: Con Cristo en Jerusalén al principio del Milenio, pues entrarán al reino con sus cuerpos naturales.</a:t>
            </a:r>
            <a:endParaRPr lang="es-SV" sz="2800" dirty="0">
              <a:solidFill>
                <a:schemeClr val="bg1"/>
              </a:solidFill>
              <a:latin typeface="Arial" panose="020B0604020202020204" pitchFamily="34" charset="0"/>
              <a:cs typeface="Arial" panose="020B0604020202020204" pitchFamily="34" charset="0"/>
            </a:endParaRPr>
          </a:p>
          <a:p>
            <a:pPr lvl="0"/>
            <a:endParaRPr lang="es-SV" sz="3200" dirty="0">
              <a:solidFill>
                <a:schemeClr val="bg1"/>
              </a:solidFill>
            </a:endParaRPr>
          </a:p>
        </p:txBody>
      </p:sp>
      <p:cxnSp>
        <p:nvCxnSpPr>
          <p:cNvPr id="3" name="Conector recto 2"/>
          <p:cNvCxnSpPr/>
          <p:nvPr/>
        </p:nvCxnSpPr>
        <p:spPr>
          <a:xfrm>
            <a:off x="508000" y="2685143"/>
            <a:ext cx="10972800"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508000" y="4049486"/>
            <a:ext cx="10972800"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170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0" y="0"/>
            <a:ext cx="11059886" cy="1161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sz="2000"/>
          </a:p>
        </p:txBody>
      </p:sp>
      <p:sp>
        <p:nvSpPr>
          <p:cNvPr id="10" name="CuadroTexto 9"/>
          <p:cNvSpPr txBox="1"/>
          <p:nvPr/>
        </p:nvSpPr>
        <p:spPr>
          <a:xfrm>
            <a:off x="232227" y="164708"/>
            <a:ext cx="11538859" cy="707886"/>
          </a:xfrm>
          <a:prstGeom prst="rect">
            <a:avLst/>
          </a:prstGeom>
          <a:noFill/>
        </p:spPr>
        <p:txBody>
          <a:bodyPr wrap="square" rtlCol="0">
            <a:spAutoFit/>
          </a:bodyPr>
          <a:lstStyle/>
          <a:p>
            <a:pPr marL="571500" lvl="0" indent="-571500">
              <a:buFont typeface="+mj-lt"/>
              <a:buAutoNum type="romanUcPeriod" startAt="2"/>
            </a:pPr>
            <a:r>
              <a:rPr lang="es-ES" sz="4000" b="1" dirty="0">
                <a:solidFill>
                  <a:schemeClr val="bg1"/>
                </a:solidFill>
              </a:rPr>
              <a:t>La Visión de los Tres Ángeles (14:6-13)</a:t>
            </a:r>
            <a:endParaRPr lang="es-SV" sz="4000" dirty="0">
              <a:solidFill>
                <a:schemeClr val="bg1"/>
              </a:solidFill>
            </a:endParaRPr>
          </a:p>
        </p:txBody>
      </p:sp>
      <p:sp>
        <p:nvSpPr>
          <p:cNvPr id="6" name="Rectángulo 5"/>
          <p:cNvSpPr/>
          <p:nvPr/>
        </p:nvSpPr>
        <p:spPr>
          <a:xfrm>
            <a:off x="362854" y="3013090"/>
            <a:ext cx="11538859" cy="2778110"/>
          </a:xfrm>
          <a:prstGeom prst="rect">
            <a:avLst/>
          </a:prstGeom>
          <a:solidFill>
            <a:srgbClr val="002060"/>
          </a:solid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CuadroTexto 6"/>
          <p:cNvSpPr txBox="1"/>
          <p:nvPr/>
        </p:nvSpPr>
        <p:spPr>
          <a:xfrm>
            <a:off x="362854" y="3301639"/>
            <a:ext cx="11538859" cy="2677656"/>
          </a:xfrm>
          <a:prstGeom prst="rect">
            <a:avLst/>
          </a:prstGeom>
          <a:noFill/>
        </p:spPr>
        <p:txBody>
          <a:bodyPr wrap="square" rtlCol="0">
            <a:spAutoFit/>
          </a:bodyPr>
          <a:lstStyle/>
          <a:p>
            <a:pPr marL="514350" lvl="0" indent="-514350">
              <a:buFont typeface="+mj-lt"/>
              <a:buAutoNum type="alphaUcPeriod"/>
            </a:pPr>
            <a:r>
              <a:rPr lang="es-ES" sz="2800" dirty="0">
                <a:solidFill>
                  <a:schemeClr val="bg1"/>
                </a:solidFill>
                <a:latin typeface="Arial" panose="020B0604020202020204" pitchFamily="34" charset="0"/>
                <a:cs typeface="Arial" panose="020B0604020202020204" pitchFamily="34" charset="0"/>
              </a:rPr>
              <a:t>El primero tenía el evangelio eterno para predicarlo  a los moradores de la tierra, a toda nación, tribu, lengua y pueblo. Hace un llamado a los moradores de la tierra a temer a Dios y adorarle, a que reconozcan a Dios como el Supremo Gobernador, Juez y Creador del universo (14:6-7).</a:t>
            </a:r>
            <a:endParaRPr lang="es-SV" sz="2800" dirty="0">
              <a:solidFill>
                <a:schemeClr val="bg1"/>
              </a:solidFill>
              <a:latin typeface="Arial" panose="020B0604020202020204" pitchFamily="34" charset="0"/>
              <a:cs typeface="Arial" panose="020B0604020202020204" pitchFamily="34" charset="0"/>
            </a:endParaRPr>
          </a:p>
          <a:p>
            <a:pPr lvl="1"/>
            <a:endParaRPr lang="es-SV" sz="2800" dirty="0">
              <a:solidFill>
                <a:schemeClr val="bg1"/>
              </a:solidFill>
              <a:latin typeface="Arial" panose="020B0604020202020204" pitchFamily="34" charset="0"/>
              <a:cs typeface="Arial" panose="020B0604020202020204" pitchFamily="34" charset="0"/>
            </a:endParaRPr>
          </a:p>
        </p:txBody>
      </p:sp>
      <p:sp>
        <p:nvSpPr>
          <p:cNvPr id="9" name="CuadroTexto 8"/>
          <p:cNvSpPr txBox="1"/>
          <p:nvPr/>
        </p:nvSpPr>
        <p:spPr>
          <a:xfrm>
            <a:off x="362853" y="1252314"/>
            <a:ext cx="11538859" cy="1569660"/>
          </a:xfrm>
          <a:prstGeom prst="rect">
            <a:avLst/>
          </a:prstGeom>
          <a:noFill/>
        </p:spPr>
        <p:txBody>
          <a:bodyPr wrap="square" rtlCol="0">
            <a:spAutoFit/>
          </a:bodyPr>
          <a:lstStyle/>
          <a:p>
            <a:r>
              <a:rPr lang="es-ES" sz="3200" dirty="0">
                <a:solidFill>
                  <a:schemeClr val="bg1"/>
                </a:solidFill>
                <a:latin typeface="Arial" panose="020B0604020202020204" pitchFamily="34" charset="0"/>
                <a:cs typeface="Arial" panose="020B0604020202020204" pitchFamily="34" charset="0"/>
              </a:rPr>
              <a:t>Esta visión es la continuación del capítulo 11:15-19 y revela el propósito triple de la séptima trompeta. Cada uno de estos ángeles proclama un mensaje</a:t>
            </a:r>
            <a:r>
              <a:rPr lang="es-ES" sz="3200" dirty="0" smtClean="0">
                <a:solidFill>
                  <a:schemeClr val="bg1"/>
                </a:solidFill>
                <a:latin typeface="Arial" panose="020B0604020202020204" pitchFamily="34" charset="0"/>
                <a:cs typeface="Arial" panose="020B0604020202020204" pitchFamily="34" charset="0"/>
              </a:rPr>
              <a:t>.</a:t>
            </a:r>
            <a:endParaRPr lang="es-SV" sz="3200" dirty="0">
              <a:solidFill>
                <a:schemeClr val="bg1"/>
              </a:solidFill>
            </a:endParaRPr>
          </a:p>
        </p:txBody>
      </p:sp>
    </p:spTree>
    <p:extLst>
      <p:ext uri="{BB962C8B-B14F-4D97-AF65-F5344CB8AC3E}">
        <p14:creationId xmlns:p14="http://schemas.microsoft.com/office/powerpoint/2010/main" val="3068797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0" y="0"/>
            <a:ext cx="11059886" cy="1161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sz="2000"/>
          </a:p>
        </p:txBody>
      </p:sp>
      <p:sp>
        <p:nvSpPr>
          <p:cNvPr id="10" name="CuadroTexto 9"/>
          <p:cNvSpPr txBox="1"/>
          <p:nvPr/>
        </p:nvSpPr>
        <p:spPr>
          <a:xfrm>
            <a:off x="232227" y="164708"/>
            <a:ext cx="11538859" cy="707886"/>
          </a:xfrm>
          <a:prstGeom prst="rect">
            <a:avLst/>
          </a:prstGeom>
          <a:noFill/>
        </p:spPr>
        <p:txBody>
          <a:bodyPr wrap="square" rtlCol="0">
            <a:spAutoFit/>
          </a:bodyPr>
          <a:lstStyle/>
          <a:p>
            <a:pPr marL="571500" lvl="0" indent="-571500">
              <a:buFont typeface="+mj-lt"/>
              <a:buAutoNum type="romanUcPeriod" startAt="2"/>
            </a:pPr>
            <a:r>
              <a:rPr lang="es-ES" sz="4000" b="1" dirty="0">
                <a:solidFill>
                  <a:schemeClr val="bg1"/>
                </a:solidFill>
              </a:rPr>
              <a:t>La Visión de los Tres Ángeles (14:6-13)</a:t>
            </a:r>
            <a:endParaRPr lang="es-SV" sz="4000" dirty="0">
              <a:solidFill>
                <a:schemeClr val="bg1"/>
              </a:solidFill>
            </a:endParaRPr>
          </a:p>
        </p:txBody>
      </p:sp>
      <p:sp>
        <p:nvSpPr>
          <p:cNvPr id="6" name="Rectángulo 5"/>
          <p:cNvSpPr/>
          <p:nvPr/>
        </p:nvSpPr>
        <p:spPr>
          <a:xfrm>
            <a:off x="232227" y="1325851"/>
            <a:ext cx="11538859" cy="1413767"/>
          </a:xfrm>
          <a:prstGeom prst="rect">
            <a:avLst/>
          </a:prstGeom>
          <a:solidFill>
            <a:srgbClr val="002060"/>
          </a:solid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lphaUcPeriod" startAt="2"/>
            </a:pPr>
            <a:endParaRPr lang="es-SV" dirty="0"/>
          </a:p>
        </p:txBody>
      </p:sp>
      <p:sp>
        <p:nvSpPr>
          <p:cNvPr id="7" name="CuadroTexto 6"/>
          <p:cNvSpPr txBox="1"/>
          <p:nvPr/>
        </p:nvSpPr>
        <p:spPr>
          <a:xfrm>
            <a:off x="232227" y="1614400"/>
            <a:ext cx="11538859" cy="954107"/>
          </a:xfrm>
          <a:prstGeom prst="rect">
            <a:avLst/>
          </a:prstGeom>
          <a:noFill/>
        </p:spPr>
        <p:txBody>
          <a:bodyPr wrap="square" rtlCol="0">
            <a:spAutoFit/>
          </a:bodyPr>
          <a:lstStyle/>
          <a:p>
            <a:pPr marL="514350" indent="-514350">
              <a:buFont typeface="+mj-lt"/>
              <a:buAutoNum type="alphaUcPeriod" startAt="2"/>
            </a:pPr>
            <a:r>
              <a:rPr lang="es-ES" sz="2800" dirty="0" smtClean="0">
                <a:solidFill>
                  <a:schemeClr val="bg1"/>
                </a:solidFill>
                <a:latin typeface="Arial" panose="020B0604020202020204" pitchFamily="34" charset="0"/>
                <a:cs typeface="Arial" panose="020B0604020202020204" pitchFamily="34" charset="0"/>
              </a:rPr>
              <a:t>El </a:t>
            </a:r>
            <a:r>
              <a:rPr lang="es-ES" sz="2800" dirty="0">
                <a:solidFill>
                  <a:schemeClr val="bg1"/>
                </a:solidFill>
                <a:latin typeface="Arial" panose="020B0604020202020204" pitchFamily="34" charset="0"/>
                <a:cs typeface="Arial" panose="020B0604020202020204" pitchFamily="34" charset="0"/>
              </a:rPr>
              <a:t>segundo anuncia la caída de la simbólica y fornicaria Babilonia, la destrucción del sistema del mal (14:8). </a:t>
            </a:r>
            <a:endParaRPr lang="es-SV" sz="2800" dirty="0">
              <a:solidFill>
                <a:schemeClr val="bg1"/>
              </a:solidFill>
              <a:latin typeface="Arial" panose="020B0604020202020204" pitchFamily="34" charset="0"/>
              <a:cs typeface="Arial" panose="020B0604020202020204" pitchFamily="34" charset="0"/>
            </a:endParaRPr>
          </a:p>
        </p:txBody>
      </p:sp>
      <p:sp>
        <p:nvSpPr>
          <p:cNvPr id="3" name="Rectángulo 2"/>
          <p:cNvSpPr/>
          <p:nvPr/>
        </p:nvSpPr>
        <p:spPr>
          <a:xfrm>
            <a:off x="696686" y="2904326"/>
            <a:ext cx="11074400" cy="371418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8" name="CuadroTexto 7"/>
          <p:cNvSpPr txBox="1"/>
          <p:nvPr/>
        </p:nvSpPr>
        <p:spPr>
          <a:xfrm>
            <a:off x="776513" y="3028167"/>
            <a:ext cx="10834916" cy="3416320"/>
          </a:xfrm>
          <a:prstGeom prst="rect">
            <a:avLst/>
          </a:prstGeom>
          <a:noFill/>
        </p:spPr>
        <p:txBody>
          <a:bodyPr wrap="square" rtlCol="0">
            <a:spAutoFit/>
          </a:bodyPr>
          <a:lstStyle/>
          <a:p>
            <a:pPr marL="820738" lvl="3" indent="-457200">
              <a:buFont typeface="+mj-lt"/>
              <a:buAutoNum type="arabicPeriod"/>
            </a:pPr>
            <a:r>
              <a:rPr lang="es-ES" sz="2400" dirty="0">
                <a:solidFill>
                  <a:schemeClr val="bg1"/>
                </a:solidFill>
                <a:latin typeface="Arial" panose="020B0604020202020204" pitchFamily="34" charset="0"/>
                <a:cs typeface="Arial" panose="020B0604020202020204" pitchFamily="34" charset="0"/>
              </a:rPr>
              <a:t>En los tiempos antiguos Babilonia representó para los profetas la encarnación del poder, el lujo, la lascivia y el pecado. Para los cristianos de la iglesia primitiva fue Roma, la cual era llamada metafóricamente Babilonia, por las mismas </a:t>
            </a:r>
            <a:r>
              <a:rPr lang="es-ES" sz="2400" dirty="0" smtClean="0">
                <a:solidFill>
                  <a:schemeClr val="bg1"/>
                </a:solidFill>
                <a:latin typeface="Arial" panose="020B0604020202020204" pitchFamily="34" charset="0"/>
                <a:cs typeface="Arial" panose="020B0604020202020204" pitchFamily="34" charset="0"/>
              </a:rPr>
              <a:t>cualidades.</a:t>
            </a:r>
            <a:endParaRPr lang="es-SV" sz="2400" dirty="0">
              <a:solidFill>
                <a:schemeClr val="bg1"/>
              </a:solidFill>
              <a:latin typeface="Arial" panose="020B0604020202020204" pitchFamily="34" charset="0"/>
              <a:cs typeface="Arial" panose="020B0604020202020204" pitchFamily="34" charset="0"/>
            </a:endParaRPr>
          </a:p>
          <a:p>
            <a:pPr marL="820738" lvl="3" indent="-457200">
              <a:buFont typeface="+mj-lt"/>
              <a:buAutoNum type="arabicPeriod"/>
            </a:pPr>
            <a:r>
              <a:rPr lang="es-ES" sz="2400" dirty="0" smtClean="0">
                <a:solidFill>
                  <a:schemeClr val="bg1"/>
                </a:solidFill>
                <a:latin typeface="Arial" panose="020B0604020202020204" pitchFamily="34" charset="0"/>
                <a:cs typeface="Arial" panose="020B0604020202020204" pitchFamily="34" charset="0"/>
              </a:rPr>
              <a:t>El </a:t>
            </a:r>
            <a:r>
              <a:rPr lang="es-ES" sz="2400" dirty="0">
                <a:solidFill>
                  <a:schemeClr val="bg1"/>
                </a:solidFill>
                <a:latin typeface="Arial" panose="020B0604020202020204" pitchFamily="34" charset="0"/>
                <a:cs typeface="Arial" panose="020B0604020202020204" pitchFamily="34" charset="0"/>
              </a:rPr>
              <a:t>ángel dice que el motivo de su juicio de destrucción es porque “ha hecho beber a todas las naciones del vino del furor de su fornicación”. Esto se parece con Jeremías 51:7 que dice: “Copa de oro fue Babilonia en la mano de Jehová, que embriagó a toda la tierra; de su vino bebieron los pueblos; se aturdieron, por tanto, las naciones”.</a:t>
            </a:r>
            <a:endParaRPr lang="es-SV"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742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0" y="0"/>
            <a:ext cx="11059886" cy="1161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sz="2000"/>
          </a:p>
        </p:txBody>
      </p:sp>
      <p:sp>
        <p:nvSpPr>
          <p:cNvPr id="10" name="CuadroTexto 9"/>
          <p:cNvSpPr txBox="1"/>
          <p:nvPr/>
        </p:nvSpPr>
        <p:spPr>
          <a:xfrm>
            <a:off x="232227" y="164708"/>
            <a:ext cx="11538859" cy="707886"/>
          </a:xfrm>
          <a:prstGeom prst="rect">
            <a:avLst/>
          </a:prstGeom>
          <a:noFill/>
        </p:spPr>
        <p:txBody>
          <a:bodyPr wrap="square" rtlCol="0">
            <a:spAutoFit/>
          </a:bodyPr>
          <a:lstStyle/>
          <a:p>
            <a:pPr marL="571500" lvl="0" indent="-571500">
              <a:buFont typeface="+mj-lt"/>
              <a:buAutoNum type="romanUcPeriod" startAt="2"/>
            </a:pPr>
            <a:r>
              <a:rPr lang="es-ES" sz="4000" b="1" dirty="0">
                <a:solidFill>
                  <a:schemeClr val="bg1"/>
                </a:solidFill>
              </a:rPr>
              <a:t>La Visión de los Tres Ángeles (14:6-13)</a:t>
            </a:r>
            <a:endParaRPr lang="es-SV" sz="4000" dirty="0">
              <a:solidFill>
                <a:schemeClr val="bg1"/>
              </a:solidFill>
            </a:endParaRPr>
          </a:p>
        </p:txBody>
      </p:sp>
      <p:sp>
        <p:nvSpPr>
          <p:cNvPr id="6" name="Rectángulo 5"/>
          <p:cNvSpPr/>
          <p:nvPr/>
        </p:nvSpPr>
        <p:spPr>
          <a:xfrm>
            <a:off x="232227" y="1325851"/>
            <a:ext cx="11538859" cy="1413767"/>
          </a:xfrm>
          <a:prstGeom prst="rect">
            <a:avLst/>
          </a:prstGeom>
          <a:solidFill>
            <a:srgbClr val="002060"/>
          </a:solid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lphaUcPeriod" startAt="2"/>
            </a:pPr>
            <a:endParaRPr lang="es-SV" dirty="0"/>
          </a:p>
        </p:txBody>
      </p:sp>
      <p:sp>
        <p:nvSpPr>
          <p:cNvPr id="7" name="CuadroTexto 6"/>
          <p:cNvSpPr txBox="1"/>
          <p:nvPr/>
        </p:nvSpPr>
        <p:spPr>
          <a:xfrm>
            <a:off x="232227" y="1614400"/>
            <a:ext cx="11538859" cy="954107"/>
          </a:xfrm>
          <a:prstGeom prst="rect">
            <a:avLst/>
          </a:prstGeom>
          <a:noFill/>
        </p:spPr>
        <p:txBody>
          <a:bodyPr wrap="square" rtlCol="0">
            <a:spAutoFit/>
          </a:bodyPr>
          <a:lstStyle/>
          <a:p>
            <a:pPr marL="514350" indent="-514350">
              <a:buFont typeface="+mj-lt"/>
              <a:buAutoNum type="alphaUcPeriod" startAt="2"/>
            </a:pPr>
            <a:r>
              <a:rPr lang="es-ES" sz="2800" dirty="0" smtClean="0">
                <a:solidFill>
                  <a:schemeClr val="bg1"/>
                </a:solidFill>
                <a:latin typeface="Arial" panose="020B0604020202020204" pitchFamily="34" charset="0"/>
                <a:cs typeface="Arial" panose="020B0604020202020204" pitchFamily="34" charset="0"/>
              </a:rPr>
              <a:t>El </a:t>
            </a:r>
            <a:r>
              <a:rPr lang="es-ES" sz="2800" dirty="0">
                <a:solidFill>
                  <a:schemeClr val="bg1"/>
                </a:solidFill>
                <a:latin typeface="Arial" panose="020B0604020202020204" pitchFamily="34" charset="0"/>
                <a:cs typeface="Arial" panose="020B0604020202020204" pitchFamily="34" charset="0"/>
              </a:rPr>
              <a:t>segundo anuncia la caída de la simbólica y fornicaria Babilonia, la destrucción del sistema del mal (14:8). </a:t>
            </a:r>
            <a:endParaRPr lang="es-SV" sz="2800" dirty="0">
              <a:solidFill>
                <a:schemeClr val="bg1"/>
              </a:solidFill>
              <a:latin typeface="Arial" panose="020B0604020202020204" pitchFamily="34" charset="0"/>
              <a:cs typeface="Arial" panose="020B0604020202020204" pitchFamily="34" charset="0"/>
            </a:endParaRPr>
          </a:p>
        </p:txBody>
      </p:sp>
      <p:sp>
        <p:nvSpPr>
          <p:cNvPr id="3" name="Rectángulo 2"/>
          <p:cNvSpPr/>
          <p:nvPr/>
        </p:nvSpPr>
        <p:spPr>
          <a:xfrm>
            <a:off x="696686" y="2904326"/>
            <a:ext cx="11074400" cy="371418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8" name="CuadroTexto 7"/>
          <p:cNvSpPr txBox="1"/>
          <p:nvPr/>
        </p:nvSpPr>
        <p:spPr>
          <a:xfrm>
            <a:off x="776513" y="3028167"/>
            <a:ext cx="10834916" cy="2677656"/>
          </a:xfrm>
          <a:prstGeom prst="rect">
            <a:avLst/>
          </a:prstGeom>
          <a:noFill/>
        </p:spPr>
        <p:txBody>
          <a:bodyPr wrap="square" rtlCol="0">
            <a:spAutoFit/>
          </a:bodyPr>
          <a:lstStyle/>
          <a:p>
            <a:pPr marL="820738" lvl="3" indent="-457200">
              <a:buFont typeface="+mj-lt"/>
              <a:buAutoNum type="arabicPeriod" startAt="3"/>
            </a:pPr>
            <a:r>
              <a:rPr lang="es-ES" sz="2400" dirty="0" smtClean="0">
                <a:solidFill>
                  <a:schemeClr val="bg1"/>
                </a:solidFill>
                <a:latin typeface="Arial" panose="020B0604020202020204" pitchFamily="34" charset="0"/>
                <a:cs typeface="Arial" panose="020B0604020202020204" pitchFamily="34" charset="0"/>
              </a:rPr>
              <a:t>Da </a:t>
            </a:r>
            <a:r>
              <a:rPr lang="es-ES" sz="2400" dirty="0">
                <a:solidFill>
                  <a:schemeClr val="bg1"/>
                </a:solidFill>
                <a:latin typeface="Arial" panose="020B0604020202020204" pitchFamily="34" charset="0"/>
                <a:cs typeface="Arial" panose="020B0604020202020204" pitchFamily="34" charset="0"/>
              </a:rPr>
              <a:t>la idea de que el dominio, el poder y la influencia de Babilonia fueron fuerzas corruptoras y seductoras que arrastraron a muchas naciones a la inmoralidad, el adulterio, la fornicación y la borrachera. </a:t>
            </a:r>
            <a:r>
              <a:rPr lang="es-ES" sz="2400" dirty="0">
                <a:solidFill>
                  <a:schemeClr val="bg1"/>
                </a:solidFill>
                <a:latin typeface="Arial" panose="020B0604020202020204" pitchFamily="34" charset="0"/>
                <a:cs typeface="Arial" panose="020B0604020202020204" pitchFamily="34" charset="0"/>
              </a:rPr>
              <a:t>En ese sentido, Roma fue una hermosa prostituta que sedujo al mundo entero. Por haber bebido de su vino, en consecuencia, las naciones beberán con ella del vino de la ira de Dios.</a:t>
            </a:r>
            <a:endParaRPr lang="es-SV" sz="2400" dirty="0">
              <a:solidFill>
                <a:schemeClr val="bg1"/>
              </a:solidFill>
              <a:latin typeface="Arial" panose="020B0604020202020204" pitchFamily="34" charset="0"/>
              <a:cs typeface="Arial" panose="020B0604020202020204" pitchFamily="34" charset="0"/>
            </a:endParaRPr>
          </a:p>
          <a:p>
            <a:pPr marL="820738" lvl="3" indent="-457200">
              <a:buFont typeface="+mj-lt"/>
              <a:buAutoNum type="arabicPeriod" startAt="3"/>
            </a:pPr>
            <a:endParaRPr lang="es-SV"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2418344"/>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128</TotalTime>
  <Words>1719</Words>
  <Application>Microsoft Office PowerPoint</Application>
  <PresentationFormat>Panorámica</PresentationFormat>
  <Paragraphs>60</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Arial Black</vt:lpstr>
      <vt:lpstr>Calibri</vt:lpstr>
      <vt:lpstr>Calibri Light</vt:lpstr>
      <vt:lpstr>Retrospección</vt:lpstr>
      <vt:lpstr>TRES VISIONES EXTRAORDINARIAS (Capítulo Catorce)</vt:lpstr>
      <vt:lpstr>La Visión del Cordero y los 144,000 (14:1-5)</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TRES VISIONES EXTRAORDINARIAS (Capítulo Catorce)</dc:title>
  <dc:creator>Carlos Cabrera</dc:creator>
  <cp:lastModifiedBy>Carlos Cabrera</cp:lastModifiedBy>
  <cp:revision>14</cp:revision>
  <dcterms:created xsi:type="dcterms:W3CDTF">2015-10-27T20:28:40Z</dcterms:created>
  <dcterms:modified xsi:type="dcterms:W3CDTF">2015-10-27T22:37:12Z</dcterms:modified>
</cp:coreProperties>
</file>