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3" r:id="rId2"/>
    <p:sldId id="308" r:id="rId3"/>
    <p:sldId id="478" r:id="rId4"/>
    <p:sldId id="480" r:id="rId5"/>
    <p:sldId id="482" r:id="rId6"/>
    <p:sldId id="483" r:id="rId7"/>
    <p:sldId id="484" r:id="rId8"/>
    <p:sldId id="485" r:id="rId9"/>
    <p:sldId id="486" r:id="rId10"/>
    <p:sldId id="481" r:id="rId11"/>
  </p:sldIdLst>
  <p:sldSz cx="9144000" cy="6858000" type="screen4x3"/>
  <p:notesSz cx="6858000" cy="9313863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230"/>
    <a:srgbClr val="ED2B7E"/>
    <a:srgbClr val="FFD1E8"/>
    <a:srgbClr val="9496F4"/>
    <a:srgbClr val="FFFFFF"/>
    <a:srgbClr val="80C634"/>
    <a:srgbClr val="BDFB8F"/>
    <a:srgbClr val="F2F2F2"/>
    <a:srgbClr val="FFB3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501" autoAdjust="0"/>
    <p:restoredTop sz="94695" autoAdjust="0"/>
  </p:normalViewPr>
  <p:slideViewPr>
    <p:cSldViewPr>
      <p:cViewPr>
        <p:scale>
          <a:sx n="70" d="100"/>
          <a:sy n="70" d="100"/>
        </p:scale>
        <p:origin x="15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08"/>
    </p:cViewPr>
  </p:sorterViewPr>
  <p:notesViewPr>
    <p:cSldViewPr>
      <p:cViewPr varScale="1">
        <p:scale>
          <a:sx n="54" d="100"/>
          <a:sy n="54" d="100"/>
        </p:scale>
        <p:origin x="-2658" y="-102"/>
      </p:cViewPr>
      <p:guideLst>
        <p:guide orient="horz" pos="29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605F5-C30D-4640-95A1-6CCDEBBDFFF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AD25-2628-4D38-81D1-DBFBC6BDC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06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5E51-117A-4129-9554-7B518C4D9A6C}" type="datetimeFigureOut">
              <a:rPr lang="es-ES_tradnl" smtClean="0"/>
              <a:pPr/>
              <a:t>24/08/2012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269-5B17-4D7F-8DC7-46CF65FB77EB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94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B88BA-D5A2-46EC-BD95-A780226B3D46}" type="slidenum">
              <a:rPr lang="es-SV" smtClean="0"/>
              <a:pPr/>
              <a:t>1</a:t>
            </a:fld>
            <a:endParaRPr lang="es-SV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269-5B17-4D7F-8DC7-46CF65FB77EB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269-5B17-4D7F-8DC7-46CF65FB77EB}" type="slidenum">
              <a:rPr lang="es-ES_tradnl" smtClean="0"/>
              <a:pPr/>
              <a:t>10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4543-93B8-4120-B175-F5C0248D0DB4}" type="datetimeFigureOut">
              <a:rPr lang="es-CR" smtClean="0"/>
              <a:pPr/>
              <a:t>24/08/2012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381C-4214-4425-9902-13AD28B0D3F0}" type="slidenum">
              <a:rPr lang="es-CR" smtClean="0"/>
              <a:pPr/>
              <a:t>‹#›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file:///C:\Users\Karen\Documents\BACKUP%20USB\DOCUMENTOS\JUEGOS\SuperMario1.ex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idx="1"/>
          </p:nvPr>
        </p:nvGraphicFramePr>
        <p:xfrm>
          <a:off x="1564640" y="3739991"/>
          <a:ext cx="6014720" cy="246380"/>
        </p:xfrm>
        <a:graphic>
          <a:graphicData uri="http://schemas.openxmlformats.org/drawingml/2006/table">
            <a:tbl>
              <a:tblPr/>
              <a:tblGrid>
                <a:gridCol w="6014720"/>
              </a:tblGrid>
              <a:tr h="2463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Felix Titling"/>
                          <a:ea typeface="Times New Roman"/>
                          <a:cs typeface="Andalus"/>
                        </a:rPr>
                        <a:t>SAN SALVADOR,            EL SALVADOR,              CENTROAMÉRICA</a:t>
                      </a:r>
                      <a:endParaRPr lang="es-SV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6" name="Picture 5" descr="Imagen2G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http://www.enciclopediadelinares.com/wiki/images/c/c4/Pergamin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032" y="44624"/>
            <a:ext cx="8712968" cy="6336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16" name="15 Rectángulo"/>
          <p:cNvSpPr/>
          <p:nvPr/>
        </p:nvSpPr>
        <p:spPr>
          <a:xfrm>
            <a:off x="1907704" y="476672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SV" b="1" dirty="0" smtClean="0">
                <a:solidFill>
                  <a:schemeClr val="bg1"/>
                </a:solidFill>
                <a:latin typeface="Arial Black" pitchFamily="34" charset="0"/>
                <a:ea typeface="Times New Roman" pitchFamily="18" charset="0"/>
              </a:rPr>
              <a:t>Universidad Don Bosco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SV" b="1" dirty="0" smtClean="0">
                <a:solidFill>
                  <a:schemeClr val="bg1"/>
                </a:solidFill>
                <a:latin typeface="Arial Black" pitchFamily="34" charset="0"/>
              </a:rPr>
              <a:t>Centro de Postgrados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SV" b="1" dirty="0" smtClean="0">
                <a:solidFill>
                  <a:schemeClr val="bg1"/>
                </a:solidFill>
                <a:latin typeface="Arial Black" pitchFamily="34" charset="0"/>
              </a:rPr>
              <a:t>Curso de Formación Pedagógica </a:t>
            </a:r>
            <a:endParaRPr lang="es-CR" b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899592" y="2060848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SV" b="1" dirty="0" smtClean="0">
                <a:solidFill>
                  <a:schemeClr val="bg1"/>
                </a:solidFill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Creatividad para fijar aprendizaje  </a:t>
            </a:r>
            <a:endParaRPr lang="es-CR" b="1" dirty="0" smtClean="0">
              <a:solidFill>
                <a:schemeClr val="bg1"/>
              </a:solidFill>
              <a:latin typeface="Copperplate Gothic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899592" y="3480513"/>
            <a:ext cx="781236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SV" b="1" kern="200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</a:rPr>
              <a:t>Trabajo de Investigación presentado por</a:t>
            </a:r>
            <a:r>
              <a:rPr kumimoji="0" lang="es-SV" b="1" u="none" strike="noStrike" kern="200" cap="none" normalizeH="0" baseline="0" dirty="0" smtClean="0">
                <a:ln>
                  <a:noFill/>
                </a:ln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</a:rPr>
              <a:t>:</a:t>
            </a:r>
          </a:p>
          <a:p>
            <a:pPr algn="ctr"/>
            <a:r>
              <a:rPr lang="es-SV" sz="1400" b="1" dirty="0" smtClean="0">
                <a:solidFill>
                  <a:schemeClr val="bg1"/>
                </a:solidFill>
                <a:latin typeface="Comic Sans MS" pitchFamily="66" charset="0"/>
              </a:rPr>
              <a:t>Génesis Sánchez</a:t>
            </a:r>
          </a:p>
          <a:p>
            <a:pPr algn="ctr"/>
            <a:r>
              <a:rPr lang="es-SV" sz="1400" b="1" dirty="0" smtClean="0">
                <a:solidFill>
                  <a:schemeClr val="bg1"/>
                </a:solidFill>
                <a:latin typeface="Comic Sans MS" pitchFamily="66" charset="0"/>
              </a:rPr>
              <a:t>Jaime Galindo</a:t>
            </a:r>
          </a:p>
          <a:p>
            <a:pPr algn="ctr"/>
            <a:r>
              <a:rPr lang="es-SV" sz="1400" b="1" dirty="0" smtClean="0">
                <a:solidFill>
                  <a:schemeClr val="bg1"/>
                </a:solidFill>
                <a:latin typeface="Comic Sans MS" pitchFamily="66" charset="0"/>
              </a:rPr>
              <a:t>Karen Flores</a:t>
            </a:r>
          </a:p>
          <a:p>
            <a:pPr algn="ctr"/>
            <a:r>
              <a:rPr lang="es-SV" sz="1400" b="1" dirty="0" smtClean="0">
                <a:solidFill>
                  <a:schemeClr val="bg1"/>
                </a:solidFill>
                <a:latin typeface="Comic Sans MS" pitchFamily="66" charset="0"/>
              </a:rPr>
              <a:t>Ruth de Torres</a:t>
            </a:r>
          </a:p>
          <a:p>
            <a:pPr algn="ctr"/>
            <a:r>
              <a:rPr lang="es-SV" sz="1400" b="1" dirty="0" smtClean="0">
                <a:solidFill>
                  <a:schemeClr val="bg1"/>
                </a:solidFill>
                <a:latin typeface="Comic Sans MS" pitchFamily="66" charset="0"/>
              </a:rPr>
              <a:t>Tomás Sicilia</a:t>
            </a:r>
          </a:p>
          <a:p>
            <a:pPr algn="ctr"/>
            <a:r>
              <a:rPr lang="es-SV" sz="1400" b="1" dirty="0" err="1" smtClean="0">
                <a:solidFill>
                  <a:schemeClr val="bg1"/>
                </a:solidFill>
                <a:latin typeface="Comic Sans MS" pitchFamily="66" charset="0"/>
              </a:rPr>
              <a:t>Dennise</a:t>
            </a:r>
            <a:r>
              <a:rPr lang="es-SV" sz="1400" b="1" dirty="0" smtClean="0">
                <a:solidFill>
                  <a:schemeClr val="bg1"/>
                </a:solidFill>
                <a:latin typeface="Comic Sans MS" pitchFamily="66" charset="0"/>
              </a:rPr>
              <a:t>  Alvarado</a:t>
            </a: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47664" y="2924944"/>
            <a:ext cx="6552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SV" b="1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</a:rPr>
              <a:t>Docente: Mónica Lazo</a:t>
            </a:r>
            <a:endParaRPr kumimoji="0" lang="es-SV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1979712" y="5661248"/>
          <a:ext cx="6480720" cy="542735"/>
        </p:xfrm>
        <a:graphic>
          <a:graphicData uri="http://schemas.openxmlformats.org/drawingml/2006/table">
            <a:tbl>
              <a:tblPr/>
              <a:tblGrid>
                <a:gridCol w="6480720"/>
              </a:tblGrid>
              <a:tr h="2463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Felix Titling"/>
                          <a:ea typeface="Times New Roman"/>
                          <a:cs typeface="Andalus"/>
                        </a:rPr>
                        <a:t>SAN SALVADOR,            EL SALVADOR,              CENTROAMÉRICA</a:t>
                      </a:r>
                      <a:endParaRPr lang="es-SV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92696"/>
            <a:ext cx="1208959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 rot="21114948">
            <a:off x="1555998" y="2712917"/>
            <a:ext cx="7100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/>
                <a:solidFill>
                  <a:schemeClr val="accent3"/>
                </a:solidFill>
                <a:latin typeface="Lucida Handwriting" pitchFamily="66" charset="0"/>
                <a:ea typeface="Cambria Math" pitchFamily="18" charset="0"/>
              </a:rPr>
              <a:t>p</a:t>
            </a:r>
            <a:r>
              <a:rPr lang="es-ES" sz="5400" b="1" cap="none" spc="0" dirty="0" smtClean="0">
                <a:ln/>
                <a:solidFill>
                  <a:schemeClr val="accent3"/>
                </a:solidFill>
                <a:effectLst/>
                <a:latin typeface="Lucida Handwriting" pitchFamily="66" charset="0"/>
                <a:ea typeface="Cambria Math" pitchFamily="18" charset="0"/>
              </a:rPr>
              <a:t>or su atención!!!</a:t>
            </a:r>
            <a:endParaRPr lang="es-ES" sz="5400" b="1" cap="none" spc="0" dirty="0">
              <a:ln/>
              <a:solidFill>
                <a:schemeClr val="accent3"/>
              </a:solidFill>
              <a:effectLst/>
              <a:latin typeface="Lucida Handwriting" pitchFamily="66" charset="0"/>
              <a:ea typeface="Cambria Math" pitchFamily="18" charset="0"/>
            </a:endParaRPr>
          </a:p>
        </p:txBody>
      </p:sp>
      <p:sp>
        <p:nvSpPr>
          <p:cNvPr id="12" name="11 Rectángulo"/>
          <p:cNvSpPr/>
          <p:nvPr/>
        </p:nvSpPr>
        <p:spPr>
          <a:xfrm rot="21240908">
            <a:off x="394520" y="1918070"/>
            <a:ext cx="3953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rgbClr val="ED2B7E"/>
                </a:solidFill>
                <a:effectLst/>
                <a:latin typeface="Lucida Handwriting" pitchFamily="66" charset="0"/>
              </a:rPr>
              <a:t>¡¡¡Gracias</a:t>
            </a:r>
            <a:endParaRPr lang="es-ES" sz="5400" b="1" cap="none" spc="0" dirty="0">
              <a:ln/>
              <a:solidFill>
                <a:srgbClr val="ED2B7E"/>
              </a:solidFill>
              <a:effectLst/>
              <a:latin typeface="Lucida Handwriting" pitchFamily="66" charset="0"/>
            </a:endParaRPr>
          </a:p>
        </p:txBody>
      </p:sp>
      <p:pic>
        <p:nvPicPr>
          <p:cNvPr id="4" name="Picture 8" descr="http://vamosaorientar.blogia.com/upload/20090121193051-b1-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645024"/>
            <a:ext cx="2304256" cy="2880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853192"/>
      </p:ext>
    </p:extLst>
  </p:cSld>
  <p:clrMapOvr>
    <a:masterClrMapping/>
  </p:clrMapOvr>
  <p:transition spd="slow" advClick="0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71480"/>
            <a:ext cx="9144000" cy="6286520"/>
            <a:chOff x="0" y="571480"/>
            <a:chExt cx="9144000" cy="6286520"/>
          </a:xfrm>
        </p:grpSpPr>
        <p:sp>
          <p:nvSpPr>
            <p:cNvPr id="6" name="5 Rectángulo"/>
            <p:cNvSpPr/>
            <p:nvPr/>
          </p:nvSpPr>
          <p:spPr>
            <a:xfrm>
              <a:off x="0" y="5929330"/>
              <a:ext cx="9144000" cy="928670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9 Imagen" descr="br_bar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1480"/>
              <a:ext cx="9001180" cy="500066"/>
            </a:xfrm>
            <a:prstGeom prst="rect">
              <a:avLst/>
            </a:prstGeom>
          </p:spPr>
        </p:pic>
      </p:grpSp>
      <p:pic>
        <p:nvPicPr>
          <p:cNvPr id="5122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77026"/>
            <a:ext cx="6576392" cy="4932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3128" y="1340768"/>
            <a:ext cx="684726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MODELO METODOLÓGICO HOLÍSTICO PARA EL APRENDIZAJE</a:t>
            </a:r>
          </a:p>
          <a:p>
            <a:endParaRPr lang="es-SV" sz="2500" dirty="0"/>
          </a:p>
          <a:p>
            <a:endParaRPr lang="es-SV" sz="3000" dirty="0" smtClean="0"/>
          </a:p>
          <a:p>
            <a:r>
              <a:rPr lang="es-SV" sz="3000" dirty="0" smtClean="0"/>
              <a:t>La experiencia concreta </a:t>
            </a:r>
          </a:p>
          <a:p>
            <a:r>
              <a:rPr lang="es-SV" sz="3000" dirty="0" smtClean="0"/>
              <a:t>La observación y reflexión </a:t>
            </a:r>
          </a:p>
          <a:p>
            <a:r>
              <a:rPr lang="es-SV" sz="3000" dirty="0" smtClean="0"/>
              <a:t>La conceptualización y abstracción</a:t>
            </a:r>
          </a:p>
          <a:p>
            <a:r>
              <a:rPr lang="es-SV" sz="3000" dirty="0" smtClean="0"/>
              <a:t>La aplicación  práctica</a:t>
            </a:r>
          </a:p>
          <a:p>
            <a:r>
              <a:rPr lang="es-SV" sz="3000" dirty="0" smtClean="0"/>
              <a:t> </a:t>
            </a:r>
          </a:p>
          <a:p>
            <a:endParaRPr lang="es-SV" sz="2500" dirty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601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3128" y="1340768"/>
            <a:ext cx="684726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ENSEÑANZA</a:t>
            </a:r>
          </a:p>
          <a:p>
            <a:pPr algn="just"/>
            <a:r>
              <a:rPr lang="es-SV" sz="3000" dirty="0" smtClean="0"/>
              <a:t>Un docente con vocación siempre hallará en sus necesidades de Auto Realización un motor fuerte para estar motivado en su tarea diaria de facilitar la enseñanza a sus alumnos.</a:t>
            </a:r>
          </a:p>
          <a:p>
            <a:pPr algn="just"/>
            <a:r>
              <a:rPr lang="es-SV" sz="3000" dirty="0" smtClean="0"/>
              <a:t>Las necesidades de Auto Realización se encuentran en el tope de las categorías según </a:t>
            </a:r>
            <a:r>
              <a:rPr lang="es-SV" sz="3000" dirty="0" err="1" smtClean="0"/>
              <a:t>Maslow</a:t>
            </a:r>
            <a:r>
              <a:rPr lang="es-SV" sz="3000" dirty="0" smtClean="0"/>
              <a:t>.</a:t>
            </a:r>
          </a:p>
          <a:p>
            <a:endParaRPr lang="es-SV" sz="2500" dirty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6903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3128" y="1340768"/>
            <a:ext cx="68472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ENSEÑANZA</a:t>
            </a:r>
          </a:p>
          <a:p>
            <a:pPr algn="just"/>
            <a:r>
              <a:rPr lang="es-SV" sz="3000" dirty="0" smtClean="0"/>
              <a:t>Por lo anterior el docente se volverá creativo en cuanto a las innovaciones en su manera de facilitar el aprendizaje de los estudiantes.</a:t>
            </a:r>
          </a:p>
          <a:p>
            <a:pPr algn="just"/>
            <a:r>
              <a:rPr lang="es-SV" sz="3000" dirty="0" smtClean="0"/>
              <a:t>Dejará las antiguas prácticas de ser un simple transmisor de conocimientos y se convertirá en un facilitador para los aprendizajes significativos de los alumnos.</a:t>
            </a:r>
            <a:endParaRPr lang="es-SV" sz="2500" dirty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67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3128" y="1340768"/>
            <a:ext cx="68472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ENSEÑANZA</a:t>
            </a:r>
          </a:p>
          <a:p>
            <a:pPr algn="just"/>
            <a:r>
              <a:rPr lang="es-SV" sz="3000" dirty="0" smtClean="0"/>
              <a:t>El Incentivo Social que encontrará va a ser el buen reconocimiento  primero de sus alumnos y en segunda instancia de los padres de familia como producto de su buen desempeño.</a:t>
            </a:r>
            <a:endParaRPr lang="es-SV" sz="2500" dirty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8602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3128" y="1340768"/>
            <a:ext cx="68472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ENSEÑANZA</a:t>
            </a:r>
          </a:p>
          <a:p>
            <a:pPr algn="just"/>
            <a:r>
              <a:rPr lang="es-SV" sz="3000" dirty="0" smtClean="0"/>
              <a:t>El Incentivo Tecnológico está íntimamente ligado a la capacidad creativa del maestro ya que por ella puede implementar juegos estudiantiles de video que fomenten el desarrollo de valores de los </a:t>
            </a:r>
            <a:r>
              <a:rPr lang="es-SV" sz="3000" dirty="0" smtClean="0"/>
              <a:t>alumnos.</a:t>
            </a:r>
          </a:p>
          <a:p>
            <a:pPr algn="just"/>
            <a:endParaRPr lang="es-SV" sz="3000" dirty="0" smtClean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19352"/>
            <a:ext cx="24193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7664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3128" y="1340768"/>
            <a:ext cx="68472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ENSEÑANZA</a:t>
            </a:r>
          </a:p>
          <a:p>
            <a:pPr algn="just"/>
            <a:r>
              <a:rPr lang="es-SV" sz="3000" dirty="0" smtClean="0"/>
              <a:t>En el juego de </a:t>
            </a:r>
            <a:r>
              <a:rPr lang="es-SV" sz="3000" dirty="0" err="1" smtClean="0"/>
              <a:t>Super</a:t>
            </a:r>
            <a:r>
              <a:rPr lang="es-SV" sz="3000" dirty="0" smtClean="0"/>
              <a:t> Mario vemos otro aspecto importante de la motivación y es el trabajo en equipo lo cual fomenta el aprendizaje por el aporte de los otros miembros.</a:t>
            </a:r>
            <a:endParaRPr lang="es-SV" sz="2500" dirty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0073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3128" y="1340768"/>
            <a:ext cx="6847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</a:t>
            </a:r>
            <a:r>
              <a:rPr lang="es-SV" sz="3000" dirty="0" smtClean="0"/>
              <a:t>ENSEÑANZA</a:t>
            </a:r>
          </a:p>
          <a:p>
            <a:pPr algn="ctr"/>
            <a:endParaRPr lang="es-SV" sz="3000" dirty="0"/>
          </a:p>
          <a:p>
            <a:pPr algn="ctr"/>
            <a:endParaRPr lang="es-SV" sz="3000" dirty="0" smtClean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05573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6627</TotalTime>
  <Words>307</Words>
  <Application>Microsoft Office PowerPoint</Application>
  <PresentationFormat>On-screen Show (4:3)</PresentationFormat>
  <Paragraphs>40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uReloaded.com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Illusion V3.5</dc:creator>
  <cp:lastModifiedBy>jaime.galindo</cp:lastModifiedBy>
  <cp:revision>592</cp:revision>
  <dcterms:created xsi:type="dcterms:W3CDTF">2009-11-22T01:03:28Z</dcterms:created>
  <dcterms:modified xsi:type="dcterms:W3CDTF">2012-08-24T17:52:27Z</dcterms:modified>
</cp:coreProperties>
</file>