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FAB8CD8-7D14-4B12-A377-B24B5B302522}" type="datetimeFigureOut">
              <a:rPr lang="es-PE" smtClean="0"/>
              <a:t>9/02/2018</a:t>
            </a:fld>
            <a:endParaRPr lang="es-PE"/>
          </a:p>
        </p:txBody>
      </p:sp>
      <p:sp>
        <p:nvSpPr>
          <p:cNvPr id="5" name="Footer Placeholder 4"/>
          <p:cNvSpPr>
            <a:spLocks noGrp="1"/>
          </p:cNvSpPr>
          <p:nvPr>
            <p:ph type="ftr" sz="quarter" idx="11"/>
          </p:nvPr>
        </p:nvSpPr>
        <p:spPr>
          <a:xfrm>
            <a:off x="2416500" y="329307"/>
            <a:ext cx="4973915" cy="309201"/>
          </a:xfrm>
        </p:spPr>
        <p:txBody>
          <a:bodyPr/>
          <a:lstStyle/>
          <a:p>
            <a:endParaRPr lang="es-PE"/>
          </a:p>
        </p:txBody>
      </p:sp>
      <p:sp>
        <p:nvSpPr>
          <p:cNvPr id="6" name="Slide Number Placeholder 5"/>
          <p:cNvSpPr>
            <a:spLocks noGrp="1"/>
          </p:cNvSpPr>
          <p:nvPr>
            <p:ph type="sldNum" sz="quarter" idx="12"/>
          </p:nvPr>
        </p:nvSpPr>
        <p:spPr>
          <a:xfrm>
            <a:off x="1437664" y="798973"/>
            <a:ext cx="811019" cy="503578"/>
          </a:xfrm>
        </p:spPr>
        <p:txBody>
          <a:bodyPr/>
          <a:lstStyle/>
          <a:p>
            <a:fld id="{F194B803-625B-43AB-A474-9F9492939257}" type="slidenum">
              <a:rPr lang="es-PE" smtClean="0"/>
              <a:t>‹Nº›</a:t>
            </a:fld>
            <a:endParaRPr lang="es-PE"/>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0144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FAB8CD8-7D14-4B12-A377-B24B5B302522}" type="datetimeFigureOut">
              <a:rPr lang="es-PE" smtClean="0"/>
              <a:t>9/02/2018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194B803-625B-43AB-A474-9F9492939257}" type="slidenum">
              <a:rPr lang="es-PE" smtClean="0"/>
              <a:t>‹Nº›</a:t>
            </a:fld>
            <a:endParaRPr lang="es-PE"/>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9488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FAB8CD8-7D14-4B12-A377-B24B5B302522}" type="datetimeFigureOut">
              <a:rPr lang="es-PE" smtClean="0"/>
              <a:t>9/02/2018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194B803-625B-43AB-A474-9F9492939257}" type="slidenum">
              <a:rPr lang="es-PE" smtClean="0"/>
              <a:t>‹Nº›</a:t>
            </a:fld>
            <a:endParaRPr lang="es-PE"/>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8530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FAB8CD8-7D14-4B12-A377-B24B5B302522}" type="datetimeFigureOut">
              <a:rPr lang="es-PE" smtClean="0"/>
              <a:t>9/02/2018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194B803-625B-43AB-A474-9F9492939257}" type="slidenum">
              <a:rPr lang="es-PE" smtClean="0"/>
              <a:t>‹Nº›</a:t>
            </a:fld>
            <a:endParaRPr lang="es-PE"/>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152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2FAB8CD8-7D14-4B12-A377-B24B5B302522}" type="datetimeFigureOut">
              <a:rPr lang="es-PE" smtClean="0"/>
              <a:t>9/02/2018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F194B803-625B-43AB-A474-9F9492939257}" type="slidenum">
              <a:rPr lang="es-PE" smtClean="0"/>
              <a:t>‹Nº›</a:t>
            </a:fld>
            <a:endParaRPr lang="es-PE"/>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0763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FAB8CD8-7D14-4B12-A377-B24B5B302522}" type="datetimeFigureOut">
              <a:rPr lang="es-PE" smtClean="0"/>
              <a:t>9/02/2018</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F194B803-625B-43AB-A474-9F9492939257}" type="slidenum">
              <a:rPr lang="es-PE" smtClean="0"/>
              <a:t>‹Nº›</a:t>
            </a:fld>
            <a:endParaRPr lang="es-PE"/>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7083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FAB8CD8-7D14-4B12-A377-B24B5B302522}" type="datetimeFigureOut">
              <a:rPr lang="es-PE" smtClean="0"/>
              <a:t>9/02/2018</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F194B803-625B-43AB-A474-9F9492939257}" type="slidenum">
              <a:rPr lang="es-PE" smtClean="0"/>
              <a:t>‹Nº›</a:t>
            </a:fld>
            <a:endParaRPr lang="es-PE"/>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1698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FAB8CD8-7D14-4B12-A377-B24B5B302522}" type="datetimeFigureOut">
              <a:rPr lang="es-PE" smtClean="0"/>
              <a:t>9/02/2018</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F194B803-625B-43AB-A474-9F9492939257}" type="slidenum">
              <a:rPr lang="es-PE" smtClean="0"/>
              <a:t>‹Nº›</a:t>
            </a:fld>
            <a:endParaRPr lang="es-PE"/>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7486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AB8CD8-7D14-4B12-A377-B24B5B302522}" type="datetimeFigureOut">
              <a:rPr lang="es-PE" smtClean="0"/>
              <a:t>9/02/2018</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F194B803-625B-43AB-A474-9F9492939257}" type="slidenum">
              <a:rPr lang="es-PE" smtClean="0"/>
              <a:t>‹Nº›</a:t>
            </a:fld>
            <a:endParaRPr lang="es-PE"/>
          </a:p>
        </p:txBody>
      </p:sp>
    </p:spTree>
    <p:extLst>
      <p:ext uri="{BB962C8B-B14F-4D97-AF65-F5344CB8AC3E}">
        <p14:creationId xmlns:p14="http://schemas.microsoft.com/office/powerpoint/2010/main" val="45579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2FAB8CD8-7D14-4B12-A377-B24B5B302522}" type="datetimeFigureOut">
              <a:rPr lang="es-PE" smtClean="0"/>
              <a:t>9/02/2018</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F194B803-625B-43AB-A474-9F9492939257}" type="slidenum">
              <a:rPr lang="es-PE" smtClean="0"/>
              <a:t>‹Nº›</a:t>
            </a:fld>
            <a:endParaRPr lang="es-PE"/>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3774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FAB8CD8-7D14-4B12-A377-B24B5B302522}" type="datetimeFigureOut">
              <a:rPr lang="es-PE" smtClean="0"/>
              <a:t>9/02/2018</a:t>
            </a:fld>
            <a:endParaRPr lang="es-PE"/>
          </a:p>
        </p:txBody>
      </p:sp>
      <p:sp>
        <p:nvSpPr>
          <p:cNvPr id="6" name="Footer Placeholder 5"/>
          <p:cNvSpPr>
            <a:spLocks noGrp="1"/>
          </p:cNvSpPr>
          <p:nvPr>
            <p:ph type="ftr" sz="quarter" idx="11"/>
          </p:nvPr>
        </p:nvSpPr>
        <p:spPr>
          <a:xfrm>
            <a:off x="1447382" y="318640"/>
            <a:ext cx="5541004" cy="320931"/>
          </a:xfrm>
        </p:spPr>
        <p:txBody>
          <a:bodyPr/>
          <a:lstStyle/>
          <a:p>
            <a:endParaRPr lang="es-PE"/>
          </a:p>
        </p:txBody>
      </p:sp>
      <p:sp>
        <p:nvSpPr>
          <p:cNvPr id="7" name="Slide Number Placeholder 6"/>
          <p:cNvSpPr>
            <a:spLocks noGrp="1"/>
          </p:cNvSpPr>
          <p:nvPr>
            <p:ph type="sldNum" sz="quarter" idx="12"/>
          </p:nvPr>
        </p:nvSpPr>
        <p:spPr/>
        <p:txBody>
          <a:bodyPr/>
          <a:lstStyle/>
          <a:p>
            <a:fld id="{F194B803-625B-43AB-A474-9F9492939257}" type="slidenum">
              <a:rPr lang="es-PE" smtClean="0"/>
              <a:t>‹Nº›</a:t>
            </a:fld>
            <a:endParaRPr lang="es-PE"/>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6419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FAB8CD8-7D14-4B12-A377-B24B5B302522}" type="datetimeFigureOut">
              <a:rPr lang="es-PE" smtClean="0"/>
              <a:t>9/02/2018</a:t>
            </a:fld>
            <a:endParaRPr lang="es-PE"/>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194B803-625B-43AB-A474-9F9492939257}" type="slidenum">
              <a:rPr lang="es-PE" smtClean="0"/>
              <a:t>‹Nº›</a:t>
            </a:fld>
            <a:endParaRPr lang="es-PE"/>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59341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19133C-9B55-4466-969B-AA458E9C9D39}"/>
              </a:ext>
            </a:extLst>
          </p:cNvPr>
          <p:cNvSpPr>
            <a:spLocks noGrp="1"/>
          </p:cNvSpPr>
          <p:nvPr>
            <p:ph type="ctrTitle"/>
          </p:nvPr>
        </p:nvSpPr>
        <p:spPr/>
        <p:txBody>
          <a:bodyPr>
            <a:normAutofit/>
          </a:bodyPr>
          <a:lstStyle/>
          <a:p>
            <a:r>
              <a:rPr lang="es-PE" sz="6000" dirty="0" err="1"/>
              <a:t>Layered</a:t>
            </a:r>
            <a:r>
              <a:rPr lang="es-PE" sz="6000" dirty="0"/>
              <a:t> </a:t>
            </a:r>
            <a:r>
              <a:rPr lang="es-PE" sz="6000" dirty="0" err="1"/>
              <a:t>Range</a:t>
            </a:r>
            <a:r>
              <a:rPr lang="es-PE" sz="6000" dirty="0"/>
              <a:t> </a:t>
            </a:r>
            <a:r>
              <a:rPr lang="es-PE" sz="6000" dirty="0" err="1"/>
              <a:t>Trees</a:t>
            </a:r>
            <a:endParaRPr lang="es-PE" sz="6000" dirty="0"/>
          </a:p>
        </p:txBody>
      </p:sp>
      <p:sp>
        <p:nvSpPr>
          <p:cNvPr id="3" name="Subtítulo 2">
            <a:extLst>
              <a:ext uri="{FF2B5EF4-FFF2-40B4-BE49-F238E27FC236}">
                <a16:creationId xmlns:a16="http://schemas.microsoft.com/office/drawing/2014/main" id="{57F7AF54-008D-46CA-A2CE-FFB574FEE61B}"/>
              </a:ext>
            </a:extLst>
          </p:cNvPr>
          <p:cNvSpPr>
            <a:spLocks noGrp="1"/>
          </p:cNvSpPr>
          <p:nvPr>
            <p:ph type="subTitle" idx="1"/>
          </p:nvPr>
        </p:nvSpPr>
        <p:spPr/>
        <p:txBody>
          <a:bodyPr/>
          <a:lstStyle/>
          <a:p>
            <a:pPr algn="l"/>
            <a:r>
              <a:rPr lang="es-PE" dirty="0" err="1"/>
              <a:t>Briggi</a:t>
            </a:r>
            <a:r>
              <a:rPr lang="es-PE" dirty="0"/>
              <a:t> Rivera Guillén</a:t>
            </a:r>
          </a:p>
          <a:p>
            <a:pPr algn="l"/>
            <a:r>
              <a:rPr lang="es-PE" dirty="0"/>
              <a:t>Juan </a:t>
            </a:r>
            <a:r>
              <a:rPr lang="es-PE" dirty="0" err="1"/>
              <a:t>Marquinho</a:t>
            </a:r>
            <a:r>
              <a:rPr lang="es-PE" dirty="0"/>
              <a:t> Vilca Castro</a:t>
            </a:r>
          </a:p>
        </p:txBody>
      </p:sp>
    </p:spTree>
    <p:extLst>
      <p:ext uri="{BB962C8B-B14F-4D97-AF65-F5344CB8AC3E}">
        <p14:creationId xmlns:p14="http://schemas.microsoft.com/office/powerpoint/2010/main" val="758012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97FEC2-71C2-4A9A-B8F0-C5A2BACC6FF6}"/>
              </a:ext>
            </a:extLst>
          </p:cNvPr>
          <p:cNvSpPr>
            <a:spLocks noGrp="1"/>
          </p:cNvSpPr>
          <p:nvPr>
            <p:ph type="title"/>
          </p:nvPr>
        </p:nvSpPr>
        <p:spPr/>
        <p:txBody>
          <a:bodyPr>
            <a:normAutofit/>
          </a:bodyPr>
          <a:lstStyle/>
          <a:p>
            <a:r>
              <a:rPr lang="es-PE" b="1" dirty="0" err="1"/>
              <a:t>Orthogonal</a:t>
            </a:r>
            <a:r>
              <a:rPr lang="es-PE" b="1" dirty="0"/>
              <a:t> </a:t>
            </a:r>
            <a:r>
              <a:rPr lang="es-PE" b="1" dirty="0" err="1"/>
              <a:t>range</a:t>
            </a:r>
            <a:r>
              <a:rPr lang="es-PE" b="1" dirty="0"/>
              <a:t> </a:t>
            </a:r>
            <a:r>
              <a:rPr lang="es-PE" b="1" dirty="0" err="1"/>
              <a:t>searching</a:t>
            </a:r>
            <a:br>
              <a:rPr lang="es-PE" dirty="0"/>
            </a:br>
            <a:endParaRPr lang="es-PE" dirty="0"/>
          </a:p>
        </p:txBody>
      </p:sp>
      <p:sp>
        <p:nvSpPr>
          <p:cNvPr id="3" name="Marcador de contenido 2">
            <a:extLst>
              <a:ext uri="{FF2B5EF4-FFF2-40B4-BE49-F238E27FC236}">
                <a16:creationId xmlns:a16="http://schemas.microsoft.com/office/drawing/2014/main" id="{AABC63C8-0B24-4D06-AE85-49C10507C290}"/>
              </a:ext>
            </a:extLst>
          </p:cNvPr>
          <p:cNvSpPr>
            <a:spLocks noGrp="1"/>
          </p:cNvSpPr>
          <p:nvPr>
            <p:ph idx="1"/>
          </p:nvPr>
        </p:nvSpPr>
        <p:spPr/>
        <p:txBody>
          <a:bodyPr>
            <a:normAutofit fontScale="85000" lnSpcReduction="20000"/>
          </a:bodyPr>
          <a:lstStyle/>
          <a:p>
            <a:pPr marL="0" indent="0" algn="just">
              <a:buNone/>
            </a:pPr>
            <a:r>
              <a:rPr lang="es-PE" sz="3500" dirty="0"/>
              <a:t>Dado un conjunto de puntos en cualquier espacio d-Dimensional, una consulta del tipo rango ortogonal utiliza una caja que encierra a un subconjunto de puntos del conjunto inicial, las consultas pueden ir dirigidas a la cantidad de puntos en la caja de consulta u obtener todos los puntos dentro de la caja o una cantidad finita K de puntos dentro de ésta. </a:t>
            </a:r>
          </a:p>
          <a:p>
            <a:pPr marL="0" indent="0">
              <a:buNone/>
            </a:pPr>
            <a:endParaRPr lang="es-PE" dirty="0"/>
          </a:p>
        </p:txBody>
      </p:sp>
    </p:spTree>
    <p:extLst>
      <p:ext uri="{BB962C8B-B14F-4D97-AF65-F5344CB8AC3E}">
        <p14:creationId xmlns:p14="http://schemas.microsoft.com/office/powerpoint/2010/main" val="4152863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FE863D-B881-412A-B41F-69E93A52A72C}"/>
              </a:ext>
            </a:extLst>
          </p:cNvPr>
          <p:cNvSpPr>
            <a:spLocks noGrp="1"/>
          </p:cNvSpPr>
          <p:nvPr>
            <p:ph type="title"/>
          </p:nvPr>
        </p:nvSpPr>
        <p:spPr/>
        <p:txBody>
          <a:bodyPr/>
          <a:lstStyle/>
          <a:p>
            <a:r>
              <a:rPr lang="es-PE" b="1" dirty="0" err="1"/>
              <a:t>Orthogonal</a:t>
            </a:r>
            <a:r>
              <a:rPr lang="es-PE" b="1" dirty="0"/>
              <a:t> </a:t>
            </a:r>
            <a:r>
              <a:rPr lang="es-PE" b="1" dirty="0" err="1"/>
              <a:t>range</a:t>
            </a:r>
            <a:r>
              <a:rPr lang="es-PE" b="1" dirty="0"/>
              <a:t> </a:t>
            </a:r>
            <a:r>
              <a:rPr lang="es-PE" b="1" dirty="0" err="1"/>
              <a:t>searching</a:t>
            </a:r>
            <a:br>
              <a:rPr lang="es-PE" dirty="0"/>
            </a:br>
            <a:endParaRPr lang="es-PE" dirty="0"/>
          </a:p>
        </p:txBody>
      </p:sp>
      <p:pic>
        <p:nvPicPr>
          <p:cNvPr id="4" name="Marcador de contenido 3">
            <a:extLst>
              <a:ext uri="{FF2B5EF4-FFF2-40B4-BE49-F238E27FC236}">
                <a16:creationId xmlns:a16="http://schemas.microsoft.com/office/drawing/2014/main" id="{E107539F-5D04-468B-BDAD-73305BA4BA2F}"/>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060611" y="2016125"/>
            <a:ext cx="6385102" cy="3449638"/>
          </a:xfrm>
          <a:prstGeom prst="rect">
            <a:avLst/>
          </a:prstGeom>
          <a:noFill/>
          <a:ln>
            <a:noFill/>
          </a:ln>
          <a:effectLst>
            <a:softEdge rad="0"/>
          </a:effectLst>
        </p:spPr>
      </p:pic>
    </p:spTree>
    <p:extLst>
      <p:ext uri="{BB962C8B-B14F-4D97-AF65-F5344CB8AC3E}">
        <p14:creationId xmlns:p14="http://schemas.microsoft.com/office/powerpoint/2010/main" val="862584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DD635E-1C0D-4572-B077-064471396254}"/>
              </a:ext>
            </a:extLst>
          </p:cNvPr>
          <p:cNvSpPr>
            <a:spLocks noGrp="1"/>
          </p:cNvSpPr>
          <p:nvPr>
            <p:ph type="title"/>
          </p:nvPr>
        </p:nvSpPr>
        <p:spPr/>
        <p:txBody>
          <a:bodyPr/>
          <a:lstStyle/>
          <a:p>
            <a:r>
              <a:rPr lang="es-PE" b="1" dirty="0" err="1"/>
              <a:t>Orthogonal</a:t>
            </a:r>
            <a:r>
              <a:rPr lang="es-PE" b="1" dirty="0"/>
              <a:t> </a:t>
            </a:r>
            <a:r>
              <a:rPr lang="es-PE" b="1" dirty="0" err="1"/>
              <a:t>range</a:t>
            </a:r>
            <a:r>
              <a:rPr lang="es-PE" b="1" dirty="0"/>
              <a:t> </a:t>
            </a:r>
            <a:r>
              <a:rPr lang="es-PE" b="1" dirty="0" err="1"/>
              <a:t>searching</a:t>
            </a:r>
            <a:br>
              <a:rPr lang="es-PE" dirty="0"/>
            </a:br>
            <a:endParaRPr lang="es-PE" dirty="0"/>
          </a:p>
        </p:txBody>
      </p:sp>
      <p:sp>
        <p:nvSpPr>
          <p:cNvPr id="3" name="Marcador de contenido 2">
            <a:extLst>
              <a:ext uri="{FF2B5EF4-FFF2-40B4-BE49-F238E27FC236}">
                <a16:creationId xmlns:a16="http://schemas.microsoft.com/office/drawing/2014/main" id="{D7D2F9FE-6E7B-4781-85DA-8778100C2B02}"/>
              </a:ext>
            </a:extLst>
          </p:cNvPr>
          <p:cNvSpPr>
            <a:spLocks noGrp="1"/>
          </p:cNvSpPr>
          <p:nvPr>
            <p:ph idx="1"/>
          </p:nvPr>
        </p:nvSpPr>
        <p:spPr/>
        <p:txBody>
          <a:bodyPr>
            <a:normAutofit fontScale="92500"/>
          </a:bodyPr>
          <a:lstStyle/>
          <a:p>
            <a:pPr marL="0" indent="0" algn="just">
              <a:buNone/>
            </a:pPr>
            <a:r>
              <a:rPr lang="es-PE" sz="3200" dirty="0"/>
              <a:t>Una consulta en rango ortogonal puede hacerse en tiempo lineal, es decir, consultando que puntos están dentro de la caja. Esta técnica nos entrega un tiempo </a:t>
            </a:r>
            <a:r>
              <a:rPr lang="es-PE" sz="3200" b="1" dirty="0"/>
              <a:t>O(n)</a:t>
            </a:r>
            <a:r>
              <a:rPr lang="es-PE" sz="3200" dirty="0"/>
              <a:t> siendo n el número total de puntos en el espacio a consultar. Existen numerosas técnicas que nos permiten obtener una consulta en rango ortogonal en un mejor tiempo.</a:t>
            </a:r>
          </a:p>
          <a:p>
            <a:endParaRPr lang="es-PE" dirty="0"/>
          </a:p>
        </p:txBody>
      </p:sp>
    </p:spTree>
    <p:extLst>
      <p:ext uri="{BB962C8B-B14F-4D97-AF65-F5344CB8AC3E}">
        <p14:creationId xmlns:p14="http://schemas.microsoft.com/office/powerpoint/2010/main" val="1003875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115D42-1ED4-4AE3-A043-485E91431FE8}"/>
              </a:ext>
            </a:extLst>
          </p:cNvPr>
          <p:cNvSpPr>
            <a:spLocks noGrp="1"/>
          </p:cNvSpPr>
          <p:nvPr>
            <p:ph type="title"/>
          </p:nvPr>
        </p:nvSpPr>
        <p:spPr>
          <a:xfrm>
            <a:off x="1451579" y="804519"/>
            <a:ext cx="9603275" cy="1049235"/>
          </a:xfrm>
        </p:spPr>
        <p:txBody>
          <a:bodyPr/>
          <a:lstStyle/>
          <a:p>
            <a:r>
              <a:rPr lang="es-PE" b="1" dirty="0" err="1"/>
              <a:t>Range</a:t>
            </a:r>
            <a:r>
              <a:rPr lang="es-PE" b="1" dirty="0"/>
              <a:t> </a:t>
            </a:r>
            <a:r>
              <a:rPr lang="es-PE" b="1" dirty="0" err="1"/>
              <a:t>Trees</a:t>
            </a:r>
            <a:br>
              <a:rPr lang="es-PE" dirty="0"/>
            </a:br>
            <a:endParaRPr lang="es-PE" dirty="0"/>
          </a:p>
        </p:txBody>
      </p:sp>
      <p:sp>
        <p:nvSpPr>
          <p:cNvPr id="3" name="Marcador de contenido 2">
            <a:extLst>
              <a:ext uri="{FF2B5EF4-FFF2-40B4-BE49-F238E27FC236}">
                <a16:creationId xmlns:a16="http://schemas.microsoft.com/office/drawing/2014/main" id="{A1DC7935-2588-4EF9-859F-FBC796218BD2}"/>
              </a:ext>
            </a:extLst>
          </p:cNvPr>
          <p:cNvSpPr>
            <a:spLocks noGrp="1"/>
          </p:cNvSpPr>
          <p:nvPr>
            <p:ph idx="1"/>
          </p:nvPr>
        </p:nvSpPr>
        <p:spPr/>
        <p:txBody>
          <a:bodyPr>
            <a:normAutofit fontScale="92500"/>
          </a:bodyPr>
          <a:lstStyle/>
          <a:p>
            <a:r>
              <a:rPr lang="es-PE" sz="2800" dirty="0"/>
              <a:t>Este tipo de árboles fueron introducidos por </a:t>
            </a:r>
            <a:r>
              <a:rPr lang="es-PE" sz="2800" b="1" dirty="0"/>
              <a:t>[1]</a:t>
            </a:r>
            <a:r>
              <a:rPr lang="es-PE" sz="2800" dirty="0"/>
              <a:t>, siendo estructuras de datos ordenadas que almacenan un conjunto de puntos de un espacio d-dimensional.</a:t>
            </a:r>
          </a:p>
          <a:p>
            <a:pPr algn="just"/>
            <a:r>
              <a:rPr lang="es-PE" sz="2800" dirty="0"/>
              <a:t>Tienen un tiempo de consulta de </a:t>
            </a:r>
            <a:r>
              <a:rPr lang="es-PE" sz="2800" b="1" dirty="0"/>
              <a:t>O(</a:t>
            </a:r>
            <a:r>
              <a:rPr lang="es-PE" sz="2800" b="1" dirty="0" err="1"/>
              <a:t>log</a:t>
            </a:r>
            <a:r>
              <a:rPr lang="es-PE" sz="2800" b="1" baseline="30000" dirty="0" err="1"/>
              <a:t>d</a:t>
            </a:r>
            <a:r>
              <a:rPr lang="es-PE" sz="2800" b="1" dirty="0" err="1"/>
              <a:t>n</a:t>
            </a:r>
            <a:r>
              <a:rPr lang="es-PE" sz="2800" b="1" dirty="0"/>
              <a:t> + k), </a:t>
            </a:r>
            <a:r>
              <a:rPr lang="es-PE" sz="2800" dirty="0"/>
              <a:t>siendo n el número de puntos en el espacio a indexar, d el número de dimensiones del espacio y k el número de puntos obtenidos por la consulta.</a:t>
            </a:r>
          </a:p>
        </p:txBody>
      </p:sp>
    </p:spTree>
    <p:extLst>
      <p:ext uri="{BB962C8B-B14F-4D97-AF65-F5344CB8AC3E}">
        <p14:creationId xmlns:p14="http://schemas.microsoft.com/office/powerpoint/2010/main" val="1168388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1C65FF-3E2D-45B9-BB30-3377741C2A79}"/>
              </a:ext>
            </a:extLst>
          </p:cNvPr>
          <p:cNvSpPr>
            <a:spLocks noGrp="1"/>
          </p:cNvSpPr>
          <p:nvPr>
            <p:ph type="title"/>
          </p:nvPr>
        </p:nvSpPr>
        <p:spPr/>
        <p:txBody>
          <a:bodyPr/>
          <a:lstStyle/>
          <a:p>
            <a:r>
              <a:rPr lang="es-PE" b="1" dirty="0" err="1"/>
              <a:t>Range</a:t>
            </a:r>
            <a:r>
              <a:rPr lang="es-PE" b="1" dirty="0"/>
              <a:t> </a:t>
            </a:r>
            <a:r>
              <a:rPr lang="es-PE" b="1" dirty="0" err="1"/>
              <a:t>Trees</a:t>
            </a:r>
            <a:r>
              <a:rPr lang="es-PE" b="1" dirty="0"/>
              <a:t> 1-Dimensión</a:t>
            </a:r>
            <a:endParaRPr lang="es-PE" dirty="0"/>
          </a:p>
        </p:txBody>
      </p:sp>
      <p:sp>
        <p:nvSpPr>
          <p:cNvPr id="3" name="Marcador de contenido 2">
            <a:extLst>
              <a:ext uri="{FF2B5EF4-FFF2-40B4-BE49-F238E27FC236}">
                <a16:creationId xmlns:a16="http://schemas.microsoft.com/office/drawing/2014/main" id="{B54819F0-4543-4B4F-92CD-D485F6AB47DB}"/>
              </a:ext>
            </a:extLst>
          </p:cNvPr>
          <p:cNvSpPr>
            <a:spLocks noGrp="1"/>
          </p:cNvSpPr>
          <p:nvPr>
            <p:ph idx="1"/>
          </p:nvPr>
        </p:nvSpPr>
        <p:spPr/>
        <p:txBody>
          <a:bodyPr>
            <a:normAutofit fontScale="85000" lnSpcReduction="10000"/>
          </a:bodyPr>
          <a:lstStyle/>
          <a:p>
            <a:pPr marL="0" indent="0" algn="just">
              <a:buNone/>
            </a:pPr>
            <a:r>
              <a:rPr lang="es-PE" sz="2800" dirty="0"/>
              <a:t>- Construir una estructura de árbol en el que las hojas almacenan puntos en un espacio d-dimensional.</a:t>
            </a:r>
          </a:p>
          <a:p>
            <a:pPr algn="just">
              <a:buFontTx/>
              <a:buChar char="-"/>
            </a:pPr>
            <a:r>
              <a:rPr lang="es-PE" sz="2800" dirty="0"/>
              <a:t>La estructura de datos utilizada es un árbol binario balanceado.</a:t>
            </a:r>
          </a:p>
          <a:p>
            <a:pPr algn="just">
              <a:buFontTx/>
              <a:buChar char="-"/>
            </a:pPr>
            <a:r>
              <a:rPr lang="es-PE" sz="2800" dirty="0"/>
              <a:t>La inserción de datos es como un árbol binario de búsqueda convencional, en cada nodo se almacena un factor el cuál nos indicará si hay desbalance, para balancear se realiza un procesamiento de todo el subárbol desbalanceado para volverlo a crear.</a:t>
            </a:r>
          </a:p>
        </p:txBody>
      </p:sp>
    </p:spTree>
    <p:extLst>
      <p:ext uri="{BB962C8B-B14F-4D97-AF65-F5344CB8AC3E}">
        <p14:creationId xmlns:p14="http://schemas.microsoft.com/office/powerpoint/2010/main" val="3455656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61484F-1EE2-47FD-84D4-26D96ED111D0}"/>
              </a:ext>
            </a:extLst>
          </p:cNvPr>
          <p:cNvSpPr>
            <a:spLocks noGrp="1"/>
          </p:cNvSpPr>
          <p:nvPr>
            <p:ph type="title"/>
          </p:nvPr>
        </p:nvSpPr>
        <p:spPr/>
        <p:txBody>
          <a:bodyPr/>
          <a:lstStyle/>
          <a:p>
            <a:r>
              <a:rPr lang="es-PE" b="1" dirty="0" err="1"/>
              <a:t>Range</a:t>
            </a:r>
            <a:r>
              <a:rPr lang="es-PE" b="1" dirty="0"/>
              <a:t> </a:t>
            </a:r>
            <a:r>
              <a:rPr lang="es-PE" b="1" dirty="0" err="1"/>
              <a:t>Trees</a:t>
            </a:r>
            <a:r>
              <a:rPr lang="es-PE" b="1" dirty="0"/>
              <a:t> 1-Dimensión</a:t>
            </a:r>
            <a:endParaRPr lang="es-PE" dirty="0"/>
          </a:p>
        </p:txBody>
      </p:sp>
      <p:sp>
        <p:nvSpPr>
          <p:cNvPr id="3" name="Marcador de contenido 2">
            <a:extLst>
              <a:ext uri="{FF2B5EF4-FFF2-40B4-BE49-F238E27FC236}">
                <a16:creationId xmlns:a16="http://schemas.microsoft.com/office/drawing/2014/main" id="{BF426410-9199-4AE2-8798-C7CC0A0E7DF1}"/>
              </a:ext>
            </a:extLst>
          </p:cNvPr>
          <p:cNvSpPr>
            <a:spLocks noGrp="1"/>
          </p:cNvSpPr>
          <p:nvPr>
            <p:ph idx="1"/>
          </p:nvPr>
        </p:nvSpPr>
        <p:spPr/>
        <p:txBody>
          <a:bodyPr>
            <a:normAutofit/>
          </a:bodyPr>
          <a:lstStyle/>
          <a:p>
            <a:r>
              <a:rPr lang="es-PE" sz="2800" dirty="0"/>
              <a:t>¿Cuáles son los requerimientos de almacenamiento de esta estructura y cuál es el tiempo de consulta?</a:t>
            </a:r>
          </a:p>
          <a:p>
            <a:r>
              <a:rPr lang="es-PE" sz="2800" dirty="0"/>
              <a:t>El almacenamiento es O(n) por que se debe almacenar cada nodo.</a:t>
            </a:r>
          </a:p>
          <a:p>
            <a:r>
              <a:rPr lang="es-PE" sz="2800" dirty="0"/>
              <a:t>El de consulta es </a:t>
            </a:r>
            <a:r>
              <a:rPr lang="es-PE" b="1" dirty="0"/>
              <a:t>O(log</a:t>
            </a:r>
            <a:r>
              <a:rPr lang="es-PE" b="1" baseline="30000" dirty="0"/>
              <a:t>d-1</a:t>
            </a:r>
            <a:r>
              <a:rPr lang="es-PE" b="1" dirty="0"/>
              <a:t>n+k) </a:t>
            </a:r>
            <a:endParaRPr lang="es-PE" sz="2800" dirty="0"/>
          </a:p>
        </p:txBody>
      </p:sp>
    </p:spTree>
    <p:extLst>
      <p:ext uri="{BB962C8B-B14F-4D97-AF65-F5344CB8AC3E}">
        <p14:creationId xmlns:p14="http://schemas.microsoft.com/office/powerpoint/2010/main" val="277468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866504-4465-4B05-B10B-CB6C0B2D2EED}"/>
              </a:ext>
            </a:extLst>
          </p:cNvPr>
          <p:cNvSpPr>
            <a:spLocks noGrp="1"/>
          </p:cNvSpPr>
          <p:nvPr>
            <p:ph type="title"/>
          </p:nvPr>
        </p:nvSpPr>
        <p:spPr/>
        <p:txBody>
          <a:bodyPr/>
          <a:lstStyle/>
          <a:p>
            <a:r>
              <a:rPr lang="es-PE" b="1" dirty="0" err="1"/>
              <a:t>Range</a:t>
            </a:r>
            <a:r>
              <a:rPr lang="es-PE" b="1" dirty="0"/>
              <a:t> </a:t>
            </a:r>
            <a:r>
              <a:rPr lang="es-PE" b="1" dirty="0" err="1"/>
              <a:t>Trees</a:t>
            </a:r>
            <a:r>
              <a:rPr lang="es-PE" b="1" dirty="0"/>
              <a:t> 1-Dimensión - Algoritmo de inserción implementado</a:t>
            </a:r>
          </a:p>
        </p:txBody>
      </p:sp>
      <p:sp>
        <p:nvSpPr>
          <p:cNvPr id="3" name="Marcador de contenido 2">
            <a:extLst>
              <a:ext uri="{FF2B5EF4-FFF2-40B4-BE49-F238E27FC236}">
                <a16:creationId xmlns:a16="http://schemas.microsoft.com/office/drawing/2014/main" id="{D384BA14-EAAA-4EFF-8ECB-DA745182EE31}"/>
              </a:ext>
            </a:extLst>
          </p:cNvPr>
          <p:cNvSpPr>
            <a:spLocks noGrp="1"/>
          </p:cNvSpPr>
          <p:nvPr>
            <p:ph idx="1"/>
          </p:nvPr>
        </p:nvSpPr>
        <p:spPr/>
        <p:txBody>
          <a:bodyPr>
            <a:normAutofit fontScale="92500" lnSpcReduction="10000"/>
          </a:bodyPr>
          <a:lstStyle/>
          <a:p>
            <a:r>
              <a:rPr lang="es-PE" sz="2600" b="1" dirty="0">
                <a:solidFill>
                  <a:srgbClr val="FF0000"/>
                </a:solidFill>
              </a:rPr>
              <a:t>insertar</a:t>
            </a:r>
            <a:r>
              <a:rPr lang="es-PE" sz="1600" dirty="0"/>
              <a:t>(</a:t>
            </a:r>
            <a:r>
              <a:rPr lang="es-PE" sz="1600" dirty="0" err="1"/>
              <a:t>root</a:t>
            </a:r>
            <a:r>
              <a:rPr lang="es-PE" sz="1600" dirty="0"/>
              <a:t> k):</a:t>
            </a:r>
          </a:p>
          <a:p>
            <a:r>
              <a:rPr lang="es-PE" sz="1600" dirty="0"/>
              <a:t>        </a:t>
            </a:r>
            <a:r>
              <a:rPr lang="es-PE" sz="1600" dirty="0" err="1"/>
              <a:t>if</a:t>
            </a:r>
            <a:r>
              <a:rPr lang="es-PE" sz="1600" dirty="0"/>
              <a:t> </a:t>
            </a:r>
            <a:r>
              <a:rPr lang="es-PE" sz="1600" dirty="0" err="1"/>
              <a:t>root</a:t>
            </a:r>
            <a:r>
              <a:rPr lang="es-PE" sz="1600" dirty="0"/>
              <a:t> es Nulo:</a:t>
            </a:r>
          </a:p>
          <a:p>
            <a:pPr lvl="2"/>
            <a:r>
              <a:rPr lang="es-PE" dirty="0"/>
              <a:t>Crear Nodo Intermedio con clave k y su nodo hoja a la izquierda</a:t>
            </a:r>
          </a:p>
          <a:p>
            <a:r>
              <a:rPr lang="es-PE" sz="1600" dirty="0"/>
              <a:t>        </a:t>
            </a:r>
            <a:r>
              <a:rPr lang="es-PE" sz="1600" dirty="0" err="1"/>
              <a:t>else</a:t>
            </a:r>
            <a:r>
              <a:rPr lang="es-PE" sz="1600" dirty="0"/>
              <a:t>:</a:t>
            </a:r>
          </a:p>
          <a:p>
            <a:pPr lvl="2"/>
            <a:r>
              <a:rPr lang="es-PE" dirty="0"/>
              <a:t>Buscar recursivamente (Al estilo de árbol binario de búsqueda) la posición dónde insertar el nodo</a:t>
            </a:r>
          </a:p>
          <a:p>
            <a:pPr lvl="2"/>
            <a:r>
              <a:rPr lang="es-PE" dirty="0"/>
              <a:t>Si el factor de balance de algún nodo visitado es ahora = 2 o = -2</a:t>
            </a:r>
          </a:p>
          <a:p>
            <a:pPr lvl="3"/>
            <a:r>
              <a:rPr lang="es-PE" sz="1600" dirty="0"/>
              <a:t>Reprocesamos todas las hojas, para esto hacemos un recorrido en orden y guardamos las hojas en un arreglo.</a:t>
            </a:r>
          </a:p>
          <a:p>
            <a:pPr lvl="3"/>
            <a:r>
              <a:rPr lang="es-PE" sz="1600" dirty="0"/>
              <a:t>Aplicando un algoritmo tipo búsqueda Binaria vamos construyendo el árbol por niveles, al final cogemos los nodos hoja y los enlazamos al subárbol construido.</a:t>
            </a:r>
          </a:p>
        </p:txBody>
      </p:sp>
      <p:graphicFrame>
        <p:nvGraphicFramePr>
          <p:cNvPr id="4" name="Objeto 3">
            <a:extLst>
              <a:ext uri="{FF2B5EF4-FFF2-40B4-BE49-F238E27FC236}">
                <a16:creationId xmlns:a16="http://schemas.microsoft.com/office/drawing/2014/main" id="{87E51BA1-A4D8-496B-ADE4-833004214E72}"/>
              </a:ext>
            </a:extLst>
          </p:cNvPr>
          <p:cNvGraphicFramePr>
            <a:graphicFrameLocks noChangeAspect="1"/>
          </p:cNvGraphicFramePr>
          <p:nvPr>
            <p:extLst>
              <p:ext uri="{D42A27DB-BD31-4B8C-83A1-F6EECF244321}">
                <p14:modId xmlns:p14="http://schemas.microsoft.com/office/powerpoint/2010/main" val="282794653"/>
              </p:ext>
            </p:extLst>
          </p:nvPr>
        </p:nvGraphicFramePr>
        <p:xfrm>
          <a:off x="8707438" y="2155825"/>
          <a:ext cx="1177925" cy="490538"/>
        </p:xfrm>
        <a:graphic>
          <a:graphicData uri="http://schemas.openxmlformats.org/presentationml/2006/ole">
            <mc:AlternateContent xmlns:mc="http://schemas.openxmlformats.org/markup-compatibility/2006">
              <mc:Choice xmlns:v="urn:schemas-microsoft-com:vml" Requires="v">
                <p:oleObj spid="_x0000_s1027" name="Objeto empaquetador del shell" showAsIcon="1" r:id="rId3" imgW="1178640" imgH="491040" progId="Package">
                  <p:embed/>
                </p:oleObj>
              </mc:Choice>
              <mc:Fallback>
                <p:oleObj name="Objeto empaquetador del shell" showAsIcon="1" r:id="rId3" imgW="1178640" imgH="491040" progId="Package">
                  <p:embed/>
                  <p:pic>
                    <p:nvPicPr>
                      <p:cNvPr id="0" name=""/>
                      <p:cNvPicPr/>
                      <p:nvPr/>
                    </p:nvPicPr>
                    <p:blipFill>
                      <a:blip r:embed="rId4"/>
                      <a:stretch>
                        <a:fillRect/>
                      </a:stretch>
                    </p:blipFill>
                    <p:spPr>
                      <a:xfrm>
                        <a:off x="8707438" y="2155825"/>
                        <a:ext cx="1177925" cy="490538"/>
                      </a:xfrm>
                      <a:prstGeom prst="rect">
                        <a:avLst/>
                      </a:prstGeom>
                    </p:spPr>
                  </p:pic>
                </p:oleObj>
              </mc:Fallback>
            </mc:AlternateContent>
          </a:graphicData>
        </a:graphic>
      </p:graphicFrame>
    </p:spTree>
    <p:extLst>
      <p:ext uri="{BB962C8B-B14F-4D97-AF65-F5344CB8AC3E}">
        <p14:creationId xmlns:p14="http://schemas.microsoft.com/office/powerpoint/2010/main" val="518731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811412-DDD5-4282-8143-67734B0AD45D}"/>
              </a:ext>
            </a:extLst>
          </p:cNvPr>
          <p:cNvSpPr>
            <a:spLocks noGrp="1"/>
          </p:cNvSpPr>
          <p:nvPr>
            <p:ph type="title"/>
          </p:nvPr>
        </p:nvSpPr>
        <p:spPr/>
        <p:txBody>
          <a:bodyPr/>
          <a:lstStyle/>
          <a:p>
            <a:r>
              <a:rPr lang="es-PE" b="1" dirty="0" err="1"/>
              <a:t>Range</a:t>
            </a:r>
            <a:r>
              <a:rPr lang="es-PE" b="1" dirty="0"/>
              <a:t> </a:t>
            </a:r>
            <a:r>
              <a:rPr lang="es-PE" b="1" dirty="0" err="1"/>
              <a:t>Trees</a:t>
            </a:r>
            <a:r>
              <a:rPr lang="es-PE" b="1" dirty="0"/>
              <a:t> 1-Dimensión - Algoritmo de BÚSQUEDA implementado</a:t>
            </a:r>
            <a:endParaRPr lang="es-PE" dirty="0"/>
          </a:p>
        </p:txBody>
      </p:sp>
      <p:sp>
        <p:nvSpPr>
          <p:cNvPr id="3" name="Marcador de contenido 2">
            <a:extLst>
              <a:ext uri="{FF2B5EF4-FFF2-40B4-BE49-F238E27FC236}">
                <a16:creationId xmlns:a16="http://schemas.microsoft.com/office/drawing/2014/main" id="{A1ED06F1-0752-4AE2-936B-EAD71152576D}"/>
              </a:ext>
            </a:extLst>
          </p:cNvPr>
          <p:cNvSpPr>
            <a:spLocks noGrp="1"/>
          </p:cNvSpPr>
          <p:nvPr>
            <p:ph idx="1"/>
          </p:nvPr>
        </p:nvSpPr>
        <p:spPr/>
        <p:txBody>
          <a:bodyPr>
            <a:normAutofit/>
          </a:bodyPr>
          <a:lstStyle/>
          <a:p>
            <a:r>
              <a:rPr lang="es-PE" sz="2600" b="1" dirty="0">
                <a:solidFill>
                  <a:srgbClr val="FF0000"/>
                </a:solidFill>
              </a:rPr>
              <a:t>Buscar</a:t>
            </a:r>
            <a:r>
              <a:rPr lang="es-PE" sz="1600" dirty="0"/>
              <a:t>(</a:t>
            </a:r>
            <a:r>
              <a:rPr lang="es-PE" sz="1600" dirty="0" err="1"/>
              <a:t>root</a:t>
            </a:r>
            <a:r>
              <a:rPr lang="es-PE" sz="1600" dirty="0"/>
              <a:t>, x1, x2): //El algoritmo buscará elementos que estén en el rango [x1,x2]</a:t>
            </a:r>
          </a:p>
          <a:p>
            <a:pPr lvl="2"/>
            <a:r>
              <a:rPr lang="es-PE" dirty="0"/>
              <a:t>Buscar el </a:t>
            </a:r>
            <a:r>
              <a:rPr lang="es-PE" dirty="0" err="1"/>
              <a:t>Lowest</a:t>
            </a:r>
            <a:r>
              <a:rPr lang="es-PE" dirty="0"/>
              <a:t> </a:t>
            </a:r>
            <a:r>
              <a:rPr lang="es-PE" dirty="0" err="1"/>
              <a:t>Common</a:t>
            </a:r>
            <a:r>
              <a:rPr lang="es-PE" dirty="0"/>
              <a:t> </a:t>
            </a:r>
            <a:r>
              <a:rPr lang="es-PE" dirty="0" err="1"/>
              <a:t>Ancestor</a:t>
            </a:r>
            <a:r>
              <a:rPr lang="es-PE" dirty="0"/>
              <a:t> (LCA) para x1 y x2, esto se hace buscando el nodo que bifurque a ambos (Es decir el nodo que diga que x1 está a su izquierda y x2 a su derecha)</a:t>
            </a:r>
          </a:p>
          <a:p>
            <a:pPr lvl="2"/>
            <a:r>
              <a:rPr lang="es-PE" dirty="0"/>
              <a:t>Si no existe LCA retornamos conjunto vacío.</a:t>
            </a:r>
          </a:p>
          <a:p>
            <a:pPr lvl="2"/>
            <a:r>
              <a:rPr lang="es-PE" dirty="0"/>
              <a:t>Buscar por la rama izquierda del LCA el elemento x1, si algún nodo tiene valor &lt;= a x1 entonces añadimos el subárbol derecho de ese nodo al resultado.</a:t>
            </a:r>
          </a:p>
          <a:p>
            <a:pPr lvl="2"/>
            <a:r>
              <a:rPr lang="es-PE" dirty="0"/>
              <a:t>Buscar por la rama derecha del LCA el elemento x2, si algún nodo tiene valor &gt;= a x2 entonces añadimos el subárbol izquierdo de ese nodo al resultado.</a:t>
            </a:r>
          </a:p>
        </p:txBody>
      </p:sp>
      <p:graphicFrame>
        <p:nvGraphicFramePr>
          <p:cNvPr id="4" name="Objeto 3">
            <a:extLst>
              <a:ext uri="{FF2B5EF4-FFF2-40B4-BE49-F238E27FC236}">
                <a16:creationId xmlns:a16="http://schemas.microsoft.com/office/drawing/2014/main" id="{5AF63FA0-89F6-4AD5-A377-4CCF242BD020}"/>
              </a:ext>
            </a:extLst>
          </p:cNvPr>
          <p:cNvGraphicFramePr>
            <a:graphicFrameLocks noChangeAspect="1"/>
          </p:cNvGraphicFramePr>
          <p:nvPr>
            <p:extLst>
              <p:ext uri="{D42A27DB-BD31-4B8C-83A1-F6EECF244321}">
                <p14:modId xmlns:p14="http://schemas.microsoft.com/office/powerpoint/2010/main" val="2236587579"/>
              </p:ext>
            </p:extLst>
          </p:nvPr>
        </p:nvGraphicFramePr>
        <p:xfrm>
          <a:off x="10740421" y="2015732"/>
          <a:ext cx="1177925" cy="490538"/>
        </p:xfrm>
        <a:graphic>
          <a:graphicData uri="http://schemas.openxmlformats.org/presentationml/2006/ole">
            <mc:AlternateContent xmlns:mc="http://schemas.openxmlformats.org/markup-compatibility/2006">
              <mc:Choice xmlns:v="urn:schemas-microsoft-com:vml" Requires="v">
                <p:oleObj spid="_x0000_s2051" name="Objeto empaquetador del shell" showAsIcon="1" r:id="rId3" imgW="1178640" imgH="491040" progId="Package">
                  <p:embed/>
                </p:oleObj>
              </mc:Choice>
              <mc:Fallback>
                <p:oleObj name="Objeto empaquetador del shell" showAsIcon="1" r:id="rId3" imgW="1178640" imgH="491040" progId="Package">
                  <p:embed/>
                  <p:pic>
                    <p:nvPicPr>
                      <p:cNvPr id="4" name="Objeto 3">
                        <a:extLst>
                          <a:ext uri="{FF2B5EF4-FFF2-40B4-BE49-F238E27FC236}">
                            <a16:creationId xmlns:a16="http://schemas.microsoft.com/office/drawing/2014/main" id="{87E51BA1-A4D8-496B-ADE4-833004214E72}"/>
                          </a:ext>
                        </a:extLst>
                      </p:cNvPr>
                      <p:cNvPicPr/>
                      <p:nvPr/>
                    </p:nvPicPr>
                    <p:blipFill>
                      <a:blip r:embed="rId4"/>
                      <a:stretch>
                        <a:fillRect/>
                      </a:stretch>
                    </p:blipFill>
                    <p:spPr>
                      <a:xfrm>
                        <a:off x="10740421" y="2015732"/>
                        <a:ext cx="1177925" cy="490538"/>
                      </a:xfrm>
                      <a:prstGeom prst="rect">
                        <a:avLst/>
                      </a:prstGeom>
                    </p:spPr>
                  </p:pic>
                </p:oleObj>
              </mc:Fallback>
            </mc:AlternateContent>
          </a:graphicData>
        </a:graphic>
      </p:graphicFrame>
    </p:spTree>
    <p:extLst>
      <p:ext uri="{BB962C8B-B14F-4D97-AF65-F5344CB8AC3E}">
        <p14:creationId xmlns:p14="http://schemas.microsoft.com/office/powerpoint/2010/main" val="3473614077"/>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530</TotalTime>
  <Words>595</Words>
  <Application>Microsoft Office PowerPoint</Application>
  <PresentationFormat>Panorámica</PresentationFormat>
  <Paragraphs>34</Paragraphs>
  <Slides>9</Slides>
  <Notes>0</Notes>
  <HiddenSlides>0</HiddenSlides>
  <MMClips>0</MMClips>
  <ScaleCrop>false</ScaleCrop>
  <HeadingPairs>
    <vt:vector size="8" baseType="variant">
      <vt:variant>
        <vt:lpstr>Fuentes usadas</vt:lpstr>
      </vt:variant>
      <vt:variant>
        <vt:i4>2</vt:i4>
      </vt:variant>
      <vt:variant>
        <vt:lpstr>Tema</vt:lpstr>
      </vt:variant>
      <vt:variant>
        <vt:i4>1</vt:i4>
      </vt:variant>
      <vt:variant>
        <vt:lpstr>Servidores OLE incrustados</vt:lpstr>
      </vt:variant>
      <vt:variant>
        <vt:i4>1</vt:i4>
      </vt:variant>
      <vt:variant>
        <vt:lpstr>Títulos de diapositiva</vt:lpstr>
      </vt:variant>
      <vt:variant>
        <vt:i4>9</vt:i4>
      </vt:variant>
    </vt:vector>
  </HeadingPairs>
  <TitlesOfParts>
    <vt:vector size="13" baseType="lpstr">
      <vt:lpstr>Arial</vt:lpstr>
      <vt:lpstr>Gill Sans MT</vt:lpstr>
      <vt:lpstr>Galería</vt:lpstr>
      <vt:lpstr>Paquete</vt:lpstr>
      <vt:lpstr>Layered Range Trees</vt:lpstr>
      <vt:lpstr>Orthogonal range searching </vt:lpstr>
      <vt:lpstr>Orthogonal range searching </vt:lpstr>
      <vt:lpstr>Orthogonal range searching </vt:lpstr>
      <vt:lpstr>Range Trees </vt:lpstr>
      <vt:lpstr>Range Trees 1-Dimensión</vt:lpstr>
      <vt:lpstr>Range Trees 1-Dimensión</vt:lpstr>
      <vt:lpstr>Range Trees 1-Dimensión - Algoritmo de inserción implementado</vt:lpstr>
      <vt:lpstr>Range Trees 1-Dimensión - Algoritmo de BÚSQUEDA implementado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USUARIO</cp:lastModifiedBy>
  <cp:revision>10</cp:revision>
  <cp:lastPrinted>2018-02-10T12:43:11Z</cp:lastPrinted>
  <dcterms:created xsi:type="dcterms:W3CDTF">2018-02-10T04:39:49Z</dcterms:created>
  <dcterms:modified xsi:type="dcterms:W3CDTF">2018-02-10T13:30:43Z</dcterms:modified>
</cp:coreProperties>
</file>