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1"/>
  </p:notesMasterIdLst>
  <p:sldIdLst>
    <p:sldId id="256" r:id="rId2"/>
    <p:sldId id="293" r:id="rId3"/>
    <p:sldId id="282" r:id="rId4"/>
    <p:sldId id="312" r:id="rId5"/>
    <p:sldId id="314" r:id="rId6"/>
    <p:sldId id="283" r:id="rId7"/>
    <p:sldId id="284" r:id="rId8"/>
    <p:sldId id="310" r:id="rId9"/>
    <p:sldId id="302" r:id="rId10"/>
    <p:sldId id="303" r:id="rId11"/>
    <p:sldId id="294" r:id="rId12"/>
    <p:sldId id="313" r:id="rId13"/>
    <p:sldId id="265" r:id="rId14"/>
    <p:sldId id="296" r:id="rId15"/>
    <p:sldId id="307" r:id="rId16"/>
    <p:sldId id="315" r:id="rId17"/>
    <p:sldId id="258" r:id="rId18"/>
    <p:sldId id="259" r:id="rId19"/>
    <p:sldId id="261" r:id="rId2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p:normalViewPr>
  <p:slideViewPr>
    <p:cSldViewPr>
      <p:cViewPr>
        <p:scale>
          <a:sx n="120" d="100"/>
          <a:sy n="120" d="100"/>
        </p:scale>
        <p:origin x="864" y="-10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F5E84-E9D6-BE4F-886D-3EE2482F4CE7}" type="doc">
      <dgm:prSet loTypeId="urn:microsoft.com/office/officeart/2005/8/layout/hList6" loCatId="list" qsTypeId="urn:microsoft.com/office/officeart/2005/8/quickstyle/3d1" qsCatId="3D" csTypeId="urn:microsoft.com/office/officeart/2005/8/colors/accent1_2" csCatId="accent1" phldr="1"/>
      <dgm:spPr/>
    </dgm:pt>
    <dgm:pt modelId="{FBEFF9A3-C4ED-DB48-B269-5ED572B7C75C}">
      <dgm:prSet phldrT="[Texto]"/>
      <dgm:spPr/>
      <dgm:t>
        <a:bodyPr/>
        <a:lstStyle/>
        <a:p>
          <a:r>
            <a:rPr lang="es-ES" b="1" dirty="0"/>
            <a:t>Cuantitativas</a:t>
          </a:r>
        </a:p>
      </dgm:t>
    </dgm:pt>
    <dgm:pt modelId="{D1603D5C-2243-E545-884C-007E19C9B7FF}" type="parTrans" cxnId="{34297380-5745-774B-B5A7-E4FB8102AD04}">
      <dgm:prSet/>
      <dgm:spPr/>
      <dgm:t>
        <a:bodyPr/>
        <a:lstStyle/>
        <a:p>
          <a:endParaRPr lang="es-ES"/>
        </a:p>
      </dgm:t>
    </dgm:pt>
    <dgm:pt modelId="{C522846C-B3C6-F049-8057-CC67F33FD808}" type="sibTrans" cxnId="{34297380-5745-774B-B5A7-E4FB8102AD04}">
      <dgm:prSet/>
      <dgm:spPr/>
      <dgm:t>
        <a:bodyPr/>
        <a:lstStyle/>
        <a:p>
          <a:endParaRPr lang="es-ES"/>
        </a:p>
      </dgm:t>
    </dgm:pt>
    <dgm:pt modelId="{789BA5DB-763E-8040-8425-0048FA919662}">
      <dgm:prSet phldrT="[Texto]" custT="1"/>
      <dgm:spPr/>
      <dgm:t>
        <a:bodyPr/>
        <a:lstStyle/>
        <a:p>
          <a:r>
            <a:rPr lang="es-ES" sz="2400" dirty="0"/>
            <a:t>Cualitativas</a:t>
          </a:r>
          <a:endParaRPr lang="es-ES" sz="3600" dirty="0"/>
        </a:p>
      </dgm:t>
    </dgm:pt>
    <dgm:pt modelId="{BF197B99-BAA9-024D-88AC-88939C018297}" type="parTrans" cxnId="{C1126254-E991-3B4B-AB30-CC35A646413F}">
      <dgm:prSet/>
      <dgm:spPr/>
      <dgm:t>
        <a:bodyPr/>
        <a:lstStyle/>
        <a:p>
          <a:endParaRPr lang="es-ES"/>
        </a:p>
      </dgm:t>
    </dgm:pt>
    <dgm:pt modelId="{8175BA22-161A-2642-A45F-E4B8A919EEC7}" type="sibTrans" cxnId="{C1126254-E991-3B4B-AB30-CC35A646413F}">
      <dgm:prSet/>
      <dgm:spPr/>
      <dgm:t>
        <a:bodyPr/>
        <a:lstStyle/>
        <a:p>
          <a:endParaRPr lang="es-ES"/>
        </a:p>
      </dgm:t>
    </dgm:pt>
    <dgm:pt modelId="{2AA15F77-C77F-2D46-ACC0-4D82BDCBDEE4}">
      <dgm:prSet phldrT="[Texto]"/>
      <dgm:spPr/>
      <dgm:t>
        <a:bodyPr/>
        <a:lstStyle/>
        <a:p>
          <a:r>
            <a:rPr lang="es-ES" dirty="0"/>
            <a:t>Discretas y continuas: </a:t>
          </a:r>
        </a:p>
      </dgm:t>
    </dgm:pt>
    <dgm:pt modelId="{2BAF2319-1F7C-F046-B9B1-E7BE09799E22}" type="parTrans" cxnId="{C9B03770-45EA-AF41-9F09-FC7ECEC70DA5}">
      <dgm:prSet/>
      <dgm:spPr/>
      <dgm:t>
        <a:bodyPr/>
        <a:lstStyle/>
        <a:p>
          <a:endParaRPr lang="es-ES"/>
        </a:p>
      </dgm:t>
    </dgm:pt>
    <dgm:pt modelId="{09E57FAE-4F91-EF45-882D-F08E4E16EA42}" type="sibTrans" cxnId="{C9B03770-45EA-AF41-9F09-FC7ECEC70DA5}">
      <dgm:prSet/>
      <dgm:spPr/>
      <dgm:t>
        <a:bodyPr/>
        <a:lstStyle/>
        <a:p>
          <a:endParaRPr lang="es-ES"/>
        </a:p>
      </dgm:t>
    </dgm:pt>
    <dgm:pt modelId="{F28D07FC-B7BC-FC4E-B97A-26A07B938C30}">
      <dgm:prSet phldrT="[Texto]"/>
      <dgm:spPr/>
      <dgm:t>
        <a:bodyPr/>
        <a:lstStyle/>
        <a:p>
          <a:pPr>
            <a:buFont typeface="+mj-lt"/>
            <a:buAutoNum type="arabicPeriod"/>
          </a:pPr>
          <a:r>
            <a:rPr lang="es-ES" dirty="0"/>
            <a:t>Escala de razón (relación accidentes por tipo de licencia) </a:t>
          </a:r>
        </a:p>
        <a:p>
          <a:pPr>
            <a:buFont typeface="+mj-lt"/>
            <a:buAutoNum type="arabicPeriod"/>
          </a:pPr>
          <a:endParaRPr lang="es-ES" dirty="0"/>
        </a:p>
        <a:p>
          <a:pPr>
            <a:buFont typeface="+mj-lt"/>
            <a:buAutoNum type="arabicPeriod"/>
          </a:pPr>
          <a:r>
            <a:rPr lang="es-ES" dirty="0"/>
            <a:t>Escala por  intervalos (presión arterial)</a:t>
          </a:r>
        </a:p>
      </dgm:t>
    </dgm:pt>
    <dgm:pt modelId="{493B76A5-99DB-2B47-B037-A2B39AF6EE4B}" type="parTrans" cxnId="{B82DAAE8-02C9-174D-B8A3-33CFB8C9E373}">
      <dgm:prSet/>
      <dgm:spPr/>
      <dgm:t>
        <a:bodyPr/>
        <a:lstStyle/>
        <a:p>
          <a:endParaRPr lang="es-ES"/>
        </a:p>
      </dgm:t>
    </dgm:pt>
    <dgm:pt modelId="{BF4FE703-4E71-9C40-B2BB-B9CE2B64BF8E}" type="sibTrans" cxnId="{B82DAAE8-02C9-174D-B8A3-33CFB8C9E373}">
      <dgm:prSet/>
      <dgm:spPr/>
      <dgm:t>
        <a:bodyPr/>
        <a:lstStyle/>
        <a:p>
          <a:endParaRPr lang="es-ES"/>
        </a:p>
      </dgm:t>
    </dgm:pt>
    <dgm:pt modelId="{41289DEB-EEAA-8842-9FC0-8484BDC95E26}">
      <dgm:prSet phldrT="[Texto]" custT="1"/>
      <dgm:spPr/>
      <dgm:t>
        <a:bodyPr/>
        <a:lstStyle/>
        <a:p>
          <a:r>
            <a:rPr lang="es-ES" sz="1600" dirty="0"/>
            <a:t>Escala Nominal (Sexo, filiación política, </a:t>
          </a:r>
          <a:r>
            <a:rPr lang="es-ES" sz="1600" dirty="0" err="1"/>
            <a:t>etc</a:t>
          </a:r>
          <a:r>
            <a:rPr lang="es-ES" sz="1600" dirty="0"/>
            <a:t>)</a:t>
          </a:r>
        </a:p>
        <a:p>
          <a:r>
            <a:rPr lang="es-ES" sz="1600" dirty="0"/>
            <a:t> </a:t>
          </a:r>
        </a:p>
        <a:p>
          <a:r>
            <a:rPr lang="es-ES" sz="1600" dirty="0"/>
            <a:t>Escala Ordinal: escolaridad, percepción de calidad de un servicio</a:t>
          </a:r>
        </a:p>
        <a:p>
          <a:endParaRPr lang="es-ES" sz="1200" dirty="0"/>
        </a:p>
      </dgm:t>
    </dgm:pt>
    <dgm:pt modelId="{AF312457-5326-AC4C-BE0F-3F45DA33BD96}" type="parTrans" cxnId="{A1E324DE-FC2E-BD41-A9D7-9655901F9DCA}">
      <dgm:prSet/>
      <dgm:spPr/>
      <dgm:t>
        <a:bodyPr/>
        <a:lstStyle/>
        <a:p>
          <a:endParaRPr lang="es-ES"/>
        </a:p>
      </dgm:t>
    </dgm:pt>
    <dgm:pt modelId="{D96370E9-5B12-D948-A4FF-72DFD38F0D02}" type="sibTrans" cxnId="{A1E324DE-FC2E-BD41-A9D7-9655901F9DCA}">
      <dgm:prSet/>
      <dgm:spPr/>
      <dgm:t>
        <a:bodyPr/>
        <a:lstStyle/>
        <a:p>
          <a:endParaRPr lang="es-ES"/>
        </a:p>
      </dgm:t>
    </dgm:pt>
    <dgm:pt modelId="{04FDEAA3-E087-404B-8AB1-DF686C067205}" type="pres">
      <dgm:prSet presAssocID="{D6BF5E84-E9D6-BE4F-886D-3EE2482F4CE7}" presName="Name0" presStyleCnt="0">
        <dgm:presLayoutVars>
          <dgm:dir/>
          <dgm:resizeHandles val="exact"/>
        </dgm:presLayoutVars>
      </dgm:prSet>
      <dgm:spPr/>
    </dgm:pt>
    <dgm:pt modelId="{8A8E3250-4B48-6B4A-8349-FDA214D27474}" type="pres">
      <dgm:prSet presAssocID="{FBEFF9A3-C4ED-DB48-B269-5ED572B7C75C}" presName="node" presStyleLbl="node1" presStyleIdx="0" presStyleCnt="2">
        <dgm:presLayoutVars>
          <dgm:bulletEnabled val="1"/>
        </dgm:presLayoutVars>
      </dgm:prSet>
      <dgm:spPr/>
    </dgm:pt>
    <dgm:pt modelId="{D200722E-D0CF-F44C-8EEE-BD81AE1CEA6B}" type="pres">
      <dgm:prSet presAssocID="{C522846C-B3C6-F049-8057-CC67F33FD808}" presName="sibTrans" presStyleCnt="0"/>
      <dgm:spPr/>
    </dgm:pt>
    <dgm:pt modelId="{A00B4834-F08B-7348-8860-2FA4F3C52A7C}" type="pres">
      <dgm:prSet presAssocID="{789BA5DB-763E-8040-8425-0048FA919662}" presName="node" presStyleLbl="node1" presStyleIdx="1" presStyleCnt="2">
        <dgm:presLayoutVars>
          <dgm:bulletEnabled val="1"/>
        </dgm:presLayoutVars>
      </dgm:prSet>
      <dgm:spPr/>
    </dgm:pt>
  </dgm:ptLst>
  <dgm:cxnLst>
    <dgm:cxn modelId="{713F5B3F-5F52-B34E-93AC-BB97242E8CCC}" type="presOf" srcId="{2AA15F77-C77F-2D46-ACC0-4D82BDCBDEE4}" destId="{8A8E3250-4B48-6B4A-8349-FDA214D27474}" srcOrd="0" destOrd="1" presId="urn:microsoft.com/office/officeart/2005/8/layout/hList6"/>
    <dgm:cxn modelId="{C1126254-E991-3B4B-AB30-CC35A646413F}" srcId="{D6BF5E84-E9D6-BE4F-886D-3EE2482F4CE7}" destId="{789BA5DB-763E-8040-8425-0048FA919662}" srcOrd="1" destOrd="0" parTransId="{BF197B99-BAA9-024D-88AC-88939C018297}" sibTransId="{8175BA22-161A-2642-A45F-E4B8A919EEC7}"/>
    <dgm:cxn modelId="{0B224056-B3AF-FD4F-A32F-773837D1DF06}" type="presOf" srcId="{789BA5DB-763E-8040-8425-0048FA919662}" destId="{A00B4834-F08B-7348-8860-2FA4F3C52A7C}" srcOrd="0" destOrd="0" presId="urn:microsoft.com/office/officeart/2005/8/layout/hList6"/>
    <dgm:cxn modelId="{B6081758-92F8-0F45-A6B2-BB7C530148DA}" type="presOf" srcId="{FBEFF9A3-C4ED-DB48-B269-5ED572B7C75C}" destId="{8A8E3250-4B48-6B4A-8349-FDA214D27474}" srcOrd="0" destOrd="0" presId="urn:microsoft.com/office/officeart/2005/8/layout/hList6"/>
    <dgm:cxn modelId="{94C51C6D-CFF8-5A4A-A2CD-DCCC94DBDE90}" type="presOf" srcId="{D6BF5E84-E9D6-BE4F-886D-3EE2482F4CE7}" destId="{04FDEAA3-E087-404B-8AB1-DF686C067205}" srcOrd="0" destOrd="0" presId="urn:microsoft.com/office/officeart/2005/8/layout/hList6"/>
    <dgm:cxn modelId="{C9B03770-45EA-AF41-9F09-FC7ECEC70DA5}" srcId="{FBEFF9A3-C4ED-DB48-B269-5ED572B7C75C}" destId="{2AA15F77-C77F-2D46-ACC0-4D82BDCBDEE4}" srcOrd="0" destOrd="0" parTransId="{2BAF2319-1F7C-F046-B9B1-E7BE09799E22}" sibTransId="{09E57FAE-4F91-EF45-882D-F08E4E16EA42}"/>
    <dgm:cxn modelId="{34297380-5745-774B-B5A7-E4FB8102AD04}" srcId="{D6BF5E84-E9D6-BE4F-886D-3EE2482F4CE7}" destId="{FBEFF9A3-C4ED-DB48-B269-5ED572B7C75C}" srcOrd="0" destOrd="0" parTransId="{D1603D5C-2243-E545-884C-007E19C9B7FF}" sibTransId="{C522846C-B3C6-F049-8057-CC67F33FD808}"/>
    <dgm:cxn modelId="{E4C30191-12E6-8547-A3D4-1E579C779248}" type="presOf" srcId="{F28D07FC-B7BC-FC4E-B97A-26A07B938C30}" destId="{8A8E3250-4B48-6B4A-8349-FDA214D27474}" srcOrd="0" destOrd="2" presId="urn:microsoft.com/office/officeart/2005/8/layout/hList6"/>
    <dgm:cxn modelId="{A1E324DE-FC2E-BD41-A9D7-9655901F9DCA}" srcId="{789BA5DB-763E-8040-8425-0048FA919662}" destId="{41289DEB-EEAA-8842-9FC0-8484BDC95E26}" srcOrd="0" destOrd="0" parTransId="{AF312457-5326-AC4C-BE0F-3F45DA33BD96}" sibTransId="{D96370E9-5B12-D948-A4FF-72DFD38F0D02}"/>
    <dgm:cxn modelId="{B82DAAE8-02C9-174D-B8A3-33CFB8C9E373}" srcId="{FBEFF9A3-C4ED-DB48-B269-5ED572B7C75C}" destId="{F28D07FC-B7BC-FC4E-B97A-26A07B938C30}" srcOrd="1" destOrd="0" parTransId="{493B76A5-99DB-2B47-B037-A2B39AF6EE4B}" sibTransId="{BF4FE703-4E71-9C40-B2BB-B9CE2B64BF8E}"/>
    <dgm:cxn modelId="{3A3065F7-3670-EB4D-9ECA-39BC86219DBD}" type="presOf" srcId="{41289DEB-EEAA-8842-9FC0-8484BDC95E26}" destId="{A00B4834-F08B-7348-8860-2FA4F3C52A7C}" srcOrd="0" destOrd="1" presId="urn:microsoft.com/office/officeart/2005/8/layout/hList6"/>
    <dgm:cxn modelId="{90E5DE57-159A-FB4A-81E4-D40C40F962AA}" type="presParOf" srcId="{04FDEAA3-E087-404B-8AB1-DF686C067205}" destId="{8A8E3250-4B48-6B4A-8349-FDA214D27474}" srcOrd="0" destOrd="0" presId="urn:microsoft.com/office/officeart/2005/8/layout/hList6"/>
    <dgm:cxn modelId="{71ECA160-6096-1D48-B5CE-D3C33B84C8C7}" type="presParOf" srcId="{04FDEAA3-E087-404B-8AB1-DF686C067205}" destId="{D200722E-D0CF-F44C-8EEE-BD81AE1CEA6B}" srcOrd="1" destOrd="0" presId="urn:microsoft.com/office/officeart/2005/8/layout/hList6"/>
    <dgm:cxn modelId="{44290CDD-7C8B-944E-8B0D-D47898F8C836}" type="presParOf" srcId="{04FDEAA3-E087-404B-8AB1-DF686C067205}" destId="{A00B4834-F08B-7348-8860-2FA4F3C52A7C}"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7EE6E-46E6-A947-8DD3-A8BA410B1269}" type="doc">
      <dgm:prSet loTypeId="urn:microsoft.com/office/officeart/2005/8/layout/chevron2" loCatId="" qsTypeId="urn:microsoft.com/office/officeart/2005/8/quickstyle/simple1" qsCatId="simple" csTypeId="urn:microsoft.com/office/officeart/2005/8/colors/colorful1" csCatId="colorful" phldr="1"/>
      <dgm:spPr/>
      <dgm:t>
        <a:bodyPr/>
        <a:lstStyle/>
        <a:p>
          <a:endParaRPr lang="es-ES"/>
        </a:p>
      </dgm:t>
    </dgm:pt>
    <dgm:pt modelId="{744819C7-98DB-104E-9783-5D641B5E01A6}">
      <dgm:prSet phldrT="[Texto]"/>
      <dgm:spPr/>
      <dgm:t>
        <a:bodyPr/>
        <a:lstStyle/>
        <a:p>
          <a:r>
            <a:rPr lang="es-ES" dirty="0"/>
            <a:t>Media Aritmética</a:t>
          </a:r>
        </a:p>
      </dgm:t>
    </dgm:pt>
    <dgm:pt modelId="{87651643-BBFE-A844-A9B8-DE208B6C7E04}" type="parTrans" cxnId="{76354333-4442-0F47-8B4B-7BD385CAE114}">
      <dgm:prSet/>
      <dgm:spPr/>
      <dgm:t>
        <a:bodyPr/>
        <a:lstStyle/>
        <a:p>
          <a:endParaRPr lang="es-ES"/>
        </a:p>
      </dgm:t>
    </dgm:pt>
    <dgm:pt modelId="{C15F526C-3AC3-7047-B937-52C280DBAE50}" type="sibTrans" cxnId="{76354333-4442-0F47-8B4B-7BD385CAE114}">
      <dgm:prSet/>
      <dgm:spPr/>
      <dgm:t>
        <a:bodyPr/>
        <a:lstStyle/>
        <a:p>
          <a:endParaRPr lang="es-ES"/>
        </a:p>
      </dgm:t>
    </dgm:pt>
    <dgm:pt modelId="{FF4BAC93-05C8-8345-932C-5F562575DB15}">
      <dgm:prSet phldrT="[Texto]"/>
      <dgm:spPr/>
      <dgm:t>
        <a:bodyPr/>
        <a:lstStyle/>
        <a:p>
          <a:pPr>
            <a:buFont typeface="Arial" pitchFamily="34" charset="0"/>
            <a:buChar char="•"/>
          </a:pPr>
          <a:r>
            <a:rPr lang="es-MX" dirty="0"/>
            <a:t>es el valor obtenido sumando todas las observaciones y dividiendo el total por el número de observaciones que hay en el grupo.  A datos menos homogéneos menos información provee.</a:t>
          </a:r>
          <a:endParaRPr lang="es-ES" dirty="0"/>
        </a:p>
      </dgm:t>
    </dgm:pt>
    <dgm:pt modelId="{8CCF42FC-5CFD-DE42-B47A-3081B79E8F4F}" type="parTrans" cxnId="{D3094D0D-4376-F449-8DF5-04941DB4DA4F}">
      <dgm:prSet/>
      <dgm:spPr/>
      <dgm:t>
        <a:bodyPr/>
        <a:lstStyle/>
        <a:p>
          <a:endParaRPr lang="es-ES"/>
        </a:p>
      </dgm:t>
    </dgm:pt>
    <dgm:pt modelId="{5AE971C4-6F5D-014F-ACE6-A18ED55D3C1B}" type="sibTrans" cxnId="{D3094D0D-4376-F449-8DF5-04941DB4DA4F}">
      <dgm:prSet/>
      <dgm:spPr/>
      <dgm:t>
        <a:bodyPr/>
        <a:lstStyle/>
        <a:p>
          <a:endParaRPr lang="es-ES"/>
        </a:p>
      </dgm:t>
    </dgm:pt>
    <dgm:pt modelId="{B089484C-60F6-714B-9F41-6EE5900BB5CA}">
      <dgm:prSet phldrT="[Texto]"/>
      <dgm:spPr/>
      <dgm:t>
        <a:bodyPr/>
        <a:lstStyle/>
        <a:p>
          <a:r>
            <a:rPr lang="es-MX"/>
            <a:t>resume en un valor las características de una variable teniendo en cuenta todos los casos. Solament</a:t>
          </a:r>
          <a:endParaRPr lang="es-ES" dirty="0"/>
        </a:p>
      </dgm:t>
    </dgm:pt>
    <dgm:pt modelId="{41A441AC-7DAB-E340-AD01-6B0D6CE6A145}" type="parTrans" cxnId="{7BC288EF-FFA4-8E43-98C9-D1ADC9474D16}">
      <dgm:prSet/>
      <dgm:spPr/>
      <dgm:t>
        <a:bodyPr/>
        <a:lstStyle/>
        <a:p>
          <a:endParaRPr lang="es-ES"/>
        </a:p>
      </dgm:t>
    </dgm:pt>
    <dgm:pt modelId="{A6C9E3EF-2312-2D43-99DF-21F2C99493D8}" type="sibTrans" cxnId="{7BC288EF-FFA4-8E43-98C9-D1ADC9474D16}">
      <dgm:prSet/>
      <dgm:spPr/>
      <dgm:t>
        <a:bodyPr/>
        <a:lstStyle/>
        <a:p>
          <a:endParaRPr lang="es-ES"/>
        </a:p>
      </dgm:t>
    </dgm:pt>
    <dgm:pt modelId="{12CCD742-5A01-DC44-A412-9BF0FDDE8E39}">
      <dgm:prSet phldrT="[Texto]"/>
      <dgm:spPr/>
      <dgm:t>
        <a:bodyPr/>
        <a:lstStyle/>
        <a:p>
          <a:r>
            <a:rPr lang="es-ES" dirty="0"/>
            <a:t>Moda</a:t>
          </a:r>
        </a:p>
      </dgm:t>
    </dgm:pt>
    <dgm:pt modelId="{442CE806-F3D3-5748-90C5-7FB2E3B6B6B5}" type="parTrans" cxnId="{B515D5A9-1F5A-AA4B-9591-96CD5B51A7C7}">
      <dgm:prSet/>
      <dgm:spPr/>
      <dgm:t>
        <a:bodyPr/>
        <a:lstStyle/>
        <a:p>
          <a:endParaRPr lang="es-ES"/>
        </a:p>
      </dgm:t>
    </dgm:pt>
    <dgm:pt modelId="{C9CF74D3-15E5-A742-AAFF-EEC88A5FD680}" type="sibTrans" cxnId="{B515D5A9-1F5A-AA4B-9591-96CD5B51A7C7}">
      <dgm:prSet/>
      <dgm:spPr/>
      <dgm:t>
        <a:bodyPr/>
        <a:lstStyle/>
        <a:p>
          <a:endParaRPr lang="es-ES"/>
        </a:p>
      </dgm:t>
    </dgm:pt>
    <dgm:pt modelId="{EBEC8D78-E91C-4841-8348-481246A1A1A7}">
      <dgm:prSet phldrT="[Texto]"/>
      <dgm:spPr/>
      <dgm:t>
        <a:bodyPr/>
        <a:lstStyle/>
        <a:p>
          <a:pPr>
            <a:buFont typeface="Arial" pitchFamily="34" charset="0"/>
            <a:buChar char="•"/>
          </a:pPr>
          <a:r>
            <a:rPr lang="es-MX" dirty="0">
              <a:latin typeface="Arial" pitchFamily="34" charset="0"/>
              <a:cs typeface="Arial" pitchFamily="34" charset="0"/>
            </a:rPr>
            <a:t>es el dato o valor observado más repetido, el valor de la variable con mayor frecuencia absoluta.  </a:t>
          </a:r>
          <a:r>
            <a:rPr lang="es-MX" dirty="0"/>
            <a:t>Su valor es independiente de la mayor parte de los datos, lo que la hace muy sensible a variaciones muestrales. </a:t>
          </a:r>
          <a:endParaRPr lang="es-ES" dirty="0"/>
        </a:p>
      </dgm:t>
    </dgm:pt>
    <dgm:pt modelId="{9335E0BE-9084-AD47-A407-6547DD0EB888}" type="parTrans" cxnId="{75E7EECD-9725-7745-B67C-D3ED5B62E832}">
      <dgm:prSet/>
      <dgm:spPr/>
      <dgm:t>
        <a:bodyPr/>
        <a:lstStyle/>
        <a:p>
          <a:endParaRPr lang="es-ES"/>
        </a:p>
      </dgm:t>
    </dgm:pt>
    <dgm:pt modelId="{E1BA1285-8BFA-F24B-81DA-78444A59DDB0}" type="sibTrans" cxnId="{75E7EECD-9725-7745-B67C-D3ED5B62E832}">
      <dgm:prSet/>
      <dgm:spPr/>
      <dgm:t>
        <a:bodyPr/>
        <a:lstStyle/>
        <a:p>
          <a:endParaRPr lang="es-ES"/>
        </a:p>
      </dgm:t>
    </dgm:pt>
    <dgm:pt modelId="{D3F4B312-516E-8E4E-A596-0F7919C0C3A6}">
      <dgm:prSet phldrT="[Texto]"/>
      <dgm:spPr/>
      <dgm:t>
        <a:bodyPr/>
        <a:lstStyle/>
        <a:p>
          <a:r>
            <a:rPr lang="es-ES" dirty="0"/>
            <a:t> Puede haber más de una moda (multimodal). Si  todas las frecuencias son iguales, no hay moda. </a:t>
          </a:r>
          <a:r>
            <a:rPr lang="es-MX" dirty="0"/>
            <a:t>No siempre se sitúa hacia el centro de la distribución.</a:t>
          </a:r>
          <a:endParaRPr lang="es-ES" dirty="0"/>
        </a:p>
      </dgm:t>
    </dgm:pt>
    <dgm:pt modelId="{8EF85A9D-44BE-8D44-A94B-9A9D88C8B3F4}" type="parTrans" cxnId="{B606C528-732E-654A-B478-CBC8DB3A69BA}">
      <dgm:prSet/>
      <dgm:spPr/>
      <dgm:t>
        <a:bodyPr/>
        <a:lstStyle/>
        <a:p>
          <a:endParaRPr lang="es-ES"/>
        </a:p>
      </dgm:t>
    </dgm:pt>
    <dgm:pt modelId="{FC40561D-20B2-9248-AED3-58A39DBF88A1}" type="sibTrans" cxnId="{B606C528-732E-654A-B478-CBC8DB3A69BA}">
      <dgm:prSet/>
      <dgm:spPr/>
      <dgm:t>
        <a:bodyPr/>
        <a:lstStyle/>
        <a:p>
          <a:endParaRPr lang="es-ES"/>
        </a:p>
      </dgm:t>
    </dgm:pt>
    <dgm:pt modelId="{765A5AE3-CC22-634D-818F-73310A8DD22B}">
      <dgm:prSet phldrT="[Texto]"/>
      <dgm:spPr/>
      <dgm:t>
        <a:bodyPr/>
        <a:lstStyle/>
        <a:p>
          <a:r>
            <a:rPr lang="es-ES" dirty="0"/>
            <a:t>Mediana</a:t>
          </a:r>
        </a:p>
      </dgm:t>
    </dgm:pt>
    <dgm:pt modelId="{94F30DC7-A030-EB47-9FB3-7C35588B7719}" type="parTrans" cxnId="{66BDDE03-C265-F748-AF74-9FEB2BF227E3}">
      <dgm:prSet/>
      <dgm:spPr/>
      <dgm:t>
        <a:bodyPr/>
        <a:lstStyle/>
        <a:p>
          <a:endParaRPr lang="es-ES"/>
        </a:p>
      </dgm:t>
    </dgm:pt>
    <dgm:pt modelId="{8269EFC2-9C84-6E4B-9655-6459281EAA33}" type="sibTrans" cxnId="{66BDDE03-C265-F748-AF74-9FEB2BF227E3}">
      <dgm:prSet/>
      <dgm:spPr/>
      <dgm:t>
        <a:bodyPr/>
        <a:lstStyle/>
        <a:p>
          <a:endParaRPr lang="es-ES"/>
        </a:p>
      </dgm:t>
    </dgm:pt>
    <dgm:pt modelId="{06F3C898-D026-264D-B4F4-9BB08BDCC4E9}">
      <dgm:prSet phldrT="[Texto]"/>
      <dgm:spPr/>
      <dgm:t>
        <a:bodyPr/>
        <a:lstStyle/>
        <a:p>
          <a:r>
            <a:rPr lang="es-ES" dirty="0"/>
            <a:t> </a:t>
          </a:r>
          <a:r>
            <a:rPr lang="es-MX" dirty="0">
              <a:solidFill>
                <a:srgbClr val="000000"/>
              </a:solidFill>
            </a:rPr>
            <a:t>es el valor medio de la muestra una vez que los valores están ordenados de menor a mayor</a:t>
          </a:r>
          <a:endParaRPr lang="es-ES" dirty="0"/>
        </a:p>
      </dgm:t>
    </dgm:pt>
    <dgm:pt modelId="{5648211C-2BF5-2541-8D23-AC97C3B69334}" type="parTrans" cxnId="{18EEE286-2393-E445-A24A-D61BBFBA660E}">
      <dgm:prSet/>
      <dgm:spPr/>
      <dgm:t>
        <a:bodyPr/>
        <a:lstStyle/>
        <a:p>
          <a:endParaRPr lang="es-ES"/>
        </a:p>
      </dgm:t>
    </dgm:pt>
    <dgm:pt modelId="{2A120487-A24B-4C43-BE5E-FB188398B8C1}" type="sibTrans" cxnId="{18EEE286-2393-E445-A24A-D61BBFBA660E}">
      <dgm:prSet/>
      <dgm:spPr/>
      <dgm:t>
        <a:bodyPr/>
        <a:lstStyle/>
        <a:p>
          <a:endParaRPr lang="es-ES"/>
        </a:p>
      </dgm:t>
    </dgm:pt>
    <dgm:pt modelId="{EB4522AF-1808-2D4A-9F80-BBC11A7BB378}">
      <dgm:prSet phldrT="[Texto]"/>
      <dgm:spPr/>
      <dgm:t>
        <a:bodyPr/>
        <a:lstStyle/>
        <a:p>
          <a:r>
            <a:rPr lang="es-ES" dirty="0"/>
            <a:t> No se ve afectada por valores sumamente grandes o pequeños. </a:t>
          </a:r>
          <a:r>
            <a:rPr lang="es-MX" dirty="0"/>
            <a:t>No se ve afectada por la dispersión. De hecho, es más representativa que la media aritmética cuando la población es bastante heterogénea. </a:t>
          </a:r>
          <a:endParaRPr lang="es-ES" dirty="0"/>
        </a:p>
      </dgm:t>
    </dgm:pt>
    <dgm:pt modelId="{B898EE43-B0F1-0C49-BEB9-959E714AAB63}" type="parTrans" cxnId="{614DB9F1-98C9-D441-9567-C3725806089B}">
      <dgm:prSet/>
      <dgm:spPr/>
      <dgm:t>
        <a:bodyPr/>
        <a:lstStyle/>
        <a:p>
          <a:endParaRPr lang="es-ES"/>
        </a:p>
      </dgm:t>
    </dgm:pt>
    <dgm:pt modelId="{8807B963-024B-7343-B060-63A3206774AD}" type="sibTrans" cxnId="{614DB9F1-98C9-D441-9567-C3725806089B}">
      <dgm:prSet/>
      <dgm:spPr/>
      <dgm:t>
        <a:bodyPr/>
        <a:lstStyle/>
        <a:p>
          <a:endParaRPr lang="es-ES"/>
        </a:p>
      </dgm:t>
    </dgm:pt>
    <dgm:pt modelId="{EC17FF2C-D97C-DE40-8C11-FD64B0401120}">
      <dgm:prSet phldrT="[Texto]"/>
      <dgm:spPr/>
      <dgm:t>
        <a:bodyPr/>
        <a:lstStyle/>
        <a:p>
          <a:r>
            <a:rPr lang="es-MX" dirty="0"/>
            <a:t>Se interpreta como "punto de equilibrio" o "centro de masas" del conjunto de datos, ya que tiene la propiedad de equilibrar las desviaciones de los datos respecto de su propio valor.</a:t>
          </a:r>
          <a:endParaRPr lang="es-ES" dirty="0"/>
        </a:p>
      </dgm:t>
    </dgm:pt>
    <dgm:pt modelId="{2684E5A2-E1F2-304A-AFB4-9991B7428553}" type="parTrans" cxnId="{7384BC9A-0F26-8344-B018-CB74D76CBC05}">
      <dgm:prSet/>
      <dgm:spPr/>
      <dgm:t>
        <a:bodyPr/>
        <a:lstStyle/>
        <a:p>
          <a:endParaRPr lang="es-ES"/>
        </a:p>
      </dgm:t>
    </dgm:pt>
    <dgm:pt modelId="{0C5D7F0C-37A9-EC45-8DA8-6CFE13C14A59}" type="sibTrans" cxnId="{7384BC9A-0F26-8344-B018-CB74D76CBC05}">
      <dgm:prSet/>
      <dgm:spPr/>
      <dgm:t>
        <a:bodyPr/>
        <a:lstStyle/>
        <a:p>
          <a:endParaRPr lang="es-ES"/>
        </a:p>
      </dgm:t>
    </dgm:pt>
    <dgm:pt modelId="{04343559-16AA-F545-A5EB-3A538E8507E8}" type="pres">
      <dgm:prSet presAssocID="{1EB7EE6E-46E6-A947-8DD3-A8BA410B1269}" presName="linearFlow" presStyleCnt="0">
        <dgm:presLayoutVars>
          <dgm:dir/>
          <dgm:animLvl val="lvl"/>
          <dgm:resizeHandles val="exact"/>
        </dgm:presLayoutVars>
      </dgm:prSet>
      <dgm:spPr/>
    </dgm:pt>
    <dgm:pt modelId="{8C18EF63-BA72-594E-A508-086A08D52219}" type="pres">
      <dgm:prSet presAssocID="{744819C7-98DB-104E-9783-5D641B5E01A6}" presName="composite" presStyleCnt="0"/>
      <dgm:spPr/>
    </dgm:pt>
    <dgm:pt modelId="{2063DBBC-2F6C-4942-963B-4F18F700C05B}" type="pres">
      <dgm:prSet presAssocID="{744819C7-98DB-104E-9783-5D641B5E01A6}" presName="parentText" presStyleLbl="alignNode1" presStyleIdx="0" presStyleCnt="3">
        <dgm:presLayoutVars>
          <dgm:chMax val="1"/>
          <dgm:bulletEnabled val="1"/>
        </dgm:presLayoutVars>
      </dgm:prSet>
      <dgm:spPr/>
    </dgm:pt>
    <dgm:pt modelId="{F9517430-BBFB-AD47-AE03-AF3641708858}" type="pres">
      <dgm:prSet presAssocID="{744819C7-98DB-104E-9783-5D641B5E01A6}" presName="descendantText" presStyleLbl="alignAcc1" presStyleIdx="0" presStyleCnt="3">
        <dgm:presLayoutVars>
          <dgm:bulletEnabled val="1"/>
        </dgm:presLayoutVars>
      </dgm:prSet>
      <dgm:spPr/>
    </dgm:pt>
    <dgm:pt modelId="{F2039500-9DF7-D649-8569-38B17A16ECE3}" type="pres">
      <dgm:prSet presAssocID="{C15F526C-3AC3-7047-B937-52C280DBAE50}" presName="sp" presStyleCnt="0"/>
      <dgm:spPr/>
    </dgm:pt>
    <dgm:pt modelId="{D7976F08-DFA2-E04C-A145-073D8FAB7B14}" type="pres">
      <dgm:prSet presAssocID="{12CCD742-5A01-DC44-A412-9BF0FDDE8E39}" presName="composite" presStyleCnt="0"/>
      <dgm:spPr/>
    </dgm:pt>
    <dgm:pt modelId="{2778B749-BF95-EE43-9233-82A845D58A1D}" type="pres">
      <dgm:prSet presAssocID="{12CCD742-5A01-DC44-A412-9BF0FDDE8E39}" presName="parentText" presStyleLbl="alignNode1" presStyleIdx="1" presStyleCnt="3">
        <dgm:presLayoutVars>
          <dgm:chMax val="1"/>
          <dgm:bulletEnabled val="1"/>
        </dgm:presLayoutVars>
      </dgm:prSet>
      <dgm:spPr/>
    </dgm:pt>
    <dgm:pt modelId="{554AF75A-8B55-5149-ABDC-FD9BEB934DCD}" type="pres">
      <dgm:prSet presAssocID="{12CCD742-5A01-DC44-A412-9BF0FDDE8E39}" presName="descendantText" presStyleLbl="alignAcc1" presStyleIdx="1" presStyleCnt="3">
        <dgm:presLayoutVars>
          <dgm:bulletEnabled val="1"/>
        </dgm:presLayoutVars>
      </dgm:prSet>
      <dgm:spPr/>
    </dgm:pt>
    <dgm:pt modelId="{93FCDDC5-85C1-7148-9874-57DAC61BE16F}" type="pres">
      <dgm:prSet presAssocID="{C9CF74D3-15E5-A742-AAFF-EEC88A5FD680}" presName="sp" presStyleCnt="0"/>
      <dgm:spPr/>
    </dgm:pt>
    <dgm:pt modelId="{D85ACD9F-F509-E64B-8890-8801A02AF1D0}" type="pres">
      <dgm:prSet presAssocID="{765A5AE3-CC22-634D-818F-73310A8DD22B}" presName="composite" presStyleCnt="0"/>
      <dgm:spPr/>
    </dgm:pt>
    <dgm:pt modelId="{218F4B2E-A171-214B-954C-F52D58E6A3A1}" type="pres">
      <dgm:prSet presAssocID="{765A5AE3-CC22-634D-818F-73310A8DD22B}" presName="parentText" presStyleLbl="alignNode1" presStyleIdx="2" presStyleCnt="3">
        <dgm:presLayoutVars>
          <dgm:chMax val="1"/>
          <dgm:bulletEnabled val="1"/>
        </dgm:presLayoutVars>
      </dgm:prSet>
      <dgm:spPr/>
    </dgm:pt>
    <dgm:pt modelId="{E2A03B24-4257-104D-A003-8BF2681D0E14}" type="pres">
      <dgm:prSet presAssocID="{765A5AE3-CC22-634D-818F-73310A8DD22B}" presName="descendantText" presStyleLbl="alignAcc1" presStyleIdx="2" presStyleCnt="3">
        <dgm:presLayoutVars>
          <dgm:bulletEnabled val="1"/>
        </dgm:presLayoutVars>
      </dgm:prSet>
      <dgm:spPr/>
    </dgm:pt>
  </dgm:ptLst>
  <dgm:cxnLst>
    <dgm:cxn modelId="{66BDDE03-C265-F748-AF74-9FEB2BF227E3}" srcId="{1EB7EE6E-46E6-A947-8DD3-A8BA410B1269}" destId="{765A5AE3-CC22-634D-818F-73310A8DD22B}" srcOrd="2" destOrd="0" parTransId="{94F30DC7-A030-EB47-9FB3-7C35588B7719}" sibTransId="{8269EFC2-9C84-6E4B-9655-6459281EAA33}"/>
    <dgm:cxn modelId="{E89E6B06-426D-324D-A722-D1D251DB7988}" type="presOf" srcId="{B089484C-60F6-714B-9F41-6EE5900BB5CA}" destId="{F9517430-BBFB-AD47-AE03-AF3641708858}" srcOrd="0" destOrd="1" presId="urn:microsoft.com/office/officeart/2005/8/layout/chevron2"/>
    <dgm:cxn modelId="{D3094D0D-4376-F449-8DF5-04941DB4DA4F}" srcId="{744819C7-98DB-104E-9783-5D641B5E01A6}" destId="{FF4BAC93-05C8-8345-932C-5F562575DB15}" srcOrd="0" destOrd="0" parTransId="{8CCF42FC-5CFD-DE42-B47A-3081B79E8F4F}" sibTransId="{5AE971C4-6F5D-014F-ACE6-A18ED55D3C1B}"/>
    <dgm:cxn modelId="{C53BA126-EC99-EC41-9E91-B26D705E389C}" type="presOf" srcId="{1EB7EE6E-46E6-A947-8DD3-A8BA410B1269}" destId="{04343559-16AA-F545-A5EB-3A538E8507E8}" srcOrd="0" destOrd="0" presId="urn:microsoft.com/office/officeart/2005/8/layout/chevron2"/>
    <dgm:cxn modelId="{B606C528-732E-654A-B478-CBC8DB3A69BA}" srcId="{12CCD742-5A01-DC44-A412-9BF0FDDE8E39}" destId="{D3F4B312-516E-8E4E-A596-0F7919C0C3A6}" srcOrd="1" destOrd="0" parTransId="{8EF85A9D-44BE-8D44-A94B-9A9D88C8B3F4}" sibTransId="{FC40561D-20B2-9248-AED3-58A39DBF88A1}"/>
    <dgm:cxn modelId="{76354333-4442-0F47-8B4B-7BD385CAE114}" srcId="{1EB7EE6E-46E6-A947-8DD3-A8BA410B1269}" destId="{744819C7-98DB-104E-9783-5D641B5E01A6}" srcOrd="0" destOrd="0" parTransId="{87651643-BBFE-A844-A9B8-DE208B6C7E04}" sibTransId="{C15F526C-3AC3-7047-B937-52C280DBAE50}"/>
    <dgm:cxn modelId="{3178E541-3721-8E47-9DB2-C2B79A3AF126}" type="presOf" srcId="{744819C7-98DB-104E-9783-5D641B5E01A6}" destId="{2063DBBC-2F6C-4942-963B-4F18F700C05B}" srcOrd="0" destOrd="0" presId="urn:microsoft.com/office/officeart/2005/8/layout/chevron2"/>
    <dgm:cxn modelId="{1ED2F15A-3DDF-A440-8C0F-3328E45A9B7C}" type="presOf" srcId="{D3F4B312-516E-8E4E-A596-0F7919C0C3A6}" destId="{554AF75A-8B55-5149-ABDC-FD9BEB934DCD}" srcOrd="0" destOrd="1" presId="urn:microsoft.com/office/officeart/2005/8/layout/chevron2"/>
    <dgm:cxn modelId="{2E15D86C-14EF-8046-9BA2-2561750FCF36}" type="presOf" srcId="{FF4BAC93-05C8-8345-932C-5F562575DB15}" destId="{F9517430-BBFB-AD47-AE03-AF3641708858}" srcOrd="0" destOrd="0" presId="urn:microsoft.com/office/officeart/2005/8/layout/chevron2"/>
    <dgm:cxn modelId="{18EEE286-2393-E445-A24A-D61BBFBA660E}" srcId="{765A5AE3-CC22-634D-818F-73310A8DD22B}" destId="{06F3C898-D026-264D-B4F4-9BB08BDCC4E9}" srcOrd="0" destOrd="0" parTransId="{5648211C-2BF5-2541-8D23-AC97C3B69334}" sibTransId="{2A120487-A24B-4C43-BE5E-FB188398B8C1}"/>
    <dgm:cxn modelId="{D975109A-C870-2547-A6BD-6510F6A68702}" type="presOf" srcId="{EB4522AF-1808-2D4A-9F80-BBC11A7BB378}" destId="{E2A03B24-4257-104D-A003-8BF2681D0E14}" srcOrd="0" destOrd="1" presId="urn:microsoft.com/office/officeart/2005/8/layout/chevron2"/>
    <dgm:cxn modelId="{7384BC9A-0F26-8344-B018-CB74D76CBC05}" srcId="{744819C7-98DB-104E-9783-5D641B5E01A6}" destId="{EC17FF2C-D97C-DE40-8C11-FD64B0401120}" srcOrd="2" destOrd="0" parTransId="{2684E5A2-E1F2-304A-AFB4-9991B7428553}" sibTransId="{0C5D7F0C-37A9-EC45-8DA8-6CFE13C14A59}"/>
    <dgm:cxn modelId="{B515D5A9-1F5A-AA4B-9591-96CD5B51A7C7}" srcId="{1EB7EE6E-46E6-A947-8DD3-A8BA410B1269}" destId="{12CCD742-5A01-DC44-A412-9BF0FDDE8E39}" srcOrd="1" destOrd="0" parTransId="{442CE806-F3D3-5748-90C5-7FB2E3B6B6B5}" sibTransId="{C9CF74D3-15E5-A742-AAFF-EEC88A5FD680}"/>
    <dgm:cxn modelId="{1C9A03AA-3EF5-7840-9658-BD60C108E9B7}" type="presOf" srcId="{06F3C898-D026-264D-B4F4-9BB08BDCC4E9}" destId="{E2A03B24-4257-104D-A003-8BF2681D0E14}" srcOrd="0" destOrd="0" presId="urn:microsoft.com/office/officeart/2005/8/layout/chevron2"/>
    <dgm:cxn modelId="{480F46C9-8266-334A-8EAD-370CF58253A6}" type="presOf" srcId="{765A5AE3-CC22-634D-818F-73310A8DD22B}" destId="{218F4B2E-A171-214B-954C-F52D58E6A3A1}" srcOrd="0" destOrd="0" presId="urn:microsoft.com/office/officeart/2005/8/layout/chevron2"/>
    <dgm:cxn modelId="{4C6513CD-88BD-A44D-B86D-ACCEA6400C93}" type="presOf" srcId="{EC17FF2C-D97C-DE40-8C11-FD64B0401120}" destId="{F9517430-BBFB-AD47-AE03-AF3641708858}" srcOrd="0" destOrd="2" presId="urn:microsoft.com/office/officeart/2005/8/layout/chevron2"/>
    <dgm:cxn modelId="{75E7EECD-9725-7745-B67C-D3ED5B62E832}" srcId="{12CCD742-5A01-DC44-A412-9BF0FDDE8E39}" destId="{EBEC8D78-E91C-4841-8348-481246A1A1A7}" srcOrd="0" destOrd="0" parTransId="{9335E0BE-9084-AD47-A407-6547DD0EB888}" sibTransId="{E1BA1285-8BFA-F24B-81DA-78444A59DDB0}"/>
    <dgm:cxn modelId="{44B845D5-4DFC-5442-BC65-BCDD67B2EA04}" type="presOf" srcId="{12CCD742-5A01-DC44-A412-9BF0FDDE8E39}" destId="{2778B749-BF95-EE43-9233-82A845D58A1D}" srcOrd="0" destOrd="0" presId="urn:microsoft.com/office/officeart/2005/8/layout/chevron2"/>
    <dgm:cxn modelId="{79E4DED7-13E9-934C-9AD6-FD917A865864}" type="presOf" srcId="{EBEC8D78-E91C-4841-8348-481246A1A1A7}" destId="{554AF75A-8B55-5149-ABDC-FD9BEB934DCD}" srcOrd="0" destOrd="0" presId="urn:microsoft.com/office/officeart/2005/8/layout/chevron2"/>
    <dgm:cxn modelId="{7BC288EF-FFA4-8E43-98C9-D1ADC9474D16}" srcId="{744819C7-98DB-104E-9783-5D641B5E01A6}" destId="{B089484C-60F6-714B-9F41-6EE5900BB5CA}" srcOrd="1" destOrd="0" parTransId="{41A441AC-7DAB-E340-AD01-6B0D6CE6A145}" sibTransId="{A6C9E3EF-2312-2D43-99DF-21F2C99493D8}"/>
    <dgm:cxn modelId="{614DB9F1-98C9-D441-9567-C3725806089B}" srcId="{765A5AE3-CC22-634D-818F-73310A8DD22B}" destId="{EB4522AF-1808-2D4A-9F80-BBC11A7BB378}" srcOrd="1" destOrd="0" parTransId="{B898EE43-B0F1-0C49-BEB9-959E714AAB63}" sibTransId="{8807B963-024B-7343-B060-63A3206774AD}"/>
    <dgm:cxn modelId="{3C438B11-0D5F-824D-88A9-E5D4BE2A3D6F}" type="presParOf" srcId="{04343559-16AA-F545-A5EB-3A538E8507E8}" destId="{8C18EF63-BA72-594E-A508-086A08D52219}" srcOrd="0" destOrd="0" presId="urn:microsoft.com/office/officeart/2005/8/layout/chevron2"/>
    <dgm:cxn modelId="{7B8FB41D-C429-F841-995F-5E5E020821C6}" type="presParOf" srcId="{8C18EF63-BA72-594E-A508-086A08D52219}" destId="{2063DBBC-2F6C-4942-963B-4F18F700C05B}" srcOrd="0" destOrd="0" presId="urn:microsoft.com/office/officeart/2005/8/layout/chevron2"/>
    <dgm:cxn modelId="{04A07449-EA5C-714A-8099-76B5FC9D00B1}" type="presParOf" srcId="{8C18EF63-BA72-594E-A508-086A08D52219}" destId="{F9517430-BBFB-AD47-AE03-AF3641708858}" srcOrd="1" destOrd="0" presId="urn:microsoft.com/office/officeart/2005/8/layout/chevron2"/>
    <dgm:cxn modelId="{29329F31-7B27-A046-81C2-97CF82C06BCD}" type="presParOf" srcId="{04343559-16AA-F545-A5EB-3A538E8507E8}" destId="{F2039500-9DF7-D649-8569-38B17A16ECE3}" srcOrd="1" destOrd="0" presId="urn:microsoft.com/office/officeart/2005/8/layout/chevron2"/>
    <dgm:cxn modelId="{CF331C8E-AE14-CD4A-A547-A42F9CE6F52A}" type="presParOf" srcId="{04343559-16AA-F545-A5EB-3A538E8507E8}" destId="{D7976F08-DFA2-E04C-A145-073D8FAB7B14}" srcOrd="2" destOrd="0" presId="urn:microsoft.com/office/officeart/2005/8/layout/chevron2"/>
    <dgm:cxn modelId="{37579FB0-AAF4-2A45-BB2D-E03BDF323CA2}" type="presParOf" srcId="{D7976F08-DFA2-E04C-A145-073D8FAB7B14}" destId="{2778B749-BF95-EE43-9233-82A845D58A1D}" srcOrd="0" destOrd="0" presId="urn:microsoft.com/office/officeart/2005/8/layout/chevron2"/>
    <dgm:cxn modelId="{B39FC537-7163-F94A-BE95-278C14B58F7E}" type="presParOf" srcId="{D7976F08-DFA2-E04C-A145-073D8FAB7B14}" destId="{554AF75A-8B55-5149-ABDC-FD9BEB934DCD}" srcOrd="1" destOrd="0" presId="urn:microsoft.com/office/officeart/2005/8/layout/chevron2"/>
    <dgm:cxn modelId="{55238D10-44B1-B641-9427-6D814D5C6A63}" type="presParOf" srcId="{04343559-16AA-F545-A5EB-3A538E8507E8}" destId="{93FCDDC5-85C1-7148-9874-57DAC61BE16F}" srcOrd="3" destOrd="0" presId="urn:microsoft.com/office/officeart/2005/8/layout/chevron2"/>
    <dgm:cxn modelId="{A675C530-2BE7-2149-AC88-0BD82C87EF61}" type="presParOf" srcId="{04343559-16AA-F545-A5EB-3A538E8507E8}" destId="{D85ACD9F-F509-E64B-8890-8801A02AF1D0}" srcOrd="4" destOrd="0" presId="urn:microsoft.com/office/officeart/2005/8/layout/chevron2"/>
    <dgm:cxn modelId="{B5267370-4298-554A-8C69-9EF2E2516160}" type="presParOf" srcId="{D85ACD9F-F509-E64B-8890-8801A02AF1D0}" destId="{218F4B2E-A171-214B-954C-F52D58E6A3A1}" srcOrd="0" destOrd="0" presId="urn:microsoft.com/office/officeart/2005/8/layout/chevron2"/>
    <dgm:cxn modelId="{4333D556-3247-2F4A-8341-3775C624E9E8}" type="presParOf" srcId="{D85ACD9F-F509-E64B-8890-8801A02AF1D0}" destId="{E2A03B24-4257-104D-A003-8BF2681D0E1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B90B1-DA20-1B47-B68E-EB12295A8ED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s-ES"/>
        </a:p>
      </dgm:t>
    </dgm:pt>
    <dgm:pt modelId="{4A5310B1-68C0-8949-8E19-D68DC42F55ED}">
      <dgm:prSet phldrT="[Texto]"/>
      <dgm:spPr/>
      <dgm:t>
        <a:bodyPr/>
        <a:lstStyle/>
        <a:p>
          <a:r>
            <a:rPr lang="es-ES" dirty="0"/>
            <a:t>Cuartiles</a:t>
          </a:r>
        </a:p>
      </dgm:t>
    </dgm:pt>
    <dgm:pt modelId="{B7B4545C-AF4C-7C41-ADC8-EA8012657F76}" type="parTrans" cxnId="{751C3D3B-B3C5-7149-BF79-DCA0AAAA3B1C}">
      <dgm:prSet/>
      <dgm:spPr/>
      <dgm:t>
        <a:bodyPr/>
        <a:lstStyle/>
        <a:p>
          <a:endParaRPr lang="es-ES"/>
        </a:p>
      </dgm:t>
    </dgm:pt>
    <dgm:pt modelId="{D0BEDB29-70F9-1040-AC62-8C9AFCB13463}" type="sibTrans" cxnId="{751C3D3B-B3C5-7149-BF79-DCA0AAAA3B1C}">
      <dgm:prSet/>
      <dgm:spPr/>
      <dgm:t>
        <a:bodyPr/>
        <a:lstStyle/>
        <a:p>
          <a:endParaRPr lang="es-ES"/>
        </a:p>
      </dgm:t>
    </dgm:pt>
    <dgm:pt modelId="{6D4CEFB7-6F12-544A-B9B0-BDB5BD02A2A4}">
      <dgm:prSet phldrT="[Texto]"/>
      <dgm:spPr/>
      <dgm:t>
        <a:bodyPr/>
        <a:lstStyle/>
        <a:p>
          <a:r>
            <a:rPr lang="es-ES" dirty="0"/>
            <a:t>Divide la muestra en 4 partes iguales </a:t>
          </a:r>
        </a:p>
      </dgm:t>
    </dgm:pt>
    <dgm:pt modelId="{7A729172-617B-A946-9D79-68D06C999BD5}" type="parTrans" cxnId="{16BDD5FF-5FD3-F34A-BCFB-2B619460922D}">
      <dgm:prSet/>
      <dgm:spPr/>
      <dgm:t>
        <a:bodyPr/>
        <a:lstStyle/>
        <a:p>
          <a:endParaRPr lang="es-ES"/>
        </a:p>
      </dgm:t>
    </dgm:pt>
    <dgm:pt modelId="{3D5B0DA8-141D-FB45-A5B5-A1D41B5E6FF1}" type="sibTrans" cxnId="{16BDD5FF-5FD3-F34A-BCFB-2B619460922D}">
      <dgm:prSet/>
      <dgm:spPr/>
      <dgm:t>
        <a:bodyPr/>
        <a:lstStyle/>
        <a:p>
          <a:endParaRPr lang="es-ES"/>
        </a:p>
      </dgm:t>
    </dgm:pt>
    <dgm:pt modelId="{79D622F3-F27A-FB42-A99B-C552488DCA14}">
      <dgm:prSet phldrT="[Texto]"/>
      <dgm:spPr/>
      <dgm:t>
        <a:bodyPr/>
        <a:lstStyle/>
        <a:p>
          <a:r>
            <a:rPr lang="es-ES" dirty="0" err="1"/>
            <a:t>Deciles</a:t>
          </a:r>
          <a:endParaRPr lang="es-ES" dirty="0"/>
        </a:p>
      </dgm:t>
    </dgm:pt>
    <dgm:pt modelId="{8A006AE0-8E7C-0349-A8A9-0312FCBFEDE1}" type="parTrans" cxnId="{20C06BF7-EBE6-184D-AED0-4762CF5C5AF4}">
      <dgm:prSet/>
      <dgm:spPr/>
      <dgm:t>
        <a:bodyPr/>
        <a:lstStyle/>
        <a:p>
          <a:endParaRPr lang="es-ES"/>
        </a:p>
      </dgm:t>
    </dgm:pt>
    <dgm:pt modelId="{56D63EC6-223D-9E44-A6B7-A262F5B828D8}" type="sibTrans" cxnId="{20C06BF7-EBE6-184D-AED0-4762CF5C5AF4}">
      <dgm:prSet/>
      <dgm:spPr/>
      <dgm:t>
        <a:bodyPr/>
        <a:lstStyle/>
        <a:p>
          <a:endParaRPr lang="es-ES"/>
        </a:p>
      </dgm:t>
    </dgm:pt>
    <dgm:pt modelId="{31ECC695-7A07-164B-81D8-23FC2D258222}">
      <dgm:prSet phldrT="[Texto]"/>
      <dgm:spPr/>
      <dgm:t>
        <a:bodyPr/>
        <a:lstStyle/>
        <a:p>
          <a:r>
            <a:rPr lang="es-ES" dirty="0"/>
            <a:t>Divide la muestra en 10 partes iguales</a:t>
          </a:r>
        </a:p>
      </dgm:t>
    </dgm:pt>
    <dgm:pt modelId="{2553A951-B8A8-D345-BD39-006995688A94}" type="parTrans" cxnId="{C306F3CF-B7F3-5B42-9584-40F22645F117}">
      <dgm:prSet/>
      <dgm:spPr/>
      <dgm:t>
        <a:bodyPr/>
        <a:lstStyle/>
        <a:p>
          <a:endParaRPr lang="es-ES"/>
        </a:p>
      </dgm:t>
    </dgm:pt>
    <dgm:pt modelId="{16049527-0BA2-8B44-844B-CF843DAED892}" type="sibTrans" cxnId="{C306F3CF-B7F3-5B42-9584-40F22645F117}">
      <dgm:prSet/>
      <dgm:spPr/>
      <dgm:t>
        <a:bodyPr/>
        <a:lstStyle/>
        <a:p>
          <a:endParaRPr lang="es-ES"/>
        </a:p>
      </dgm:t>
    </dgm:pt>
    <dgm:pt modelId="{7E9942BA-C3B4-2643-ABF7-889E5B3B9FC8}">
      <dgm:prSet phldrT="[Texto]"/>
      <dgm:spPr/>
      <dgm:t>
        <a:bodyPr/>
        <a:lstStyle/>
        <a:p>
          <a:r>
            <a:rPr lang="es-ES" dirty="0" err="1"/>
            <a:t>Centiles</a:t>
          </a:r>
          <a:endParaRPr lang="es-ES" dirty="0"/>
        </a:p>
      </dgm:t>
    </dgm:pt>
    <dgm:pt modelId="{319C4B4B-9E5A-0347-AA63-98492F9E4AAA}" type="parTrans" cxnId="{AE47663C-370A-904D-A8AA-E91A6C4FD632}">
      <dgm:prSet/>
      <dgm:spPr/>
      <dgm:t>
        <a:bodyPr/>
        <a:lstStyle/>
        <a:p>
          <a:endParaRPr lang="es-ES"/>
        </a:p>
      </dgm:t>
    </dgm:pt>
    <dgm:pt modelId="{A501BD3F-A243-724A-B8BB-1E1E1E2D9178}" type="sibTrans" cxnId="{AE47663C-370A-904D-A8AA-E91A6C4FD632}">
      <dgm:prSet/>
      <dgm:spPr/>
      <dgm:t>
        <a:bodyPr/>
        <a:lstStyle/>
        <a:p>
          <a:endParaRPr lang="es-ES"/>
        </a:p>
      </dgm:t>
    </dgm:pt>
    <dgm:pt modelId="{2911DBE1-896D-134B-8664-F9587D2BD019}">
      <dgm:prSet phldrT="[Texto]"/>
      <dgm:spPr/>
      <dgm:t>
        <a:bodyPr/>
        <a:lstStyle/>
        <a:p>
          <a:r>
            <a:rPr lang="es-ES" dirty="0"/>
            <a:t>Divide la muestra en 100 partes iguales</a:t>
          </a:r>
        </a:p>
      </dgm:t>
    </dgm:pt>
    <dgm:pt modelId="{5C35FAAC-FF87-9142-8513-1519086327B2}" type="parTrans" cxnId="{A0B3D684-6D8B-074D-8A4B-93AF31219463}">
      <dgm:prSet/>
      <dgm:spPr/>
      <dgm:t>
        <a:bodyPr/>
        <a:lstStyle/>
        <a:p>
          <a:endParaRPr lang="es-ES"/>
        </a:p>
      </dgm:t>
    </dgm:pt>
    <dgm:pt modelId="{75DF26A4-23E4-1D44-88A4-7257045ECB1A}" type="sibTrans" cxnId="{A0B3D684-6D8B-074D-8A4B-93AF31219463}">
      <dgm:prSet/>
      <dgm:spPr/>
      <dgm:t>
        <a:bodyPr/>
        <a:lstStyle/>
        <a:p>
          <a:endParaRPr lang="es-ES"/>
        </a:p>
      </dgm:t>
    </dgm:pt>
    <dgm:pt modelId="{80DBCC14-D10F-8B46-959D-373CF8B49648}" type="pres">
      <dgm:prSet presAssocID="{2C7B90B1-DA20-1B47-B68E-EB12295A8EDE}" presName="linear" presStyleCnt="0">
        <dgm:presLayoutVars>
          <dgm:dir/>
          <dgm:animLvl val="lvl"/>
          <dgm:resizeHandles val="exact"/>
        </dgm:presLayoutVars>
      </dgm:prSet>
      <dgm:spPr/>
    </dgm:pt>
    <dgm:pt modelId="{2B883862-CABF-BD44-97E8-3EDB2A60A2D6}" type="pres">
      <dgm:prSet presAssocID="{4A5310B1-68C0-8949-8E19-D68DC42F55ED}" presName="parentLin" presStyleCnt="0"/>
      <dgm:spPr/>
    </dgm:pt>
    <dgm:pt modelId="{CA8FB2EE-739D-E24C-BD66-C86E4975CCB9}" type="pres">
      <dgm:prSet presAssocID="{4A5310B1-68C0-8949-8E19-D68DC42F55ED}" presName="parentLeftMargin" presStyleLbl="node1" presStyleIdx="0" presStyleCnt="3"/>
      <dgm:spPr/>
    </dgm:pt>
    <dgm:pt modelId="{0E45E0B7-EDC0-E94D-B170-D8DEE51E2962}" type="pres">
      <dgm:prSet presAssocID="{4A5310B1-68C0-8949-8E19-D68DC42F55ED}" presName="parentText" presStyleLbl="node1" presStyleIdx="0" presStyleCnt="3">
        <dgm:presLayoutVars>
          <dgm:chMax val="0"/>
          <dgm:bulletEnabled val="1"/>
        </dgm:presLayoutVars>
      </dgm:prSet>
      <dgm:spPr/>
    </dgm:pt>
    <dgm:pt modelId="{58298E0C-79E0-3240-99AC-505E8E17A93B}" type="pres">
      <dgm:prSet presAssocID="{4A5310B1-68C0-8949-8E19-D68DC42F55ED}" presName="negativeSpace" presStyleCnt="0"/>
      <dgm:spPr/>
    </dgm:pt>
    <dgm:pt modelId="{C31DA3F3-A38A-DF4A-85CE-52ADC172772E}" type="pres">
      <dgm:prSet presAssocID="{4A5310B1-68C0-8949-8E19-D68DC42F55ED}" presName="childText" presStyleLbl="conFgAcc1" presStyleIdx="0" presStyleCnt="3">
        <dgm:presLayoutVars>
          <dgm:bulletEnabled val="1"/>
        </dgm:presLayoutVars>
      </dgm:prSet>
      <dgm:spPr/>
    </dgm:pt>
    <dgm:pt modelId="{4D8390FA-79AB-5947-B14F-4834FC8141DD}" type="pres">
      <dgm:prSet presAssocID="{D0BEDB29-70F9-1040-AC62-8C9AFCB13463}" presName="spaceBetweenRectangles" presStyleCnt="0"/>
      <dgm:spPr/>
    </dgm:pt>
    <dgm:pt modelId="{09E936BE-3EE4-384A-960D-54ED76616341}" type="pres">
      <dgm:prSet presAssocID="{79D622F3-F27A-FB42-A99B-C552488DCA14}" presName="parentLin" presStyleCnt="0"/>
      <dgm:spPr/>
    </dgm:pt>
    <dgm:pt modelId="{4F957DAE-112A-4D4E-A82F-24ADC2C98FB9}" type="pres">
      <dgm:prSet presAssocID="{79D622F3-F27A-FB42-A99B-C552488DCA14}" presName="parentLeftMargin" presStyleLbl="node1" presStyleIdx="0" presStyleCnt="3"/>
      <dgm:spPr/>
    </dgm:pt>
    <dgm:pt modelId="{6C188F63-2198-B943-B6CA-753BF0281685}" type="pres">
      <dgm:prSet presAssocID="{79D622F3-F27A-FB42-A99B-C552488DCA14}" presName="parentText" presStyleLbl="node1" presStyleIdx="1" presStyleCnt="3">
        <dgm:presLayoutVars>
          <dgm:chMax val="0"/>
          <dgm:bulletEnabled val="1"/>
        </dgm:presLayoutVars>
      </dgm:prSet>
      <dgm:spPr/>
    </dgm:pt>
    <dgm:pt modelId="{904D670E-8616-8B41-9DC6-122AB0A83633}" type="pres">
      <dgm:prSet presAssocID="{79D622F3-F27A-FB42-A99B-C552488DCA14}" presName="negativeSpace" presStyleCnt="0"/>
      <dgm:spPr/>
    </dgm:pt>
    <dgm:pt modelId="{5B0640D4-F48B-C840-B229-5E9A7E4278FC}" type="pres">
      <dgm:prSet presAssocID="{79D622F3-F27A-FB42-A99B-C552488DCA14}" presName="childText" presStyleLbl="conFgAcc1" presStyleIdx="1" presStyleCnt="3">
        <dgm:presLayoutVars>
          <dgm:bulletEnabled val="1"/>
        </dgm:presLayoutVars>
      </dgm:prSet>
      <dgm:spPr/>
    </dgm:pt>
    <dgm:pt modelId="{FC42A66A-1F51-A54A-B37B-258DE284A51F}" type="pres">
      <dgm:prSet presAssocID="{56D63EC6-223D-9E44-A6B7-A262F5B828D8}" presName="spaceBetweenRectangles" presStyleCnt="0"/>
      <dgm:spPr/>
    </dgm:pt>
    <dgm:pt modelId="{12E6B353-557D-7744-ACAE-B56C1E4C731A}" type="pres">
      <dgm:prSet presAssocID="{7E9942BA-C3B4-2643-ABF7-889E5B3B9FC8}" presName="parentLin" presStyleCnt="0"/>
      <dgm:spPr/>
    </dgm:pt>
    <dgm:pt modelId="{7F00B68E-BE11-1B41-97ED-60FAA3EC18B8}" type="pres">
      <dgm:prSet presAssocID="{7E9942BA-C3B4-2643-ABF7-889E5B3B9FC8}" presName="parentLeftMargin" presStyleLbl="node1" presStyleIdx="1" presStyleCnt="3"/>
      <dgm:spPr/>
    </dgm:pt>
    <dgm:pt modelId="{7DECDB90-5920-C642-B807-6DB5B406D7DB}" type="pres">
      <dgm:prSet presAssocID="{7E9942BA-C3B4-2643-ABF7-889E5B3B9FC8}" presName="parentText" presStyleLbl="node1" presStyleIdx="2" presStyleCnt="3">
        <dgm:presLayoutVars>
          <dgm:chMax val="0"/>
          <dgm:bulletEnabled val="1"/>
        </dgm:presLayoutVars>
      </dgm:prSet>
      <dgm:spPr/>
    </dgm:pt>
    <dgm:pt modelId="{ED3C9011-A3B3-B74D-BC96-19871D68D68E}" type="pres">
      <dgm:prSet presAssocID="{7E9942BA-C3B4-2643-ABF7-889E5B3B9FC8}" presName="negativeSpace" presStyleCnt="0"/>
      <dgm:spPr/>
    </dgm:pt>
    <dgm:pt modelId="{223F6634-135A-A14D-8EF2-8143A7E55F2F}" type="pres">
      <dgm:prSet presAssocID="{7E9942BA-C3B4-2643-ABF7-889E5B3B9FC8}" presName="childText" presStyleLbl="conFgAcc1" presStyleIdx="2" presStyleCnt="3">
        <dgm:presLayoutVars>
          <dgm:bulletEnabled val="1"/>
        </dgm:presLayoutVars>
      </dgm:prSet>
      <dgm:spPr/>
    </dgm:pt>
  </dgm:ptLst>
  <dgm:cxnLst>
    <dgm:cxn modelId="{779A7410-7781-9B40-9625-EF74AD6711AC}" type="presOf" srcId="{79D622F3-F27A-FB42-A99B-C552488DCA14}" destId="{4F957DAE-112A-4D4E-A82F-24ADC2C98FB9}" srcOrd="0" destOrd="0" presId="urn:microsoft.com/office/officeart/2005/8/layout/list1"/>
    <dgm:cxn modelId="{A8A6271B-0C86-EB45-929A-86767E46B142}" type="presOf" srcId="{7E9942BA-C3B4-2643-ABF7-889E5B3B9FC8}" destId="{7DECDB90-5920-C642-B807-6DB5B406D7DB}" srcOrd="1" destOrd="0" presId="urn:microsoft.com/office/officeart/2005/8/layout/list1"/>
    <dgm:cxn modelId="{94873A25-3290-504E-A479-9322CEE29F4D}" type="presOf" srcId="{2C7B90B1-DA20-1B47-B68E-EB12295A8EDE}" destId="{80DBCC14-D10F-8B46-959D-373CF8B49648}" srcOrd="0" destOrd="0" presId="urn:microsoft.com/office/officeart/2005/8/layout/list1"/>
    <dgm:cxn modelId="{A2183C33-08A1-7348-A9B1-F765689A658F}" type="presOf" srcId="{7E9942BA-C3B4-2643-ABF7-889E5B3B9FC8}" destId="{7F00B68E-BE11-1B41-97ED-60FAA3EC18B8}" srcOrd="0" destOrd="0" presId="urn:microsoft.com/office/officeart/2005/8/layout/list1"/>
    <dgm:cxn modelId="{751C3D3B-B3C5-7149-BF79-DCA0AAAA3B1C}" srcId="{2C7B90B1-DA20-1B47-B68E-EB12295A8EDE}" destId="{4A5310B1-68C0-8949-8E19-D68DC42F55ED}" srcOrd="0" destOrd="0" parTransId="{B7B4545C-AF4C-7C41-ADC8-EA8012657F76}" sibTransId="{D0BEDB29-70F9-1040-AC62-8C9AFCB13463}"/>
    <dgm:cxn modelId="{AE47663C-370A-904D-A8AA-E91A6C4FD632}" srcId="{2C7B90B1-DA20-1B47-B68E-EB12295A8EDE}" destId="{7E9942BA-C3B4-2643-ABF7-889E5B3B9FC8}" srcOrd="2" destOrd="0" parTransId="{319C4B4B-9E5A-0347-AA63-98492F9E4AAA}" sibTransId="{A501BD3F-A243-724A-B8BB-1E1E1E2D9178}"/>
    <dgm:cxn modelId="{2803E041-534D-7148-B357-FC2B97247734}" type="presOf" srcId="{4A5310B1-68C0-8949-8E19-D68DC42F55ED}" destId="{0E45E0B7-EDC0-E94D-B170-D8DEE51E2962}" srcOrd="1" destOrd="0" presId="urn:microsoft.com/office/officeart/2005/8/layout/list1"/>
    <dgm:cxn modelId="{A0B3D684-6D8B-074D-8A4B-93AF31219463}" srcId="{7E9942BA-C3B4-2643-ABF7-889E5B3B9FC8}" destId="{2911DBE1-896D-134B-8664-F9587D2BD019}" srcOrd="0" destOrd="0" parTransId="{5C35FAAC-FF87-9142-8513-1519086327B2}" sibTransId="{75DF26A4-23E4-1D44-88A4-7257045ECB1A}"/>
    <dgm:cxn modelId="{A45AF390-3A25-E945-B557-B836BB6A1F80}" type="presOf" srcId="{4A5310B1-68C0-8949-8E19-D68DC42F55ED}" destId="{CA8FB2EE-739D-E24C-BD66-C86E4975CCB9}" srcOrd="0" destOrd="0" presId="urn:microsoft.com/office/officeart/2005/8/layout/list1"/>
    <dgm:cxn modelId="{7679ABA3-6BD5-A54A-A17B-6F541F942D50}" type="presOf" srcId="{31ECC695-7A07-164B-81D8-23FC2D258222}" destId="{5B0640D4-F48B-C840-B229-5E9A7E4278FC}" srcOrd="0" destOrd="0" presId="urn:microsoft.com/office/officeart/2005/8/layout/list1"/>
    <dgm:cxn modelId="{8599ABC2-21C6-1740-BB60-94E90BFA05BE}" type="presOf" srcId="{2911DBE1-896D-134B-8664-F9587D2BD019}" destId="{223F6634-135A-A14D-8EF2-8143A7E55F2F}" srcOrd="0" destOrd="0" presId="urn:microsoft.com/office/officeart/2005/8/layout/list1"/>
    <dgm:cxn modelId="{C306F3CF-B7F3-5B42-9584-40F22645F117}" srcId="{79D622F3-F27A-FB42-A99B-C552488DCA14}" destId="{31ECC695-7A07-164B-81D8-23FC2D258222}" srcOrd="0" destOrd="0" parTransId="{2553A951-B8A8-D345-BD39-006995688A94}" sibTransId="{16049527-0BA2-8B44-844B-CF843DAED892}"/>
    <dgm:cxn modelId="{3147F5D1-34E9-0743-94E3-58A7A78CA925}" type="presOf" srcId="{6D4CEFB7-6F12-544A-B9B0-BDB5BD02A2A4}" destId="{C31DA3F3-A38A-DF4A-85CE-52ADC172772E}" srcOrd="0" destOrd="0" presId="urn:microsoft.com/office/officeart/2005/8/layout/list1"/>
    <dgm:cxn modelId="{1AFC55F5-67D9-7743-A124-B3748F9D9C24}" type="presOf" srcId="{79D622F3-F27A-FB42-A99B-C552488DCA14}" destId="{6C188F63-2198-B943-B6CA-753BF0281685}" srcOrd="1" destOrd="0" presId="urn:microsoft.com/office/officeart/2005/8/layout/list1"/>
    <dgm:cxn modelId="{20C06BF7-EBE6-184D-AED0-4762CF5C5AF4}" srcId="{2C7B90B1-DA20-1B47-B68E-EB12295A8EDE}" destId="{79D622F3-F27A-FB42-A99B-C552488DCA14}" srcOrd="1" destOrd="0" parTransId="{8A006AE0-8E7C-0349-A8A9-0312FCBFEDE1}" sibTransId="{56D63EC6-223D-9E44-A6B7-A262F5B828D8}"/>
    <dgm:cxn modelId="{16BDD5FF-5FD3-F34A-BCFB-2B619460922D}" srcId="{4A5310B1-68C0-8949-8E19-D68DC42F55ED}" destId="{6D4CEFB7-6F12-544A-B9B0-BDB5BD02A2A4}" srcOrd="0" destOrd="0" parTransId="{7A729172-617B-A946-9D79-68D06C999BD5}" sibTransId="{3D5B0DA8-141D-FB45-A5B5-A1D41B5E6FF1}"/>
    <dgm:cxn modelId="{66B4E4F1-31B7-FC41-A3E1-D8373E5CC850}" type="presParOf" srcId="{80DBCC14-D10F-8B46-959D-373CF8B49648}" destId="{2B883862-CABF-BD44-97E8-3EDB2A60A2D6}" srcOrd="0" destOrd="0" presId="urn:microsoft.com/office/officeart/2005/8/layout/list1"/>
    <dgm:cxn modelId="{F25B7D31-16B4-2441-AC94-7942E9DFAF59}" type="presParOf" srcId="{2B883862-CABF-BD44-97E8-3EDB2A60A2D6}" destId="{CA8FB2EE-739D-E24C-BD66-C86E4975CCB9}" srcOrd="0" destOrd="0" presId="urn:microsoft.com/office/officeart/2005/8/layout/list1"/>
    <dgm:cxn modelId="{8F278CFA-CA79-1648-B9AE-CB65C08B3EB7}" type="presParOf" srcId="{2B883862-CABF-BD44-97E8-3EDB2A60A2D6}" destId="{0E45E0B7-EDC0-E94D-B170-D8DEE51E2962}" srcOrd="1" destOrd="0" presId="urn:microsoft.com/office/officeart/2005/8/layout/list1"/>
    <dgm:cxn modelId="{DF49794F-7CD9-CD45-91BC-81B07C18508E}" type="presParOf" srcId="{80DBCC14-D10F-8B46-959D-373CF8B49648}" destId="{58298E0C-79E0-3240-99AC-505E8E17A93B}" srcOrd="1" destOrd="0" presId="urn:microsoft.com/office/officeart/2005/8/layout/list1"/>
    <dgm:cxn modelId="{EAB585D1-1932-C94B-93B6-2887938980B5}" type="presParOf" srcId="{80DBCC14-D10F-8B46-959D-373CF8B49648}" destId="{C31DA3F3-A38A-DF4A-85CE-52ADC172772E}" srcOrd="2" destOrd="0" presId="urn:microsoft.com/office/officeart/2005/8/layout/list1"/>
    <dgm:cxn modelId="{48C627E2-5091-7540-B66F-BBA5FF45E6C0}" type="presParOf" srcId="{80DBCC14-D10F-8B46-959D-373CF8B49648}" destId="{4D8390FA-79AB-5947-B14F-4834FC8141DD}" srcOrd="3" destOrd="0" presId="urn:microsoft.com/office/officeart/2005/8/layout/list1"/>
    <dgm:cxn modelId="{9CF4BCA4-7F39-804E-ADE1-097177A3069E}" type="presParOf" srcId="{80DBCC14-D10F-8B46-959D-373CF8B49648}" destId="{09E936BE-3EE4-384A-960D-54ED76616341}" srcOrd="4" destOrd="0" presId="urn:microsoft.com/office/officeart/2005/8/layout/list1"/>
    <dgm:cxn modelId="{020A7C08-2DDB-E440-9556-580CEFE54AA3}" type="presParOf" srcId="{09E936BE-3EE4-384A-960D-54ED76616341}" destId="{4F957DAE-112A-4D4E-A82F-24ADC2C98FB9}" srcOrd="0" destOrd="0" presId="urn:microsoft.com/office/officeart/2005/8/layout/list1"/>
    <dgm:cxn modelId="{1FD9A0F6-1FCF-D945-8E7F-13AA9FF48A83}" type="presParOf" srcId="{09E936BE-3EE4-384A-960D-54ED76616341}" destId="{6C188F63-2198-B943-B6CA-753BF0281685}" srcOrd="1" destOrd="0" presId="urn:microsoft.com/office/officeart/2005/8/layout/list1"/>
    <dgm:cxn modelId="{37671B6E-4C38-9543-B084-8EF26D73632A}" type="presParOf" srcId="{80DBCC14-D10F-8B46-959D-373CF8B49648}" destId="{904D670E-8616-8B41-9DC6-122AB0A83633}" srcOrd="5" destOrd="0" presId="urn:microsoft.com/office/officeart/2005/8/layout/list1"/>
    <dgm:cxn modelId="{7CC7ADF5-D4C3-A24A-A6DC-8A548520D8EF}" type="presParOf" srcId="{80DBCC14-D10F-8B46-959D-373CF8B49648}" destId="{5B0640D4-F48B-C840-B229-5E9A7E4278FC}" srcOrd="6" destOrd="0" presId="urn:microsoft.com/office/officeart/2005/8/layout/list1"/>
    <dgm:cxn modelId="{2CB410FD-EAD7-0845-A154-90B2DA637D13}" type="presParOf" srcId="{80DBCC14-D10F-8B46-959D-373CF8B49648}" destId="{FC42A66A-1F51-A54A-B37B-258DE284A51F}" srcOrd="7" destOrd="0" presId="urn:microsoft.com/office/officeart/2005/8/layout/list1"/>
    <dgm:cxn modelId="{7A9BD9A5-F7FD-5F4F-AB26-42BFCBE3541A}" type="presParOf" srcId="{80DBCC14-D10F-8B46-959D-373CF8B49648}" destId="{12E6B353-557D-7744-ACAE-B56C1E4C731A}" srcOrd="8" destOrd="0" presId="urn:microsoft.com/office/officeart/2005/8/layout/list1"/>
    <dgm:cxn modelId="{0E0C8DE8-8EFD-FF4E-9EF7-B0BBD1D18CD4}" type="presParOf" srcId="{12E6B353-557D-7744-ACAE-B56C1E4C731A}" destId="{7F00B68E-BE11-1B41-97ED-60FAA3EC18B8}" srcOrd="0" destOrd="0" presId="urn:microsoft.com/office/officeart/2005/8/layout/list1"/>
    <dgm:cxn modelId="{1136493A-F5DC-3C40-8C0F-88711E30258C}" type="presParOf" srcId="{12E6B353-557D-7744-ACAE-B56C1E4C731A}" destId="{7DECDB90-5920-C642-B807-6DB5B406D7DB}" srcOrd="1" destOrd="0" presId="urn:microsoft.com/office/officeart/2005/8/layout/list1"/>
    <dgm:cxn modelId="{E5520DD4-C009-DD48-BED7-6B6E60577895}" type="presParOf" srcId="{80DBCC14-D10F-8B46-959D-373CF8B49648}" destId="{ED3C9011-A3B3-B74D-BC96-19871D68D68E}" srcOrd="9" destOrd="0" presId="urn:microsoft.com/office/officeart/2005/8/layout/list1"/>
    <dgm:cxn modelId="{C0E34960-10DE-974B-B4CC-4D64E98B7282}" type="presParOf" srcId="{80DBCC14-D10F-8B46-959D-373CF8B49648}" destId="{223F6634-135A-A14D-8EF2-8143A7E55F2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3250-4B48-6B4A-8349-FDA214D27474}">
      <dsp:nvSpPr>
        <dsp:cNvPr id="0" name=""/>
        <dsp:cNvSpPr/>
      </dsp:nvSpPr>
      <dsp:spPr>
        <a:xfrm rot="16200000">
          <a:off x="-1655371" y="1657363"/>
          <a:ext cx="5230812" cy="1916085"/>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r>
            <a:rPr lang="es-ES" sz="2100" b="1" kern="1200" dirty="0"/>
            <a:t>Cuantitativas</a:t>
          </a:r>
        </a:p>
        <a:p>
          <a:pPr marL="171450" lvl="1" indent="-171450" algn="l" defTabSz="711200">
            <a:lnSpc>
              <a:spcPct val="90000"/>
            </a:lnSpc>
            <a:spcBef>
              <a:spcPct val="0"/>
            </a:spcBef>
            <a:spcAft>
              <a:spcPct val="15000"/>
            </a:spcAft>
            <a:buChar char="•"/>
          </a:pPr>
          <a:r>
            <a:rPr lang="es-ES" sz="1600" kern="1200" dirty="0"/>
            <a:t>Discretas y continuas: </a:t>
          </a:r>
        </a:p>
        <a:p>
          <a:pPr marL="171450" lvl="1" indent="-171450" algn="l" defTabSz="711200">
            <a:lnSpc>
              <a:spcPct val="90000"/>
            </a:lnSpc>
            <a:spcBef>
              <a:spcPct val="0"/>
            </a:spcBef>
            <a:spcAft>
              <a:spcPct val="15000"/>
            </a:spcAft>
            <a:buFont typeface="+mj-lt"/>
            <a:buAutoNum type="arabicPeriod"/>
          </a:pPr>
          <a:r>
            <a:rPr lang="es-ES" sz="1600" kern="1200" dirty="0"/>
            <a:t>Escala de razón (relación accidentes por tipo de licencia) </a:t>
          </a:r>
        </a:p>
        <a:p>
          <a:pPr marL="171450" lvl="1" indent="-171450" algn="l" defTabSz="711200">
            <a:lnSpc>
              <a:spcPct val="90000"/>
            </a:lnSpc>
            <a:spcBef>
              <a:spcPct val="0"/>
            </a:spcBef>
            <a:spcAft>
              <a:spcPct val="15000"/>
            </a:spcAft>
            <a:buFont typeface="+mj-lt"/>
            <a:buAutoNum type="arabicPeriod"/>
          </a:pPr>
          <a:endParaRPr lang="es-ES" sz="1600" kern="1200" dirty="0"/>
        </a:p>
        <a:p>
          <a:pPr marL="171450" lvl="1" indent="-171450" algn="l" defTabSz="711200">
            <a:lnSpc>
              <a:spcPct val="90000"/>
            </a:lnSpc>
            <a:spcBef>
              <a:spcPct val="0"/>
            </a:spcBef>
            <a:spcAft>
              <a:spcPct val="15000"/>
            </a:spcAft>
            <a:buFont typeface="+mj-lt"/>
            <a:buAutoNum type="arabicPeriod"/>
          </a:pPr>
          <a:r>
            <a:rPr lang="es-ES" sz="1600" kern="1200" dirty="0"/>
            <a:t>Escala por  intervalos (presión arterial)</a:t>
          </a:r>
        </a:p>
      </dsp:txBody>
      <dsp:txXfrm rot="5400000">
        <a:off x="1992" y="1046162"/>
        <a:ext cx="1916085" cy="3138488"/>
      </dsp:txXfrm>
    </dsp:sp>
    <dsp:sp modelId="{A00B4834-F08B-7348-8860-2FA4F3C52A7C}">
      <dsp:nvSpPr>
        <dsp:cNvPr id="0" name=""/>
        <dsp:cNvSpPr/>
      </dsp:nvSpPr>
      <dsp:spPr>
        <a:xfrm rot="16200000">
          <a:off x="404421" y="1657363"/>
          <a:ext cx="5230812" cy="1916085"/>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s-ES" sz="2400" kern="1200" dirty="0"/>
            <a:t>Cualitativas</a:t>
          </a:r>
          <a:endParaRPr lang="es-ES" sz="3600" kern="1200" dirty="0"/>
        </a:p>
        <a:p>
          <a:pPr marL="171450" lvl="1" indent="-171450" algn="l" defTabSz="711200">
            <a:lnSpc>
              <a:spcPct val="90000"/>
            </a:lnSpc>
            <a:spcBef>
              <a:spcPct val="0"/>
            </a:spcBef>
            <a:spcAft>
              <a:spcPct val="15000"/>
            </a:spcAft>
            <a:buChar char="•"/>
          </a:pPr>
          <a:r>
            <a:rPr lang="es-ES" sz="1600" kern="1200" dirty="0"/>
            <a:t>Escala Nominal (Sexo, filiación política, </a:t>
          </a:r>
          <a:r>
            <a:rPr lang="es-ES" sz="1600" kern="1200" dirty="0" err="1"/>
            <a:t>etc</a:t>
          </a:r>
          <a:r>
            <a:rPr lang="es-ES" sz="1600" kern="1200" dirty="0"/>
            <a:t>)</a:t>
          </a:r>
        </a:p>
        <a:p>
          <a:pPr marL="171450" lvl="1" indent="-171450" algn="l" defTabSz="711200">
            <a:lnSpc>
              <a:spcPct val="90000"/>
            </a:lnSpc>
            <a:spcBef>
              <a:spcPct val="0"/>
            </a:spcBef>
            <a:spcAft>
              <a:spcPct val="15000"/>
            </a:spcAft>
            <a:buChar char="•"/>
          </a:pPr>
          <a:r>
            <a:rPr lang="es-ES" sz="1600" kern="1200" dirty="0"/>
            <a:t> </a:t>
          </a:r>
        </a:p>
        <a:p>
          <a:pPr marL="171450" lvl="1" indent="-171450" algn="l" defTabSz="711200">
            <a:lnSpc>
              <a:spcPct val="90000"/>
            </a:lnSpc>
            <a:spcBef>
              <a:spcPct val="0"/>
            </a:spcBef>
            <a:spcAft>
              <a:spcPct val="15000"/>
            </a:spcAft>
            <a:buChar char="•"/>
          </a:pPr>
          <a:r>
            <a:rPr lang="es-ES" sz="1600" kern="1200" dirty="0"/>
            <a:t>Escala Ordinal: escolaridad, percepción de calidad de un servicio</a:t>
          </a:r>
        </a:p>
        <a:p>
          <a:pPr marL="171450" lvl="1" indent="-171450" algn="l" defTabSz="711200">
            <a:lnSpc>
              <a:spcPct val="90000"/>
            </a:lnSpc>
            <a:spcBef>
              <a:spcPct val="0"/>
            </a:spcBef>
            <a:spcAft>
              <a:spcPct val="15000"/>
            </a:spcAft>
            <a:buChar char="•"/>
          </a:pPr>
          <a:endParaRPr lang="es-ES" sz="1200" kern="1200" dirty="0"/>
        </a:p>
      </dsp:txBody>
      <dsp:txXfrm rot="5400000">
        <a:off x="2061784" y="1046162"/>
        <a:ext cx="1916085" cy="3138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3DBBC-2F6C-4942-963B-4F18F700C05B}">
      <dsp:nvSpPr>
        <dsp:cNvPr id="0" name=""/>
        <dsp:cNvSpPr/>
      </dsp:nvSpPr>
      <dsp:spPr>
        <a:xfrm rot="5400000">
          <a:off x="-268321" y="269520"/>
          <a:ext cx="1788809" cy="125216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Media Aritmética</a:t>
          </a:r>
        </a:p>
      </dsp:txBody>
      <dsp:txXfrm rot="-5400000">
        <a:off x="1" y="627281"/>
        <a:ext cx="1252166" cy="536643"/>
      </dsp:txXfrm>
    </dsp:sp>
    <dsp:sp modelId="{F9517430-BBFB-AD47-AE03-AF3641708858}">
      <dsp:nvSpPr>
        <dsp:cNvPr id="0" name=""/>
        <dsp:cNvSpPr/>
      </dsp:nvSpPr>
      <dsp:spPr>
        <a:xfrm rot="5400000">
          <a:off x="4257188" y="-3003823"/>
          <a:ext cx="1162725" cy="717276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 typeface="Arial" pitchFamily="34" charset="0"/>
            <a:buChar char="•"/>
          </a:pPr>
          <a:r>
            <a:rPr lang="es-MX" sz="1300" kern="1200" dirty="0"/>
            <a:t>es el valor obtenido sumando todas las observaciones y dividiendo el total por el número de observaciones que hay en el grupo.  A datos menos homogéneos menos información provee.</a:t>
          </a:r>
          <a:endParaRPr lang="es-ES" sz="1300" kern="1200" dirty="0"/>
        </a:p>
        <a:p>
          <a:pPr marL="114300" lvl="1" indent="-114300" algn="l" defTabSz="577850">
            <a:lnSpc>
              <a:spcPct val="90000"/>
            </a:lnSpc>
            <a:spcBef>
              <a:spcPct val="0"/>
            </a:spcBef>
            <a:spcAft>
              <a:spcPct val="15000"/>
            </a:spcAft>
            <a:buChar char="•"/>
          </a:pPr>
          <a:r>
            <a:rPr lang="es-MX" sz="1300" kern="1200"/>
            <a:t>resume en un valor las características de una variable teniendo en cuenta todos los casos. Solament</a:t>
          </a:r>
          <a:endParaRPr lang="es-ES" sz="1300" kern="1200" dirty="0"/>
        </a:p>
        <a:p>
          <a:pPr marL="114300" lvl="1" indent="-114300" algn="l" defTabSz="577850">
            <a:lnSpc>
              <a:spcPct val="90000"/>
            </a:lnSpc>
            <a:spcBef>
              <a:spcPct val="0"/>
            </a:spcBef>
            <a:spcAft>
              <a:spcPct val="15000"/>
            </a:spcAft>
            <a:buChar char="•"/>
          </a:pPr>
          <a:r>
            <a:rPr lang="es-MX" sz="1300" kern="1200" dirty="0"/>
            <a:t>Se interpreta como "punto de equilibrio" o "centro de masas" del conjunto de datos, ya que tiene la propiedad de equilibrar las desviaciones de los datos respecto de su propio valor.</a:t>
          </a:r>
          <a:endParaRPr lang="es-ES" sz="1300" kern="1200" dirty="0"/>
        </a:p>
      </dsp:txBody>
      <dsp:txXfrm rot="-5400000">
        <a:off x="1252166" y="57959"/>
        <a:ext cx="7116009" cy="1049205"/>
      </dsp:txXfrm>
    </dsp:sp>
    <dsp:sp modelId="{2778B749-BF95-EE43-9233-82A845D58A1D}">
      <dsp:nvSpPr>
        <dsp:cNvPr id="0" name=""/>
        <dsp:cNvSpPr/>
      </dsp:nvSpPr>
      <dsp:spPr>
        <a:xfrm rot="5400000">
          <a:off x="-268321" y="1866080"/>
          <a:ext cx="1788809" cy="125216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Moda</a:t>
          </a:r>
        </a:p>
      </dsp:txBody>
      <dsp:txXfrm rot="-5400000">
        <a:off x="1" y="2223841"/>
        <a:ext cx="1252166" cy="536643"/>
      </dsp:txXfrm>
    </dsp:sp>
    <dsp:sp modelId="{554AF75A-8B55-5149-ABDC-FD9BEB934DCD}">
      <dsp:nvSpPr>
        <dsp:cNvPr id="0" name=""/>
        <dsp:cNvSpPr/>
      </dsp:nvSpPr>
      <dsp:spPr>
        <a:xfrm rot="5400000">
          <a:off x="4257188" y="-1407262"/>
          <a:ext cx="1162725" cy="717276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 typeface="Arial" pitchFamily="34" charset="0"/>
            <a:buChar char="•"/>
          </a:pPr>
          <a:r>
            <a:rPr lang="es-MX" sz="1300" kern="1200" dirty="0">
              <a:latin typeface="Arial" pitchFamily="34" charset="0"/>
              <a:cs typeface="Arial" pitchFamily="34" charset="0"/>
            </a:rPr>
            <a:t>es el dato o valor observado más repetido, el valor de la variable con mayor frecuencia absoluta.  </a:t>
          </a:r>
          <a:r>
            <a:rPr lang="es-MX" sz="1300" kern="1200" dirty="0"/>
            <a:t>Su valor es independiente de la mayor parte de los datos, lo que la hace muy sensible a variaciones muestrales. </a:t>
          </a:r>
          <a:endParaRPr lang="es-ES" sz="1300" kern="1200" dirty="0"/>
        </a:p>
        <a:p>
          <a:pPr marL="114300" lvl="1" indent="-114300" algn="l" defTabSz="577850">
            <a:lnSpc>
              <a:spcPct val="90000"/>
            </a:lnSpc>
            <a:spcBef>
              <a:spcPct val="0"/>
            </a:spcBef>
            <a:spcAft>
              <a:spcPct val="15000"/>
            </a:spcAft>
            <a:buChar char="•"/>
          </a:pPr>
          <a:r>
            <a:rPr lang="es-ES" sz="1300" kern="1200" dirty="0"/>
            <a:t> Puede haber más de una moda (multimodal). Si  todas las frecuencias son iguales, no hay moda. </a:t>
          </a:r>
          <a:r>
            <a:rPr lang="es-MX" sz="1300" kern="1200" dirty="0"/>
            <a:t>No siempre se sitúa hacia el centro de la distribución.</a:t>
          </a:r>
          <a:endParaRPr lang="es-ES" sz="1300" kern="1200" dirty="0"/>
        </a:p>
      </dsp:txBody>
      <dsp:txXfrm rot="-5400000">
        <a:off x="1252166" y="1654520"/>
        <a:ext cx="7116009" cy="1049205"/>
      </dsp:txXfrm>
    </dsp:sp>
    <dsp:sp modelId="{218F4B2E-A171-214B-954C-F52D58E6A3A1}">
      <dsp:nvSpPr>
        <dsp:cNvPr id="0" name=""/>
        <dsp:cNvSpPr/>
      </dsp:nvSpPr>
      <dsp:spPr>
        <a:xfrm rot="5400000">
          <a:off x="-268321" y="3462641"/>
          <a:ext cx="1788809" cy="125216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Mediana</a:t>
          </a:r>
        </a:p>
      </dsp:txBody>
      <dsp:txXfrm rot="-5400000">
        <a:off x="1" y="3820402"/>
        <a:ext cx="1252166" cy="536643"/>
      </dsp:txXfrm>
    </dsp:sp>
    <dsp:sp modelId="{E2A03B24-4257-104D-A003-8BF2681D0E14}">
      <dsp:nvSpPr>
        <dsp:cNvPr id="0" name=""/>
        <dsp:cNvSpPr/>
      </dsp:nvSpPr>
      <dsp:spPr>
        <a:xfrm rot="5400000">
          <a:off x="4257188" y="189298"/>
          <a:ext cx="1162725" cy="717276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a:t> </a:t>
          </a:r>
          <a:r>
            <a:rPr lang="es-MX" sz="1300" kern="1200" dirty="0">
              <a:solidFill>
                <a:srgbClr val="000000"/>
              </a:solidFill>
            </a:rPr>
            <a:t>es el valor medio de la muestra una vez que los valores están ordenados de menor a mayor</a:t>
          </a:r>
          <a:endParaRPr lang="es-ES" sz="1300" kern="1200" dirty="0"/>
        </a:p>
        <a:p>
          <a:pPr marL="114300" lvl="1" indent="-114300" algn="l" defTabSz="577850">
            <a:lnSpc>
              <a:spcPct val="90000"/>
            </a:lnSpc>
            <a:spcBef>
              <a:spcPct val="0"/>
            </a:spcBef>
            <a:spcAft>
              <a:spcPct val="15000"/>
            </a:spcAft>
            <a:buChar char="•"/>
          </a:pPr>
          <a:r>
            <a:rPr lang="es-ES" sz="1300" kern="1200" dirty="0"/>
            <a:t> No se ve afectada por valores sumamente grandes o pequeños. </a:t>
          </a:r>
          <a:r>
            <a:rPr lang="es-MX" sz="1300" kern="1200" dirty="0"/>
            <a:t>No se ve afectada por la dispersión. De hecho, es más representativa que la media aritmética cuando la población es bastante heterogénea. </a:t>
          </a:r>
          <a:endParaRPr lang="es-ES" sz="1300" kern="1200" dirty="0"/>
        </a:p>
      </dsp:txBody>
      <dsp:txXfrm rot="-5400000">
        <a:off x="1252166" y="3251080"/>
        <a:ext cx="7116009" cy="1049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DA3F3-A38A-DF4A-85CE-52ADC172772E}">
      <dsp:nvSpPr>
        <dsp:cNvPr id="0" name=""/>
        <dsp:cNvSpPr/>
      </dsp:nvSpPr>
      <dsp:spPr>
        <a:xfrm>
          <a:off x="0" y="440235"/>
          <a:ext cx="5168390" cy="8930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124" tIns="437388" rIns="401124" bIns="149352" numCol="1" spcCol="1270" anchor="t" anchorCtr="0">
          <a:noAutofit/>
        </a:bodyPr>
        <a:lstStyle/>
        <a:p>
          <a:pPr marL="228600" lvl="1" indent="-228600" algn="l" defTabSz="933450">
            <a:lnSpc>
              <a:spcPct val="90000"/>
            </a:lnSpc>
            <a:spcBef>
              <a:spcPct val="0"/>
            </a:spcBef>
            <a:spcAft>
              <a:spcPct val="15000"/>
            </a:spcAft>
            <a:buChar char="•"/>
          </a:pPr>
          <a:r>
            <a:rPr lang="es-ES" sz="2100" kern="1200" dirty="0"/>
            <a:t>Divide la muestra en 4 partes iguales </a:t>
          </a:r>
        </a:p>
      </dsp:txBody>
      <dsp:txXfrm>
        <a:off x="0" y="440235"/>
        <a:ext cx="5168390" cy="893025"/>
      </dsp:txXfrm>
    </dsp:sp>
    <dsp:sp modelId="{0E45E0B7-EDC0-E94D-B170-D8DEE51E2962}">
      <dsp:nvSpPr>
        <dsp:cNvPr id="0" name=""/>
        <dsp:cNvSpPr/>
      </dsp:nvSpPr>
      <dsp:spPr>
        <a:xfrm>
          <a:off x="258419" y="130275"/>
          <a:ext cx="3617873"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747" tIns="0" rIns="136747" bIns="0" numCol="1" spcCol="1270" anchor="ctr" anchorCtr="0">
          <a:noAutofit/>
        </a:bodyPr>
        <a:lstStyle/>
        <a:p>
          <a:pPr marL="0" lvl="0" indent="0" algn="l" defTabSz="933450">
            <a:lnSpc>
              <a:spcPct val="90000"/>
            </a:lnSpc>
            <a:spcBef>
              <a:spcPct val="0"/>
            </a:spcBef>
            <a:spcAft>
              <a:spcPct val="35000"/>
            </a:spcAft>
            <a:buNone/>
          </a:pPr>
          <a:r>
            <a:rPr lang="es-ES" sz="2100" kern="1200" dirty="0"/>
            <a:t>Cuartiles</a:t>
          </a:r>
        </a:p>
      </dsp:txBody>
      <dsp:txXfrm>
        <a:off x="288681" y="160537"/>
        <a:ext cx="3557349" cy="559396"/>
      </dsp:txXfrm>
    </dsp:sp>
    <dsp:sp modelId="{5B0640D4-F48B-C840-B229-5E9A7E4278FC}">
      <dsp:nvSpPr>
        <dsp:cNvPr id="0" name=""/>
        <dsp:cNvSpPr/>
      </dsp:nvSpPr>
      <dsp:spPr>
        <a:xfrm>
          <a:off x="0" y="1756621"/>
          <a:ext cx="5168390" cy="893025"/>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124" tIns="437388" rIns="401124" bIns="149352" numCol="1" spcCol="1270" anchor="t" anchorCtr="0">
          <a:noAutofit/>
        </a:bodyPr>
        <a:lstStyle/>
        <a:p>
          <a:pPr marL="228600" lvl="1" indent="-228600" algn="l" defTabSz="933450">
            <a:lnSpc>
              <a:spcPct val="90000"/>
            </a:lnSpc>
            <a:spcBef>
              <a:spcPct val="0"/>
            </a:spcBef>
            <a:spcAft>
              <a:spcPct val="15000"/>
            </a:spcAft>
            <a:buChar char="•"/>
          </a:pPr>
          <a:r>
            <a:rPr lang="es-ES" sz="2100" kern="1200" dirty="0"/>
            <a:t>Divide la muestra en 10 partes iguales</a:t>
          </a:r>
        </a:p>
      </dsp:txBody>
      <dsp:txXfrm>
        <a:off x="0" y="1756621"/>
        <a:ext cx="5168390" cy="893025"/>
      </dsp:txXfrm>
    </dsp:sp>
    <dsp:sp modelId="{6C188F63-2198-B943-B6CA-753BF0281685}">
      <dsp:nvSpPr>
        <dsp:cNvPr id="0" name=""/>
        <dsp:cNvSpPr/>
      </dsp:nvSpPr>
      <dsp:spPr>
        <a:xfrm>
          <a:off x="258419" y="1446660"/>
          <a:ext cx="3617873" cy="61992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747" tIns="0" rIns="136747" bIns="0" numCol="1" spcCol="1270" anchor="ctr" anchorCtr="0">
          <a:noAutofit/>
        </a:bodyPr>
        <a:lstStyle/>
        <a:p>
          <a:pPr marL="0" lvl="0" indent="0" algn="l" defTabSz="933450">
            <a:lnSpc>
              <a:spcPct val="90000"/>
            </a:lnSpc>
            <a:spcBef>
              <a:spcPct val="0"/>
            </a:spcBef>
            <a:spcAft>
              <a:spcPct val="35000"/>
            </a:spcAft>
            <a:buNone/>
          </a:pPr>
          <a:r>
            <a:rPr lang="es-ES" sz="2100" kern="1200" dirty="0" err="1"/>
            <a:t>Deciles</a:t>
          </a:r>
          <a:endParaRPr lang="es-ES" sz="2100" kern="1200" dirty="0"/>
        </a:p>
      </dsp:txBody>
      <dsp:txXfrm>
        <a:off x="288681" y="1476922"/>
        <a:ext cx="3557349" cy="559396"/>
      </dsp:txXfrm>
    </dsp:sp>
    <dsp:sp modelId="{223F6634-135A-A14D-8EF2-8143A7E55F2F}">
      <dsp:nvSpPr>
        <dsp:cNvPr id="0" name=""/>
        <dsp:cNvSpPr/>
      </dsp:nvSpPr>
      <dsp:spPr>
        <a:xfrm>
          <a:off x="0" y="3073006"/>
          <a:ext cx="5168390" cy="11907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124" tIns="437388" rIns="401124" bIns="149352" numCol="1" spcCol="1270" anchor="t" anchorCtr="0">
          <a:noAutofit/>
        </a:bodyPr>
        <a:lstStyle/>
        <a:p>
          <a:pPr marL="228600" lvl="1" indent="-228600" algn="l" defTabSz="933450">
            <a:lnSpc>
              <a:spcPct val="90000"/>
            </a:lnSpc>
            <a:spcBef>
              <a:spcPct val="0"/>
            </a:spcBef>
            <a:spcAft>
              <a:spcPct val="15000"/>
            </a:spcAft>
            <a:buChar char="•"/>
          </a:pPr>
          <a:r>
            <a:rPr lang="es-ES" sz="2100" kern="1200" dirty="0"/>
            <a:t>Divide la muestra en 100 partes iguales</a:t>
          </a:r>
        </a:p>
      </dsp:txBody>
      <dsp:txXfrm>
        <a:off x="0" y="3073006"/>
        <a:ext cx="5168390" cy="1190700"/>
      </dsp:txXfrm>
    </dsp:sp>
    <dsp:sp modelId="{7DECDB90-5920-C642-B807-6DB5B406D7DB}">
      <dsp:nvSpPr>
        <dsp:cNvPr id="0" name=""/>
        <dsp:cNvSpPr/>
      </dsp:nvSpPr>
      <dsp:spPr>
        <a:xfrm>
          <a:off x="258419" y="2763046"/>
          <a:ext cx="3617873" cy="61992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747" tIns="0" rIns="136747" bIns="0" numCol="1" spcCol="1270" anchor="ctr" anchorCtr="0">
          <a:noAutofit/>
        </a:bodyPr>
        <a:lstStyle/>
        <a:p>
          <a:pPr marL="0" lvl="0" indent="0" algn="l" defTabSz="933450">
            <a:lnSpc>
              <a:spcPct val="90000"/>
            </a:lnSpc>
            <a:spcBef>
              <a:spcPct val="0"/>
            </a:spcBef>
            <a:spcAft>
              <a:spcPct val="35000"/>
            </a:spcAft>
            <a:buNone/>
          </a:pPr>
          <a:r>
            <a:rPr lang="es-ES" sz="2100" kern="1200" dirty="0" err="1"/>
            <a:t>Centiles</a:t>
          </a:r>
          <a:endParaRPr lang="es-ES" sz="2100" kern="1200" dirty="0"/>
        </a:p>
      </dsp:txBody>
      <dsp:txXfrm>
        <a:off x="288681" y="2793308"/>
        <a:ext cx="355734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2BE6C0E-E273-46CC-815D-74DB548659D5}" type="datetimeFigureOut">
              <a:rPr lang="es-MX"/>
              <a:pPr>
                <a:defRPr/>
              </a:pPr>
              <a:t>12/04/20</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336427C-A26C-4DB8-AC26-64BFF5658B14}" type="slidenum">
              <a:rPr lang="es-MX"/>
              <a:pPr>
                <a:defRPr/>
              </a:pPr>
              <a:t>‹Nº›</a:t>
            </a:fld>
            <a:endParaRPr lang="es-MX"/>
          </a:p>
        </p:txBody>
      </p:sp>
    </p:spTree>
    <p:extLst>
      <p:ext uri="{BB962C8B-B14F-4D97-AF65-F5344CB8AC3E}">
        <p14:creationId xmlns:p14="http://schemas.microsoft.com/office/powerpoint/2010/main" val="2980644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2DEDD-8B13-C94B-953C-3621C5B60795}"/>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B86218CB-AD00-FA4E-AC1B-44F30BAE0ED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9225CCD4-CE38-324B-A63E-C7232B2783A1}"/>
              </a:ext>
            </a:extLst>
          </p:cNvPr>
          <p:cNvSpPr>
            <a:spLocks noGrp="1"/>
          </p:cNvSpPr>
          <p:nvPr>
            <p:ph type="dt" sz="half" idx="10"/>
          </p:nvPr>
        </p:nvSpPr>
        <p:spPr/>
        <p:txBody>
          <a:bodyPr/>
          <a:lstStyle/>
          <a:p>
            <a:pPr>
              <a:defRPr/>
            </a:pPr>
            <a:fld id="{8274D372-6DCD-48E4-BF5D-D8402A2040A6}" type="datetime1">
              <a:rPr lang="es-MX" smtClean="0"/>
              <a:t>12/04/20</a:t>
            </a:fld>
            <a:endParaRPr lang="es-MX"/>
          </a:p>
        </p:txBody>
      </p:sp>
      <p:sp>
        <p:nvSpPr>
          <p:cNvPr id="5" name="Marcador de pie de página 4">
            <a:extLst>
              <a:ext uri="{FF2B5EF4-FFF2-40B4-BE49-F238E27FC236}">
                <a16:creationId xmlns:a16="http://schemas.microsoft.com/office/drawing/2014/main" id="{A3FA1D8F-6880-324D-A561-64B3DD8F70A6}"/>
              </a:ext>
            </a:extLst>
          </p:cNvPr>
          <p:cNvSpPr>
            <a:spLocks noGrp="1"/>
          </p:cNvSpPr>
          <p:nvPr>
            <p:ph type="ftr" sz="quarter" idx="11"/>
          </p:nvPr>
        </p:nvSpPr>
        <p:spPr/>
        <p:txBody>
          <a:bodyPr/>
          <a:lstStyle/>
          <a:p>
            <a:pPr>
              <a:defRPr/>
            </a:pPr>
            <a:r>
              <a:rPr lang="es-MX"/>
              <a:t>LHH</a:t>
            </a:r>
          </a:p>
        </p:txBody>
      </p:sp>
      <p:sp>
        <p:nvSpPr>
          <p:cNvPr id="6" name="Marcador de número de diapositiva 5">
            <a:extLst>
              <a:ext uri="{FF2B5EF4-FFF2-40B4-BE49-F238E27FC236}">
                <a16:creationId xmlns:a16="http://schemas.microsoft.com/office/drawing/2014/main" id="{48F709DF-AC91-0A4B-B0AC-DDDB8C051791}"/>
              </a:ext>
            </a:extLst>
          </p:cNvPr>
          <p:cNvSpPr>
            <a:spLocks noGrp="1"/>
          </p:cNvSpPr>
          <p:nvPr>
            <p:ph type="sldNum" sz="quarter" idx="12"/>
          </p:nvPr>
        </p:nvSpPr>
        <p:spPr/>
        <p:txBody>
          <a:bodyPr/>
          <a:lstStyle/>
          <a:p>
            <a:pPr>
              <a:defRPr/>
            </a:pPr>
            <a:fld id="{A924EDC4-EDF9-4664-AA1F-E36E364DAC7E}" type="slidenum">
              <a:rPr lang="es-MX" smtClean="0"/>
              <a:pPr>
                <a:defRPr/>
              </a:pPr>
              <a:t>‹Nº›</a:t>
            </a:fld>
            <a:endParaRPr lang="es-MX"/>
          </a:p>
        </p:txBody>
      </p:sp>
    </p:spTree>
    <p:extLst>
      <p:ext uri="{BB962C8B-B14F-4D97-AF65-F5344CB8AC3E}">
        <p14:creationId xmlns:p14="http://schemas.microsoft.com/office/powerpoint/2010/main" val="234256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08C64-63EC-1841-9C61-38E81FE5443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CF95EEA-6021-0C47-9954-4A666871C82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FD713A6-0621-2646-B9F9-ECC9190CDA01}"/>
              </a:ext>
            </a:extLst>
          </p:cNvPr>
          <p:cNvSpPr>
            <a:spLocks noGrp="1"/>
          </p:cNvSpPr>
          <p:nvPr>
            <p:ph type="dt" sz="half" idx="10"/>
          </p:nvPr>
        </p:nvSpPr>
        <p:spPr/>
        <p:txBody>
          <a:bodyPr/>
          <a:lstStyle/>
          <a:p>
            <a:pPr>
              <a:defRPr/>
            </a:pPr>
            <a:fld id="{2452E823-E6BD-41C0-B536-3ECB568C49B2}" type="datetime1">
              <a:rPr lang="es-MX" smtClean="0"/>
              <a:t>12/04/20</a:t>
            </a:fld>
            <a:endParaRPr lang="es-MX"/>
          </a:p>
        </p:txBody>
      </p:sp>
      <p:sp>
        <p:nvSpPr>
          <p:cNvPr id="5" name="Marcador de pie de página 4">
            <a:extLst>
              <a:ext uri="{FF2B5EF4-FFF2-40B4-BE49-F238E27FC236}">
                <a16:creationId xmlns:a16="http://schemas.microsoft.com/office/drawing/2014/main" id="{C1305C13-D9CF-4A4D-93DB-53F62B31689A}"/>
              </a:ext>
            </a:extLst>
          </p:cNvPr>
          <p:cNvSpPr>
            <a:spLocks noGrp="1"/>
          </p:cNvSpPr>
          <p:nvPr>
            <p:ph type="ftr" sz="quarter" idx="11"/>
          </p:nvPr>
        </p:nvSpPr>
        <p:spPr/>
        <p:txBody>
          <a:bodyPr/>
          <a:lstStyle/>
          <a:p>
            <a:pPr>
              <a:defRPr/>
            </a:pPr>
            <a:r>
              <a:rPr lang="es-MX"/>
              <a:t>LHH</a:t>
            </a:r>
          </a:p>
        </p:txBody>
      </p:sp>
      <p:sp>
        <p:nvSpPr>
          <p:cNvPr id="6" name="Marcador de número de diapositiva 5">
            <a:extLst>
              <a:ext uri="{FF2B5EF4-FFF2-40B4-BE49-F238E27FC236}">
                <a16:creationId xmlns:a16="http://schemas.microsoft.com/office/drawing/2014/main" id="{44D18FF6-6D71-3D43-8DF6-8104FBE29C05}"/>
              </a:ext>
            </a:extLst>
          </p:cNvPr>
          <p:cNvSpPr>
            <a:spLocks noGrp="1"/>
          </p:cNvSpPr>
          <p:nvPr>
            <p:ph type="sldNum" sz="quarter" idx="12"/>
          </p:nvPr>
        </p:nvSpPr>
        <p:spPr/>
        <p:txBody>
          <a:bodyPr/>
          <a:lstStyle/>
          <a:p>
            <a:pPr>
              <a:defRPr/>
            </a:pPr>
            <a:fld id="{D6D9F469-DF05-48F6-9D80-19F27E09CF24}" type="slidenum">
              <a:rPr lang="es-MX" smtClean="0"/>
              <a:pPr>
                <a:defRPr/>
              </a:pPr>
              <a:t>‹Nº›</a:t>
            </a:fld>
            <a:endParaRPr lang="es-MX"/>
          </a:p>
        </p:txBody>
      </p:sp>
    </p:spTree>
    <p:extLst>
      <p:ext uri="{BB962C8B-B14F-4D97-AF65-F5344CB8AC3E}">
        <p14:creationId xmlns:p14="http://schemas.microsoft.com/office/powerpoint/2010/main" val="122887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EAD976-CC29-7946-9C9C-23D023CE155E}"/>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FDF3BF4-2454-0C40-9200-320E744E5AF2}"/>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DEEC1C4-BA9F-5D42-89EF-636DDF83C929}"/>
              </a:ext>
            </a:extLst>
          </p:cNvPr>
          <p:cNvSpPr>
            <a:spLocks noGrp="1"/>
          </p:cNvSpPr>
          <p:nvPr>
            <p:ph type="dt" sz="half" idx="10"/>
          </p:nvPr>
        </p:nvSpPr>
        <p:spPr/>
        <p:txBody>
          <a:bodyPr/>
          <a:lstStyle/>
          <a:p>
            <a:pPr>
              <a:defRPr/>
            </a:pPr>
            <a:fld id="{B91849CE-102C-48D2-BEF4-74AA538E8FF9}" type="datetime1">
              <a:rPr lang="es-MX" smtClean="0"/>
              <a:t>12/04/20</a:t>
            </a:fld>
            <a:endParaRPr lang="es-MX"/>
          </a:p>
        </p:txBody>
      </p:sp>
      <p:sp>
        <p:nvSpPr>
          <p:cNvPr id="5" name="Marcador de pie de página 4">
            <a:extLst>
              <a:ext uri="{FF2B5EF4-FFF2-40B4-BE49-F238E27FC236}">
                <a16:creationId xmlns:a16="http://schemas.microsoft.com/office/drawing/2014/main" id="{71CBA041-DC61-DC4A-8B77-BD216F0FFE3D}"/>
              </a:ext>
            </a:extLst>
          </p:cNvPr>
          <p:cNvSpPr>
            <a:spLocks noGrp="1"/>
          </p:cNvSpPr>
          <p:nvPr>
            <p:ph type="ftr" sz="quarter" idx="11"/>
          </p:nvPr>
        </p:nvSpPr>
        <p:spPr/>
        <p:txBody>
          <a:bodyPr/>
          <a:lstStyle/>
          <a:p>
            <a:pPr>
              <a:defRPr/>
            </a:pPr>
            <a:r>
              <a:rPr lang="es-MX"/>
              <a:t>LHH</a:t>
            </a:r>
          </a:p>
        </p:txBody>
      </p:sp>
      <p:sp>
        <p:nvSpPr>
          <p:cNvPr id="6" name="Marcador de número de diapositiva 5">
            <a:extLst>
              <a:ext uri="{FF2B5EF4-FFF2-40B4-BE49-F238E27FC236}">
                <a16:creationId xmlns:a16="http://schemas.microsoft.com/office/drawing/2014/main" id="{F3D23109-A612-B646-B948-E5BB74CACA14}"/>
              </a:ext>
            </a:extLst>
          </p:cNvPr>
          <p:cNvSpPr>
            <a:spLocks noGrp="1"/>
          </p:cNvSpPr>
          <p:nvPr>
            <p:ph type="sldNum" sz="quarter" idx="12"/>
          </p:nvPr>
        </p:nvSpPr>
        <p:spPr/>
        <p:txBody>
          <a:bodyPr/>
          <a:lstStyle/>
          <a:p>
            <a:pPr>
              <a:defRPr/>
            </a:pPr>
            <a:fld id="{CE8B4DE9-0354-48C5-898E-4321557BB4C6}" type="slidenum">
              <a:rPr lang="es-MX" smtClean="0"/>
              <a:pPr>
                <a:defRPr/>
              </a:pPr>
              <a:t>‹Nº›</a:t>
            </a:fld>
            <a:endParaRPr lang="es-MX"/>
          </a:p>
        </p:txBody>
      </p:sp>
    </p:spTree>
    <p:extLst>
      <p:ext uri="{BB962C8B-B14F-4D97-AF65-F5344CB8AC3E}">
        <p14:creationId xmlns:p14="http://schemas.microsoft.com/office/powerpoint/2010/main" val="205539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2B5AE-3D20-944C-811D-2E53F962670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D3F92EF-317C-DC4C-8323-CB876A97865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DA713FE-3A88-7249-9072-B534B21EA2BF}"/>
              </a:ext>
            </a:extLst>
          </p:cNvPr>
          <p:cNvSpPr>
            <a:spLocks noGrp="1"/>
          </p:cNvSpPr>
          <p:nvPr>
            <p:ph type="dt" sz="half" idx="10"/>
          </p:nvPr>
        </p:nvSpPr>
        <p:spPr/>
        <p:txBody>
          <a:bodyPr/>
          <a:lstStyle/>
          <a:p>
            <a:pPr>
              <a:defRPr/>
            </a:pPr>
            <a:fld id="{6E9B8286-FA61-45F8-9EFB-0EA11BC02E22}" type="datetime1">
              <a:rPr lang="es-MX" smtClean="0"/>
              <a:t>12/04/20</a:t>
            </a:fld>
            <a:endParaRPr lang="es-MX"/>
          </a:p>
        </p:txBody>
      </p:sp>
      <p:sp>
        <p:nvSpPr>
          <p:cNvPr id="5" name="Marcador de pie de página 4">
            <a:extLst>
              <a:ext uri="{FF2B5EF4-FFF2-40B4-BE49-F238E27FC236}">
                <a16:creationId xmlns:a16="http://schemas.microsoft.com/office/drawing/2014/main" id="{437FCCEE-52D6-0D47-B886-658390595475}"/>
              </a:ext>
            </a:extLst>
          </p:cNvPr>
          <p:cNvSpPr>
            <a:spLocks noGrp="1"/>
          </p:cNvSpPr>
          <p:nvPr>
            <p:ph type="ftr" sz="quarter" idx="11"/>
          </p:nvPr>
        </p:nvSpPr>
        <p:spPr/>
        <p:txBody>
          <a:bodyPr/>
          <a:lstStyle/>
          <a:p>
            <a:pPr>
              <a:defRPr/>
            </a:pPr>
            <a:r>
              <a:rPr lang="es-MX"/>
              <a:t>LHH</a:t>
            </a:r>
          </a:p>
        </p:txBody>
      </p:sp>
      <p:sp>
        <p:nvSpPr>
          <p:cNvPr id="6" name="Marcador de número de diapositiva 5">
            <a:extLst>
              <a:ext uri="{FF2B5EF4-FFF2-40B4-BE49-F238E27FC236}">
                <a16:creationId xmlns:a16="http://schemas.microsoft.com/office/drawing/2014/main" id="{A5FF45DB-3FDF-6047-9754-1D4087EE4669}"/>
              </a:ext>
            </a:extLst>
          </p:cNvPr>
          <p:cNvSpPr>
            <a:spLocks noGrp="1"/>
          </p:cNvSpPr>
          <p:nvPr>
            <p:ph type="sldNum" sz="quarter" idx="12"/>
          </p:nvPr>
        </p:nvSpPr>
        <p:spPr/>
        <p:txBody>
          <a:bodyPr/>
          <a:lstStyle/>
          <a:p>
            <a:pPr>
              <a:defRPr/>
            </a:pPr>
            <a:fld id="{DF79C959-0E76-48F0-9365-1EA6499E163E}" type="slidenum">
              <a:rPr lang="es-MX" smtClean="0"/>
              <a:pPr>
                <a:defRPr/>
              </a:pPr>
              <a:t>‹Nº›</a:t>
            </a:fld>
            <a:endParaRPr lang="es-MX"/>
          </a:p>
        </p:txBody>
      </p:sp>
    </p:spTree>
    <p:extLst>
      <p:ext uri="{BB962C8B-B14F-4D97-AF65-F5344CB8AC3E}">
        <p14:creationId xmlns:p14="http://schemas.microsoft.com/office/powerpoint/2010/main" val="312431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A3CBA-1686-6349-95E6-53009592547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9D8D194-D934-DC46-BA3D-336DCE25D24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4D2E7E-64BF-FA4B-A9FF-55147EC91202}"/>
              </a:ext>
            </a:extLst>
          </p:cNvPr>
          <p:cNvSpPr>
            <a:spLocks noGrp="1"/>
          </p:cNvSpPr>
          <p:nvPr>
            <p:ph type="dt" sz="half" idx="10"/>
          </p:nvPr>
        </p:nvSpPr>
        <p:spPr/>
        <p:txBody>
          <a:bodyPr/>
          <a:lstStyle/>
          <a:p>
            <a:pPr>
              <a:defRPr/>
            </a:pPr>
            <a:fld id="{83F2F8BC-4E7C-440E-B4CB-BC935314B60B}" type="datetime1">
              <a:rPr lang="es-MX" smtClean="0"/>
              <a:t>12/04/20</a:t>
            </a:fld>
            <a:endParaRPr lang="es-MX"/>
          </a:p>
        </p:txBody>
      </p:sp>
      <p:sp>
        <p:nvSpPr>
          <p:cNvPr id="5" name="Marcador de pie de página 4">
            <a:extLst>
              <a:ext uri="{FF2B5EF4-FFF2-40B4-BE49-F238E27FC236}">
                <a16:creationId xmlns:a16="http://schemas.microsoft.com/office/drawing/2014/main" id="{9C221A94-7599-3941-9549-32A91FB90419}"/>
              </a:ext>
            </a:extLst>
          </p:cNvPr>
          <p:cNvSpPr>
            <a:spLocks noGrp="1"/>
          </p:cNvSpPr>
          <p:nvPr>
            <p:ph type="ftr" sz="quarter" idx="11"/>
          </p:nvPr>
        </p:nvSpPr>
        <p:spPr/>
        <p:txBody>
          <a:bodyPr/>
          <a:lstStyle/>
          <a:p>
            <a:pPr>
              <a:defRPr/>
            </a:pPr>
            <a:r>
              <a:rPr lang="es-MX"/>
              <a:t>LHH</a:t>
            </a:r>
          </a:p>
        </p:txBody>
      </p:sp>
      <p:sp>
        <p:nvSpPr>
          <p:cNvPr id="6" name="Marcador de número de diapositiva 5">
            <a:extLst>
              <a:ext uri="{FF2B5EF4-FFF2-40B4-BE49-F238E27FC236}">
                <a16:creationId xmlns:a16="http://schemas.microsoft.com/office/drawing/2014/main" id="{B899FA85-AA39-1846-A197-BBC49FF36240}"/>
              </a:ext>
            </a:extLst>
          </p:cNvPr>
          <p:cNvSpPr>
            <a:spLocks noGrp="1"/>
          </p:cNvSpPr>
          <p:nvPr>
            <p:ph type="sldNum" sz="quarter" idx="12"/>
          </p:nvPr>
        </p:nvSpPr>
        <p:spPr/>
        <p:txBody>
          <a:bodyPr/>
          <a:lstStyle/>
          <a:p>
            <a:pPr>
              <a:defRPr/>
            </a:pPr>
            <a:fld id="{C8513E91-97E0-4F75-B62E-59F2EECA5FED}" type="slidenum">
              <a:rPr lang="es-MX" smtClean="0"/>
              <a:pPr>
                <a:defRPr/>
              </a:pPr>
              <a:t>‹Nº›</a:t>
            </a:fld>
            <a:endParaRPr lang="es-MX"/>
          </a:p>
        </p:txBody>
      </p:sp>
    </p:spTree>
    <p:extLst>
      <p:ext uri="{BB962C8B-B14F-4D97-AF65-F5344CB8AC3E}">
        <p14:creationId xmlns:p14="http://schemas.microsoft.com/office/powerpoint/2010/main" val="156075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4645-D13C-BB43-8634-F98CAF9B4A4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DCE197A-9991-DD47-84A4-C5E3F90BBA9E}"/>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B4D6D277-FA72-8641-9E5A-41C09E23FF86}"/>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BBF5B47-2867-6843-AF75-0A64D156CF41}"/>
              </a:ext>
            </a:extLst>
          </p:cNvPr>
          <p:cNvSpPr>
            <a:spLocks noGrp="1"/>
          </p:cNvSpPr>
          <p:nvPr>
            <p:ph type="dt" sz="half" idx="10"/>
          </p:nvPr>
        </p:nvSpPr>
        <p:spPr/>
        <p:txBody>
          <a:bodyPr/>
          <a:lstStyle/>
          <a:p>
            <a:pPr>
              <a:defRPr/>
            </a:pPr>
            <a:fld id="{889E9C54-5523-4910-85B2-C93EEE3B1630}" type="datetime1">
              <a:rPr lang="es-MX" smtClean="0"/>
              <a:t>12/04/20</a:t>
            </a:fld>
            <a:endParaRPr lang="es-MX"/>
          </a:p>
        </p:txBody>
      </p:sp>
      <p:sp>
        <p:nvSpPr>
          <p:cNvPr id="6" name="Marcador de pie de página 5">
            <a:extLst>
              <a:ext uri="{FF2B5EF4-FFF2-40B4-BE49-F238E27FC236}">
                <a16:creationId xmlns:a16="http://schemas.microsoft.com/office/drawing/2014/main" id="{1E5D58C0-68E1-4742-AE3F-E12CFAB4A8A0}"/>
              </a:ext>
            </a:extLst>
          </p:cNvPr>
          <p:cNvSpPr>
            <a:spLocks noGrp="1"/>
          </p:cNvSpPr>
          <p:nvPr>
            <p:ph type="ftr" sz="quarter" idx="11"/>
          </p:nvPr>
        </p:nvSpPr>
        <p:spPr/>
        <p:txBody>
          <a:bodyPr/>
          <a:lstStyle/>
          <a:p>
            <a:pPr>
              <a:defRPr/>
            </a:pPr>
            <a:r>
              <a:rPr lang="es-MX"/>
              <a:t>LHH</a:t>
            </a:r>
          </a:p>
        </p:txBody>
      </p:sp>
      <p:sp>
        <p:nvSpPr>
          <p:cNvPr id="7" name="Marcador de número de diapositiva 6">
            <a:extLst>
              <a:ext uri="{FF2B5EF4-FFF2-40B4-BE49-F238E27FC236}">
                <a16:creationId xmlns:a16="http://schemas.microsoft.com/office/drawing/2014/main" id="{6B162848-E285-E444-B030-ACD228DC41E2}"/>
              </a:ext>
            </a:extLst>
          </p:cNvPr>
          <p:cNvSpPr>
            <a:spLocks noGrp="1"/>
          </p:cNvSpPr>
          <p:nvPr>
            <p:ph type="sldNum" sz="quarter" idx="12"/>
          </p:nvPr>
        </p:nvSpPr>
        <p:spPr/>
        <p:txBody>
          <a:bodyPr/>
          <a:lstStyle/>
          <a:p>
            <a:pPr>
              <a:defRPr/>
            </a:pPr>
            <a:fld id="{7B7549FF-C7C4-43C2-8F22-2CB58CB48835}" type="slidenum">
              <a:rPr lang="es-MX" smtClean="0"/>
              <a:pPr>
                <a:defRPr/>
              </a:pPr>
              <a:t>‹Nº›</a:t>
            </a:fld>
            <a:endParaRPr lang="es-MX"/>
          </a:p>
        </p:txBody>
      </p:sp>
    </p:spTree>
    <p:extLst>
      <p:ext uri="{BB962C8B-B14F-4D97-AF65-F5344CB8AC3E}">
        <p14:creationId xmlns:p14="http://schemas.microsoft.com/office/powerpoint/2010/main" val="308283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CA179-8A8F-DC44-8F0D-3AA2D30A1C81}"/>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6C2DB79-54A2-A14D-B7DF-0BD14D79C4E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4696E0-93F8-D340-8FBB-D30630617BE6}"/>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0EA03249-BC45-F540-8912-AB282D83E55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1ED4A4D-F005-2B47-A70B-2919B7CA4018}"/>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EA253495-A1C1-F749-9259-FE597551D892}"/>
              </a:ext>
            </a:extLst>
          </p:cNvPr>
          <p:cNvSpPr>
            <a:spLocks noGrp="1"/>
          </p:cNvSpPr>
          <p:nvPr>
            <p:ph type="dt" sz="half" idx="10"/>
          </p:nvPr>
        </p:nvSpPr>
        <p:spPr/>
        <p:txBody>
          <a:bodyPr/>
          <a:lstStyle/>
          <a:p>
            <a:pPr>
              <a:defRPr/>
            </a:pPr>
            <a:fld id="{976BFCC6-A8D4-42A7-937E-65B30273DAD5}" type="datetime1">
              <a:rPr lang="es-MX" smtClean="0"/>
              <a:t>12/04/20</a:t>
            </a:fld>
            <a:endParaRPr lang="es-MX"/>
          </a:p>
        </p:txBody>
      </p:sp>
      <p:sp>
        <p:nvSpPr>
          <p:cNvPr id="8" name="Marcador de pie de página 7">
            <a:extLst>
              <a:ext uri="{FF2B5EF4-FFF2-40B4-BE49-F238E27FC236}">
                <a16:creationId xmlns:a16="http://schemas.microsoft.com/office/drawing/2014/main" id="{6C716A67-8AA4-4E49-A7CA-BDC48B082E35}"/>
              </a:ext>
            </a:extLst>
          </p:cNvPr>
          <p:cNvSpPr>
            <a:spLocks noGrp="1"/>
          </p:cNvSpPr>
          <p:nvPr>
            <p:ph type="ftr" sz="quarter" idx="11"/>
          </p:nvPr>
        </p:nvSpPr>
        <p:spPr/>
        <p:txBody>
          <a:bodyPr/>
          <a:lstStyle/>
          <a:p>
            <a:pPr>
              <a:defRPr/>
            </a:pPr>
            <a:r>
              <a:rPr lang="es-MX"/>
              <a:t>LHH</a:t>
            </a:r>
          </a:p>
        </p:txBody>
      </p:sp>
      <p:sp>
        <p:nvSpPr>
          <p:cNvPr id="9" name="Marcador de número de diapositiva 8">
            <a:extLst>
              <a:ext uri="{FF2B5EF4-FFF2-40B4-BE49-F238E27FC236}">
                <a16:creationId xmlns:a16="http://schemas.microsoft.com/office/drawing/2014/main" id="{11D56EF5-4306-8849-8F8B-0D5D47F4ADAF}"/>
              </a:ext>
            </a:extLst>
          </p:cNvPr>
          <p:cNvSpPr>
            <a:spLocks noGrp="1"/>
          </p:cNvSpPr>
          <p:nvPr>
            <p:ph type="sldNum" sz="quarter" idx="12"/>
          </p:nvPr>
        </p:nvSpPr>
        <p:spPr/>
        <p:txBody>
          <a:bodyPr/>
          <a:lstStyle/>
          <a:p>
            <a:pPr>
              <a:defRPr/>
            </a:pPr>
            <a:fld id="{91FB2ABB-CCA5-4F00-9C9B-DB9C6E0A1C07}" type="slidenum">
              <a:rPr lang="es-MX" smtClean="0"/>
              <a:pPr>
                <a:defRPr/>
              </a:pPr>
              <a:t>‹Nº›</a:t>
            </a:fld>
            <a:endParaRPr lang="es-MX"/>
          </a:p>
        </p:txBody>
      </p:sp>
    </p:spTree>
    <p:extLst>
      <p:ext uri="{BB962C8B-B14F-4D97-AF65-F5344CB8AC3E}">
        <p14:creationId xmlns:p14="http://schemas.microsoft.com/office/powerpoint/2010/main" val="427593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3A75-9C42-994E-9C26-D059B68A0F3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B864D95F-6B58-2B47-853B-E6C4DA269263}"/>
              </a:ext>
            </a:extLst>
          </p:cNvPr>
          <p:cNvSpPr>
            <a:spLocks noGrp="1"/>
          </p:cNvSpPr>
          <p:nvPr>
            <p:ph type="dt" sz="half" idx="10"/>
          </p:nvPr>
        </p:nvSpPr>
        <p:spPr/>
        <p:txBody>
          <a:bodyPr/>
          <a:lstStyle/>
          <a:p>
            <a:pPr>
              <a:defRPr/>
            </a:pPr>
            <a:fld id="{A16869FE-5957-4610-9870-F1D4D3797C8A}" type="datetime1">
              <a:rPr lang="es-MX" smtClean="0"/>
              <a:t>12/04/20</a:t>
            </a:fld>
            <a:endParaRPr lang="es-MX"/>
          </a:p>
        </p:txBody>
      </p:sp>
      <p:sp>
        <p:nvSpPr>
          <p:cNvPr id="4" name="Marcador de pie de página 3">
            <a:extLst>
              <a:ext uri="{FF2B5EF4-FFF2-40B4-BE49-F238E27FC236}">
                <a16:creationId xmlns:a16="http://schemas.microsoft.com/office/drawing/2014/main" id="{D73BF2B0-B0CC-AE46-86C5-2FAB1238D7F0}"/>
              </a:ext>
            </a:extLst>
          </p:cNvPr>
          <p:cNvSpPr>
            <a:spLocks noGrp="1"/>
          </p:cNvSpPr>
          <p:nvPr>
            <p:ph type="ftr" sz="quarter" idx="11"/>
          </p:nvPr>
        </p:nvSpPr>
        <p:spPr/>
        <p:txBody>
          <a:bodyPr/>
          <a:lstStyle/>
          <a:p>
            <a:pPr>
              <a:defRPr/>
            </a:pPr>
            <a:r>
              <a:rPr lang="es-MX"/>
              <a:t>LHH</a:t>
            </a:r>
          </a:p>
        </p:txBody>
      </p:sp>
      <p:sp>
        <p:nvSpPr>
          <p:cNvPr id="5" name="Marcador de número de diapositiva 4">
            <a:extLst>
              <a:ext uri="{FF2B5EF4-FFF2-40B4-BE49-F238E27FC236}">
                <a16:creationId xmlns:a16="http://schemas.microsoft.com/office/drawing/2014/main" id="{6D7CB991-641B-DD47-9CAB-89263DF4AD4B}"/>
              </a:ext>
            </a:extLst>
          </p:cNvPr>
          <p:cNvSpPr>
            <a:spLocks noGrp="1"/>
          </p:cNvSpPr>
          <p:nvPr>
            <p:ph type="sldNum" sz="quarter" idx="12"/>
          </p:nvPr>
        </p:nvSpPr>
        <p:spPr/>
        <p:txBody>
          <a:bodyPr/>
          <a:lstStyle/>
          <a:p>
            <a:pPr>
              <a:defRPr/>
            </a:pPr>
            <a:fld id="{253E9568-36E0-4277-B637-2C60A40DF980}" type="slidenum">
              <a:rPr lang="es-MX" smtClean="0"/>
              <a:pPr>
                <a:defRPr/>
              </a:pPr>
              <a:t>‹Nº›</a:t>
            </a:fld>
            <a:endParaRPr lang="es-MX"/>
          </a:p>
        </p:txBody>
      </p:sp>
    </p:spTree>
    <p:extLst>
      <p:ext uri="{BB962C8B-B14F-4D97-AF65-F5344CB8AC3E}">
        <p14:creationId xmlns:p14="http://schemas.microsoft.com/office/powerpoint/2010/main" val="360608178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E6C7E0-1D6C-F24F-AD36-19B3EC33A47F}"/>
              </a:ext>
            </a:extLst>
          </p:cNvPr>
          <p:cNvSpPr>
            <a:spLocks noGrp="1"/>
          </p:cNvSpPr>
          <p:nvPr>
            <p:ph type="dt" sz="half" idx="10"/>
          </p:nvPr>
        </p:nvSpPr>
        <p:spPr/>
        <p:txBody>
          <a:bodyPr/>
          <a:lstStyle/>
          <a:p>
            <a:pPr>
              <a:defRPr/>
            </a:pPr>
            <a:fld id="{D90539EF-F575-49A5-9BF3-4D3049273687}" type="datetime1">
              <a:rPr lang="es-MX" smtClean="0"/>
              <a:t>12/04/20</a:t>
            </a:fld>
            <a:endParaRPr lang="es-MX"/>
          </a:p>
        </p:txBody>
      </p:sp>
      <p:sp>
        <p:nvSpPr>
          <p:cNvPr id="3" name="Marcador de pie de página 2">
            <a:extLst>
              <a:ext uri="{FF2B5EF4-FFF2-40B4-BE49-F238E27FC236}">
                <a16:creationId xmlns:a16="http://schemas.microsoft.com/office/drawing/2014/main" id="{00E00C74-3303-CB41-8819-57F66D33A025}"/>
              </a:ext>
            </a:extLst>
          </p:cNvPr>
          <p:cNvSpPr>
            <a:spLocks noGrp="1"/>
          </p:cNvSpPr>
          <p:nvPr>
            <p:ph type="ftr" sz="quarter" idx="11"/>
          </p:nvPr>
        </p:nvSpPr>
        <p:spPr/>
        <p:txBody>
          <a:bodyPr/>
          <a:lstStyle/>
          <a:p>
            <a:pPr>
              <a:defRPr/>
            </a:pPr>
            <a:r>
              <a:rPr lang="es-MX"/>
              <a:t>LHH</a:t>
            </a:r>
          </a:p>
        </p:txBody>
      </p:sp>
      <p:sp>
        <p:nvSpPr>
          <p:cNvPr id="4" name="Marcador de número de diapositiva 3">
            <a:extLst>
              <a:ext uri="{FF2B5EF4-FFF2-40B4-BE49-F238E27FC236}">
                <a16:creationId xmlns:a16="http://schemas.microsoft.com/office/drawing/2014/main" id="{B0959A5F-E576-1B4F-9755-932A8FB6F4E7}"/>
              </a:ext>
            </a:extLst>
          </p:cNvPr>
          <p:cNvSpPr>
            <a:spLocks noGrp="1"/>
          </p:cNvSpPr>
          <p:nvPr>
            <p:ph type="sldNum" sz="quarter" idx="12"/>
          </p:nvPr>
        </p:nvSpPr>
        <p:spPr/>
        <p:txBody>
          <a:bodyPr/>
          <a:lstStyle/>
          <a:p>
            <a:pPr>
              <a:defRPr/>
            </a:pPr>
            <a:fld id="{D996DEF3-8723-46EA-81F0-4002C48CE60E}" type="slidenum">
              <a:rPr lang="es-MX" smtClean="0"/>
              <a:pPr>
                <a:defRPr/>
              </a:pPr>
              <a:t>‹Nº›</a:t>
            </a:fld>
            <a:endParaRPr lang="es-MX"/>
          </a:p>
        </p:txBody>
      </p:sp>
    </p:spTree>
    <p:extLst>
      <p:ext uri="{BB962C8B-B14F-4D97-AF65-F5344CB8AC3E}">
        <p14:creationId xmlns:p14="http://schemas.microsoft.com/office/powerpoint/2010/main" val="61691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8A00F-E72D-064F-A5B9-FDCA9D43ED22}"/>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8B96AF3-E50A-E14D-8D44-F33F80FAF9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323E5589-62AC-CD47-8341-8D83CDC1B4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81444B2-680B-0F4F-9F64-CC093D9DF6E1}"/>
              </a:ext>
            </a:extLst>
          </p:cNvPr>
          <p:cNvSpPr>
            <a:spLocks noGrp="1"/>
          </p:cNvSpPr>
          <p:nvPr>
            <p:ph type="dt" sz="half" idx="10"/>
          </p:nvPr>
        </p:nvSpPr>
        <p:spPr/>
        <p:txBody>
          <a:bodyPr/>
          <a:lstStyle/>
          <a:p>
            <a:pPr>
              <a:defRPr/>
            </a:pPr>
            <a:fld id="{47F88067-59B4-4C5B-97B3-EB6DA2197579}" type="datetime1">
              <a:rPr lang="es-MX" smtClean="0"/>
              <a:t>12/04/20</a:t>
            </a:fld>
            <a:endParaRPr lang="es-MX"/>
          </a:p>
        </p:txBody>
      </p:sp>
      <p:sp>
        <p:nvSpPr>
          <p:cNvPr id="6" name="Marcador de pie de página 5">
            <a:extLst>
              <a:ext uri="{FF2B5EF4-FFF2-40B4-BE49-F238E27FC236}">
                <a16:creationId xmlns:a16="http://schemas.microsoft.com/office/drawing/2014/main" id="{4E18C2EF-FC50-1242-959E-27467088FCBD}"/>
              </a:ext>
            </a:extLst>
          </p:cNvPr>
          <p:cNvSpPr>
            <a:spLocks noGrp="1"/>
          </p:cNvSpPr>
          <p:nvPr>
            <p:ph type="ftr" sz="quarter" idx="11"/>
          </p:nvPr>
        </p:nvSpPr>
        <p:spPr/>
        <p:txBody>
          <a:bodyPr/>
          <a:lstStyle/>
          <a:p>
            <a:pPr>
              <a:defRPr/>
            </a:pPr>
            <a:r>
              <a:rPr lang="es-MX"/>
              <a:t>LHH</a:t>
            </a:r>
          </a:p>
        </p:txBody>
      </p:sp>
      <p:sp>
        <p:nvSpPr>
          <p:cNvPr id="7" name="Marcador de número de diapositiva 6">
            <a:extLst>
              <a:ext uri="{FF2B5EF4-FFF2-40B4-BE49-F238E27FC236}">
                <a16:creationId xmlns:a16="http://schemas.microsoft.com/office/drawing/2014/main" id="{83334492-E3B0-9B4B-85A9-BFC7E35597F2}"/>
              </a:ext>
            </a:extLst>
          </p:cNvPr>
          <p:cNvSpPr>
            <a:spLocks noGrp="1"/>
          </p:cNvSpPr>
          <p:nvPr>
            <p:ph type="sldNum" sz="quarter" idx="12"/>
          </p:nvPr>
        </p:nvSpPr>
        <p:spPr/>
        <p:txBody>
          <a:bodyPr/>
          <a:lstStyle/>
          <a:p>
            <a:pPr>
              <a:defRPr/>
            </a:pPr>
            <a:fld id="{48E2FACF-EE1E-4549-BB80-DB1633C983DD}" type="slidenum">
              <a:rPr lang="es-MX" smtClean="0"/>
              <a:pPr>
                <a:defRPr/>
              </a:pPr>
              <a:t>‹Nº›</a:t>
            </a:fld>
            <a:endParaRPr lang="es-MX"/>
          </a:p>
        </p:txBody>
      </p:sp>
    </p:spTree>
    <p:extLst>
      <p:ext uri="{BB962C8B-B14F-4D97-AF65-F5344CB8AC3E}">
        <p14:creationId xmlns:p14="http://schemas.microsoft.com/office/powerpoint/2010/main" val="54628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398EF-0D4D-0244-8178-B7F31ABDDDB0}"/>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AA1E0594-3B1A-7646-AF1D-38EE8AADC2A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DB2A3B01-FAC7-254A-962E-4F26B4B983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6E75F12-04BE-2246-A75B-1CB7741109FF}"/>
              </a:ext>
            </a:extLst>
          </p:cNvPr>
          <p:cNvSpPr>
            <a:spLocks noGrp="1"/>
          </p:cNvSpPr>
          <p:nvPr>
            <p:ph type="dt" sz="half" idx="10"/>
          </p:nvPr>
        </p:nvSpPr>
        <p:spPr/>
        <p:txBody>
          <a:bodyPr/>
          <a:lstStyle/>
          <a:p>
            <a:pPr>
              <a:defRPr/>
            </a:pPr>
            <a:fld id="{3EDBACF8-FBB9-4444-87F2-660C7FE5118E}" type="datetime1">
              <a:rPr lang="es-MX" smtClean="0"/>
              <a:t>12/04/20</a:t>
            </a:fld>
            <a:endParaRPr lang="es-MX"/>
          </a:p>
        </p:txBody>
      </p:sp>
      <p:sp>
        <p:nvSpPr>
          <p:cNvPr id="6" name="Marcador de pie de página 5">
            <a:extLst>
              <a:ext uri="{FF2B5EF4-FFF2-40B4-BE49-F238E27FC236}">
                <a16:creationId xmlns:a16="http://schemas.microsoft.com/office/drawing/2014/main" id="{D84ED821-065D-7A41-8051-A3CD97C60B3E}"/>
              </a:ext>
            </a:extLst>
          </p:cNvPr>
          <p:cNvSpPr>
            <a:spLocks noGrp="1"/>
          </p:cNvSpPr>
          <p:nvPr>
            <p:ph type="ftr" sz="quarter" idx="11"/>
          </p:nvPr>
        </p:nvSpPr>
        <p:spPr/>
        <p:txBody>
          <a:bodyPr/>
          <a:lstStyle/>
          <a:p>
            <a:pPr>
              <a:defRPr/>
            </a:pPr>
            <a:r>
              <a:rPr lang="es-MX"/>
              <a:t>LHH</a:t>
            </a:r>
          </a:p>
        </p:txBody>
      </p:sp>
      <p:sp>
        <p:nvSpPr>
          <p:cNvPr id="7" name="Marcador de número de diapositiva 6">
            <a:extLst>
              <a:ext uri="{FF2B5EF4-FFF2-40B4-BE49-F238E27FC236}">
                <a16:creationId xmlns:a16="http://schemas.microsoft.com/office/drawing/2014/main" id="{E3B7E41E-C2EE-1A48-BD47-74D1A6B2A6E8}"/>
              </a:ext>
            </a:extLst>
          </p:cNvPr>
          <p:cNvSpPr>
            <a:spLocks noGrp="1"/>
          </p:cNvSpPr>
          <p:nvPr>
            <p:ph type="sldNum" sz="quarter" idx="12"/>
          </p:nvPr>
        </p:nvSpPr>
        <p:spPr/>
        <p:txBody>
          <a:bodyPr/>
          <a:lstStyle/>
          <a:p>
            <a:pPr>
              <a:defRPr/>
            </a:pPr>
            <a:fld id="{076C02F9-E6BE-4A4B-8180-8F02F99B7FDB}" type="slidenum">
              <a:rPr lang="es-MX" smtClean="0"/>
              <a:pPr>
                <a:defRPr/>
              </a:pPr>
              <a:t>‹Nº›</a:t>
            </a:fld>
            <a:endParaRPr lang="es-MX"/>
          </a:p>
        </p:txBody>
      </p:sp>
    </p:spTree>
    <p:extLst>
      <p:ext uri="{BB962C8B-B14F-4D97-AF65-F5344CB8AC3E}">
        <p14:creationId xmlns:p14="http://schemas.microsoft.com/office/powerpoint/2010/main" val="15422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8E8998-2DEA-BE41-AA5B-1E4BACAA58C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9D2BC6E-C995-C042-B063-FD1E2EA9070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6FBE7BA-440D-0548-956E-12B6164CCA9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A16869FE-5957-4610-9870-F1D4D3797C8A}" type="datetime1">
              <a:rPr lang="es-MX" smtClean="0"/>
              <a:t>12/04/20</a:t>
            </a:fld>
            <a:endParaRPr lang="es-MX"/>
          </a:p>
        </p:txBody>
      </p:sp>
      <p:sp>
        <p:nvSpPr>
          <p:cNvPr id="5" name="Marcador de pie de página 4">
            <a:extLst>
              <a:ext uri="{FF2B5EF4-FFF2-40B4-BE49-F238E27FC236}">
                <a16:creationId xmlns:a16="http://schemas.microsoft.com/office/drawing/2014/main" id="{1F5FC7A1-85B0-3146-B4DF-29C7F7249F1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s-MX"/>
              <a:t>LHH</a:t>
            </a:r>
          </a:p>
        </p:txBody>
      </p:sp>
      <p:sp>
        <p:nvSpPr>
          <p:cNvPr id="6" name="Marcador de número de diapositiva 5">
            <a:extLst>
              <a:ext uri="{FF2B5EF4-FFF2-40B4-BE49-F238E27FC236}">
                <a16:creationId xmlns:a16="http://schemas.microsoft.com/office/drawing/2014/main" id="{1EFE86A0-0D80-2A42-901B-2FFBECC0CC1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53E9568-36E0-4277-B637-2C60A40DF980}" type="slidenum">
              <a:rPr lang="es-MX" smtClean="0"/>
              <a:pPr>
                <a:defRPr/>
              </a:pPr>
              <a:t>‹Nº›</a:t>
            </a:fld>
            <a:endParaRPr lang="es-MX"/>
          </a:p>
        </p:txBody>
      </p:sp>
    </p:spTree>
    <p:extLst>
      <p:ext uri="{BB962C8B-B14F-4D97-AF65-F5344CB8AC3E}">
        <p14:creationId xmlns:p14="http://schemas.microsoft.com/office/powerpoint/2010/main" val="90739636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0.png"/><Relationship Id="rId5" Type="http://schemas.openxmlformats.org/officeDocument/2006/relationships/diagramQuickStyle" Target="../diagrams/quickStyle3.xml"/><Relationship Id="rId10" Type="http://schemas.openxmlformats.org/officeDocument/2006/relationships/image" Target="../media/image19.png"/><Relationship Id="rId4" Type="http://schemas.openxmlformats.org/officeDocument/2006/relationships/diagramLayout" Target="../diagrams/layout3.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3.bin"/><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s.wikipedia.org/wiki/Archivo:Clima_Granada_(Espa%C3%B1a).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1 Título"/>
          <p:cNvSpPr>
            <a:spLocks noGrp="1"/>
          </p:cNvSpPr>
          <p:nvPr>
            <p:ph type="ctrTitle"/>
          </p:nvPr>
        </p:nvSpPr>
        <p:spPr>
          <a:xfrm>
            <a:off x="2284026" y="2043663"/>
            <a:ext cx="4578895" cy="2031055"/>
          </a:xfrm>
        </p:spPr>
        <p:txBody>
          <a:bodyPr>
            <a:normAutofit/>
          </a:bodyPr>
          <a:lstStyle/>
          <a:p>
            <a:pPr eaLnBrk="1" hangingPunct="1"/>
            <a:r>
              <a:rPr lang="es-MX">
                <a:solidFill>
                  <a:srgbClr val="FFFFFF"/>
                </a:solidFill>
              </a:rPr>
              <a:t>MEDIDAS ESTADÍSTICAS</a:t>
            </a:r>
          </a:p>
        </p:txBody>
      </p:sp>
      <p:sp>
        <p:nvSpPr>
          <p:cNvPr id="4" name="3 Subtítulo"/>
          <p:cNvSpPr>
            <a:spLocks noGrp="1"/>
          </p:cNvSpPr>
          <p:nvPr>
            <p:ph type="subTitle" idx="1"/>
          </p:nvPr>
        </p:nvSpPr>
        <p:spPr>
          <a:xfrm>
            <a:off x="2284026" y="4074718"/>
            <a:ext cx="4578895" cy="682079"/>
          </a:xfrm>
        </p:spPr>
        <p:txBody>
          <a:bodyPr>
            <a:normAutofit/>
          </a:bodyPr>
          <a:lstStyle/>
          <a:p>
            <a:endParaRPr lang="es-MX">
              <a:solidFill>
                <a:srgbClr val="FFFFFF"/>
              </a:solidFill>
            </a:endParaRPr>
          </a:p>
        </p:txBody>
      </p:sp>
      <p:sp>
        <p:nvSpPr>
          <p:cNvPr id="2" name="1 Marcador de pie de página"/>
          <p:cNvSpPr>
            <a:spLocks noGrp="1"/>
          </p:cNvSpPr>
          <p:nvPr>
            <p:ph type="ftr" sz="quarter" idx="11"/>
          </p:nvPr>
        </p:nvSpPr>
        <p:spPr>
          <a:xfrm>
            <a:off x="604245" y="6223702"/>
            <a:ext cx="2874153" cy="314067"/>
          </a:xfrm>
        </p:spPr>
        <p:txBody>
          <a:bodyPr>
            <a:normAutofit/>
          </a:bodyPr>
          <a:lstStyle/>
          <a:p>
            <a:pPr algn="l">
              <a:spcAft>
                <a:spcPts val="600"/>
              </a:spcAft>
              <a:defRPr/>
            </a:pPr>
            <a:r>
              <a:rPr lang="es-MX">
                <a:solidFill>
                  <a:srgbClr val="898989"/>
                </a:solidFill>
              </a:rPr>
              <a:t>LHH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7479" y="0"/>
            <a:ext cx="4816290"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3" name="2 Marcador de contenido"/>
          <p:cNvSpPr>
            <a:spLocks noGrp="1"/>
          </p:cNvSpPr>
          <p:nvPr>
            <p:ph idx="1"/>
          </p:nvPr>
        </p:nvSpPr>
        <p:spPr>
          <a:xfrm>
            <a:off x="603504" y="2421683"/>
            <a:ext cx="3574461" cy="3353476"/>
          </a:xfrm>
        </p:spPr>
        <p:txBody>
          <a:bodyPr anchor="t">
            <a:normAutofit/>
          </a:bodyPr>
          <a:lstStyle/>
          <a:p>
            <a:pPr marL="0" indent="0">
              <a:buNone/>
            </a:pPr>
            <a:r>
              <a:rPr lang="es-ES" sz="1600">
                <a:solidFill>
                  <a:srgbClr val="000000"/>
                </a:solidFill>
              </a:rPr>
              <a:t>Media: El tiempo de secado medio de la muestra es de 3.787 horas.</a:t>
            </a:r>
          </a:p>
          <a:p>
            <a:pPr marL="0" indent="0">
              <a:buNone/>
            </a:pPr>
            <a:r>
              <a:rPr lang="es-ES" sz="1600">
                <a:solidFill>
                  <a:srgbClr val="000000"/>
                </a:solidFill>
              </a:rPr>
              <a:t>Mediana: El 50% de las pinturas seleccionadas tienen un tiempo de secado de cuando mucho (≤)3.6 horas.</a:t>
            </a:r>
          </a:p>
          <a:p>
            <a:pPr marL="0" indent="0">
              <a:buNone/>
            </a:pPr>
            <a:r>
              <a:rPr lang="es-ES" sz="1600">
                <a:solidFill>
                  <a:srgbClr val="000000"/>
                </a:solidFill>
              </a:rPr>
              <a:t>La distribución del tiempo de secado de las pinturas es unimodal con dos pinturas con 2.8 horas.</a:t>
            </a:r>
            <a:endParaRPr lang="es-MX" sz="1600">
              <a:solidFill>
                <a:srgbClr val="000000"/>
              </a:solidFill>
            </a:endParaRPr>
          </a:p>
        </p:txBody>
      </p:sp>
      <p:sp>
        <p:nvSpPr>
          <p:cNvPr id="5" name="4 Marcador de pie de página"/>
          <p:cNvSpPr>
            <a:spLocks noGrp="1"/>
          </p:cNvSpPr>
          <p:nvPr>
            <p:ph type="ftr" sz="quarter" idx="11"/>
          </p:nvPr>
        </p:nvSpPr>
        <p:spPr>
          <a:xfrm>
            <a:off x="1723865" y="6223702"/>
            <a:ext cx="2451888" cy="314067"/>
          </a:xfrm>
        </p:spPr>
        <p:txBody>
          <a:bodyPr>
            <a:normAutofit/>
          </a:bodyPr>
          <a:lstStyle/>
          <a:p>
            <a:pPr algn="r">
              <a:spcAft>
                <a:spcPts val="600"/>
              </a:spcAft>
              <a:defRPr/>
            </a:pPr>
            <a:r>
              <a:rPr lang="es-MX" sz="1000">
                <a:solidFill>
                  <a:srgbClr val="898989"/>
                </a:solidFill>
              </a:rPr>
              <a:t>LHH</a:t>
            </a:r>
          </a:p>
        </p:txBody>
      </p:sp>
      <p:sp>
        <p:nvSpPr>
          <p:cNvPr id="14"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5340" y="581159"/>
            <a:ext cx="4098660"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3 Tabla"/>
          <p:cNvGraphicFramePr>
            <a:graphicFrameLocks noGrp="1"/>
          </p:cNvGraphicFramePr>
          <p:nvPr>
            <p:extLst>
              <p:ext uri="{D42A27DB-BD31-4B8C-83A1-F6EECF244321}">
                <p14:modId xmlns:p14="http://schemas.microsoft.com/office/powerpoint/2010/main" val="3007998696"/>
              </p:ext>
            </p:extLst>
          </p:nvPr>
        </p:nvGraphicFramePr>
        <p:xfrm>
          <a:off x="5724128" y="1288745"/>
          <a:ext cx="3111160" cy="5091990"/>
        </p:xfrm>
        <a:graphic>
          <a:graphicData uri="http://schemas.openxmlformats.org/drawingml/2006/table">
            <a:tbl>
              <a:tblPr firstRow="1" bandRow="1">
                <a:noFill/>
                <a:tableStyleId>{5C22544A-7EE6-4342-B048-85BDC9FD1C3A}</a:tableStyleId>
              </a:tblPr>
              <a:tblGrid>
                <a:gridCol w="1669231">
                  <a:extLst>
                    <a:ext uri="{9D8B030D-6E8A-4147-A177-3AD203B41FA5}">
                      <a16:colId xmlns:a16="http://schemas.microsoft.com/office/drawing/2014/main" val="20000"/>
                    </a:ext>
                  </a:extLst>
                </a:gridCol>
                <a:gridCol w="1441929">
                  <a:extLst>
                    <a:ext uri="{9D8B030D-6E8A-4147-A177-3AD203B41FA5}">
                      <a16:colId xmlns:a16="http://schemas.microsoft.com/office/drawing/2014/main" val="20001"/>
                    </a:ext>
                  </a:extLst>
                </a:gridCol>
              </a:tblGrid>
              <a:tr h="322473">
                <a:tc>
                  <a:txBody>
                    <a:bodyPr/>
                    <a:lstStyle/>
                    <a:p>
                      <a:pPr algn="ctr" fontAlgn="b"/>
                      <a:r>
                        <a:rPr lang="es-MX" sz="1200" b="1" u="none" strike="noStrike" dirty="0">
                          <a:solidFill>
                            <a:srgbClr val="FFFFFF"/>
                          </a:solidFill>
                          <a:effectLst/>
                        </a:rPr>
                        <a:t>Tiempo de secado (hr)</a:t>
                      </a:r>
                      <a:endParaRPr lang="es-MX" sz="1200" b="1" i="1" u="none" strike="noStrike" dirty="0">
                        <a:solidFill>
                          <a:srgbClr val="FFFFFF"/>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s-MX" sz="1200" b="1" u="none" strike="noStrike">
                          <a:solidFill>
                            <a:srgbClr val="FFFFFF"/>
                          </a:solidFill>
                          <a:effectLst/>
                        </a:rPr>
                        <a:t> </a:t>
                      </a:r>
                      <a:endParaRPr lang="es-MX" sz="1200" b="1" i="1" u="none" strike="noStrike">
                        <a:solidFill>
                          <a:srgbClr val="FFFFFF"/>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0000"/>
                  </a:ext>
                </a:extLst>
              </a:tr>
              <a:tr h="322473">
                <a:tc>
                  <a:txBody>
                    <a:bodyPr/>
                    <a:lstStyle/>
                    <a:p>
                      <a:pPr algn="l" fontAlgn="b"/>
                      <a:r>
                        <a:rPr lang="es-MX" sz="1200" u="none" strike="noStrike">
                          <a:solidFill>
                            <a:schemeClr val="tx1">
                              <a:lumMod val="85000"/>
                              <a:lumOff val="15000"/>
                            </a:schemeClr>
                          </a:solidFill>
                          <a:effectLst/>
                        </a:rPr>
                        <a:t> </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MX" sz="1200" u="none" strike="noStrike">
                          <a:solidFill>
                            <a:schemeClr val="tx1">
                              <a:lumMod val="85000"/>
                              <a:lumOff val="15000"/>
                            </a:schemeClr>
                          </a:solidFill>
                          <a:effectLst/>
                        </a:rPr>
                        <a:t> </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1"/>
                  </a:ext>
                </a:extLst>
              </a:tr>
              <a:tr h="322473">
                <a:tc>
                  <a:txBody>
                    <a:bodyPr/>
                    <a:lstStyle/>
                    <a:p>
                      <a:pPr algn="l" fontAlgn="b"/>
                      <a:r>
                        <a:rPr lang="es-MX" sz="1200" u="none" strike="noStrike">
                          <a:solidFill>
                            <a:schemeClr val="tx1">
                              <a:lumMod val="85000"/>
                              <a:lumOff val="15000"/>
                            </a:schemeClr>
                          </a:solidFill>
                          <a:effectLst/>
                        </a:rPr>
                        <a:t>Media</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3.78666667</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2"/>
                  </a:ext>
                </a:extLst>
              </a:tr>
              <a:tr h="322473">
                <a:tc>
                  <a:txBody>
                    <a:bodyPr/>
                    <a:lstStyle/>
                    <a:p>
                      <a:pPr algn="l" fontAlgn="b"/>
                      <a:r>
                        <a:rPr lang="es-MX" sz="1200" u="none" strike="noStrike">
                          <a:solidFill>
                            <a:schemeClr val="tx1">
                              <a:lumMod val="85000"/>
                              <a:lumOff val="15000"/>
                            </a:schemeClr>
                          </a:solidFill>
                          <a:effectLst/>
                        </a:rPr>
                        <a:t>Error típico</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0.25068794</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3"/>
                  </a:ext>
                </a:extLst>
              </a:tr>
              <a:tr h="322473">
                <a:tc>
                  <a:txBody>
                    <a:bodyPr/>
                    <a:lstStyle/>
                    <a:p>
                      <a:pPr algn="l" fontAlgn="b"/>
                      <a:r>
                        <a:rPr lang="es-MX" sz="1200" u="none" strike="noStrike">
                          <a:solidFill>
                            <a:schemeClr val="tx1">
                              <a:lumMod val="85000"/>
                              <a:lumOff val="15000"/>
                            </a:schemeClr>
                          </a:solidFill>
                          <a:effectLst/>
                        </a:rPr>
                        <a:t>Mediana</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3.6</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4"/>
                  </a:ext>
                </a:extLst>
              </a:tr>
              <a:tr h="322473">
                <a:tc>
                  <a:txBody>
                    <a:bodyPr/>
                    <a:lstStyle/>
                    <a:p>
                      <a:pPr algn="l" fontAlgn="b"/>
                      <a:r>
                        <a:rPr lang="es-MX" sz="1200" u="none" strike="noStrike">
                          <a:solidFill>
                            <a:schemeClr val="tx1">
                              <a:lumMod val="85000"/>
                              <a:lumOff val="15000"/>
                            </a:schemeClr>
                          </a:solidFill>
                          <a:effectLst/>
                        </a:rPr>
                        <a:t>Moda</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2.8</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5"/>
                  </a:ext>
                </a:extLst>
              </a:tr>
              <a:tr h="322473">
                <a:tc>
                  <a:txBody>
                    <a:bodyPr/>
                    <a:lstStyle/>
                    <a:p>
                      <a:pPr algn="l" fontAlgn="b"/>
                      <a:r>
                        <a:rPr lang="es-MX" sz="1200" u="none" strike="noStrike" dirty="0">
                          <a:solidFill>
                            <a:schemeClr val="tx1">
                              <a:lumMod val="85000"/>
                              <a:lumOff val="15000"/>
                            </a:schemeClr>
                          </a:solidFill>
                          <a:effectLst/>
                        </a:rPr>
                        <a:t>Desviación estándar</a:t>
                      </a:r>
                      <a:endParaRPr lang="es-MX" sz="1200" b="0" i="0" u="none" strike="noStrike" dirty="0">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0.97091023</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6"/>
                  </a:ext>
                </a:extLst>
              </a:tr>
              <a:tr h="322473">
                <a:tc>
                  <a:txBody>
                    <a:bodyPr/>
                    <a:lstStyle/>
                    <a:p>
                      <a:pPr algn="l" fontAlgn="b"/>
                      <a:r>
                        <a:rPr lang="es-MX" sz="1200" u="none" strike="noStrike">
                          <a:solidFill>
                            <a:schemeClr val="tx1">
                              <a:lumMod val="85000"/>
                              <a:lumOff val="15000"/>
                            </a:schemeClr>
                          </a:solidFill>
                          <a:effectLst/>
                        </a:rPr>
                        <a:t>Varianza de la muestra</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0.94266667</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7"/>
                  </a:ext>
                </a:extLst>
              </a:tr>
              <a:tr h="322473">
                <a:tc>
                  <a:txBody>
                    <a:bodyPr/>
                    <a:lstStyle/>
                    <a:p>
                      <a:pPr algn="l" fontAlgn="b"/>
                      <a:r>
                        <a:rPr lang="es-MX" sz="1200" u="none" strike="noStrike">
                          <a:solidFill>
                            <a:schemeClr val="tx1">
                              <a:lumMod val="85000"/>
                              <a:lumOff val="15000"/>
                            </a:schemeClr>
                          </a:solidFill>
                          <a:effectLst/>
                        </a:rPr>
                        <a:t>Curtosis</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-0.95322337</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8"/>
                  </a:ext>
                </a:extLst>
              </a:tr>
              <a:tr h="322473">
                <a:tc>
                  <a:txBody>
                    <a:bodyPr/>
                    <a:lstStyle/>
                    <a:p>
                      <a:pPr algn="l" fontAlgn="b"/>
                      <a:r>
                        <a:rPr lang="es-MX" sz="1200" u="none" strike="noStrike">
                          <a:solidFill>
                            <a:schemeClr val="tx1">
                              <a:lumMod val="85000"/>
                              <a:lumOff val="15000"/>
                            </a:schemeClr>
                          </a:solidFill>
                          <a:effectLst/>
                        </a:rPr>
                        <a:t>Coeficiente de asimetría</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0.51255693</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9"/>
                  </a:ext>
                </a:extLst>
              </a:tr>
              <a:tr h="322473">
                <a:tc>
                  <a:txBody>
                    <a:bodyPr/>
                    <a:lstStyle/>
                    <a:p>
                      <a:pPr algn="l" fontAlgn="b"/>
                      <a:r>
                        <a:rPr lang="es-MX" sz="1200" u="none" strike="noStrike">
                          <a:solidFill>
                            <a:schemeClr val="tx1">
                              <a:lumMod val="85000"/>
                              <a:lumOff val="15000"/>
                            </a:schemeClr>
                          </a:solidFill>
                          <a:effectLst/>
                        </a:rPr>
                        <a:t>Rango</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3.1</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10"/>
                  </a:ext>
                </a:extLst>
              </a:tr>
              <a:tr h="322473">
                <a:tc>
                  <a:txBody>
                    <a:bodyPr/>
                    <a:lstStyle/>
                    <a:p>
                      <a:pPr algn="l" fontAlgn="b"/>
                      <a:r>
                        <a:rPr lang="es-MX" sz="1200" u="none" strike="noStrike">
                          <a:solidFill>
                            <a:schemeClr val="tx1">
                              <a:lumMod val="85000"/>
                              <a:lumOff val="15000"/>
                            </a:schemeClr>
                          </a:solidFill>
                          <a:effectLst/>
                        </a:rPr>
                        <a:t>Mínimo</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2.5</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11"/>
                  </a:ext>
                </a:extLst>
              </a:tr>
              <a:tr h="322473">
                <a:tc>
                  <a:txBody>
                    <a:bodyPr/>
                    <a:lstStyle/>
                    <a:p>
                      <a:pPr algn="l" fontAlgn="b"/>
                      <a:r>
                        <a:rPr lang="es-MX" sz="1200" u="none" strike="noStrike">
                          <a:solidFill>
                            <a:schemeClr val="tx1">
                              <a:lumMod val="85000"/>
                              <a:lumOff val="15000"/>
                            </a:schemeClr>
                          </a:solidFill>
                          <a:effectLst/>
                        </a:rPr>
                        <a:t>Máximo</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s-MX" sz="1200" u="none" strike="noStrike">
                          <a:solidFill>
                            <a:schemeClr val="tx1">
                              <a:lumMod val="85000"/>
                              <a:lumOff val="15000"/>
                            </a:schemeClr>
                          </a:solidFill>
                          <a:effectLst/>
                        </a:rPr>
                        <a:t>5.6</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12"/>
                  </a:ext>
                </a:extLst>
              </a:tr>
              <a:tr h="322473">
                <a:tc>
                  <a:txBody>
                    <a:bodyPr/>
                    <a:lstStyle/>
                    <a:p>
                      <a:pPr algn="l" fontAlgn="b"/>
                      <a:r>
                        <a:rPr lang="es-MX" sz="1200" u="none" strike="noStrike">
                          <a:solidFill>
                            <a:schemeClr val="tx1">
                              <a:lumMod val="85000"/>
                              <a:lumOff val="15000"/>
                            </a:schemeClr>
                          </a:solidFill>
                          <a:effectLst/>
                        </a:rPr>
                        <a:t>Suma</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s-MX" sz="1200" u="none" strike="noStrike">
                          <a:solidFill>
                            <a:schemeClr val="tx1">
                              <a:lumMod val="85000"/>
                              <a:lumOff val="15000"/>
                            </a:schemeClr>
                          </a:solidFill>
                          <a:effectLst/>
                        </a:rPr>
                        <a:t>56.8</a:t>
                      </a:r>
                      <a:endParaRPr lang="es-MX" sz="1200" b="0" i="0" u="none" strike="noStrike">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13"/>
                  </a:ext>
                </a:extLst>
              </a:tr>
              <a:tr h="322473">
                <a:tc>
                  <a:txBody>
                    <a:bodyPr/>
                    <a:lstStyle/>
                    <a:p>
                      <a:pPr algn="l" fontAlgn="b"/>
                      <a:r>
                        <a:rPr lang="es-MX" sz="1200" u="none" strike="noStrike">
                          <a:solidFill>
                            <a:schemeClr val="tx1">
                              <a:lumMod val="85000"/>
                              <a:lumOff val="15000"/>
                            </a:schemeClr>
                          </a:solidFill>
                          <a:effectLst/>
                        </a:rPr>
                        <a:t>Cuenta</a:t>
                      </a:r>
                      <a:endParaRPr lang="es-MX" sz="1200" b="0" i="0" u="none" strike="noStrike">
                        <a:solidFill>
                          <a:schemeClr val="tx1">
                            <a:lumMod val="85000"/>
                            <a:lumOff val="15000"/>
                          </a:schemeClr>
                        </a:solidFill>
                        <a:effectLst/>
                        <a:latin typeface="Calibri"/>
                      </a:endParaRPr>
                    </a:p>
                  </a:txBody>
                  <a:tcPr marL="120329" marR="72197" marT="72197" marB="72197"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s-MX" sz="1200" u="none" strike="noStrike" dirty="0">
                          <a:solidFill>
                            <a:schemeClr val="tx1">
                              <a:lumMod val="85000"/>
                              <a:lumOff val="15000"/>
                            </a:schemeClr>
                          </a:solidFill>
                          <a:effectLst/>
                        </a:rPr>
                        <a:t>15</a:t>
                      </a:r>
                      <a:endParaRPr lang="es-MX" sz="1200" b="0" i="0" u="none" strike="noStrike" dirty="0">
                        <a:solidFill>
                          <a:schemeClr val="tx1">
                            <a:lumMod val="85000"/>
                            <a:lumOff val="15000"/>
                          </a:schemeClr>
                        </a:solidFill>
                        <a:effectLst/>
                        <a:latin typeface="Calibri"/>
                      </a:endParaRPr>
                    </a:p>
                  </a:txBody>
                  <a:tcPr marL="120329" marR="72197" marT="72197" marB="72197"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0014"/>
                  </a:ext>
                </a:extLst>
              </a:tr>
            </a:tbl>
          </a:graphicData>
        </a:graphic>
      </p:graphicFrame>
      <p:pic>
        <p:nvPicPr>
          <p:cNvPr id="9" name="Picture 2">
            <a:extLst>
              <a:ext uri="{FF2B5EF4-FFF2-40B4-BE49-F238E27FC236}">
                <a16:creationId xmlns:a16="http://schemas.microsoft.com/office/drawing/2014/main" id="{9B08AAF3-78F2-C94C-A365-B1FB639F4A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6357" y="4797152"/>
            <a:ext cx="3716020" cy="5733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ítulo 6">
            <a:extLst>
              <a:ext uri="{FF2B5EF4-FFF2-40B4-BE49-F238E27FC236}">
                <a16:creationId xmlns:a16="http://schemas.microsoft.com/office/drawing/2014/main" id="{59BCBDE4-96EA-0C44-AA22-2FD34C4A0A91}"/>
              </a:ext>
            </a:extLst>
          </p:cNvPr>
          <p:cNvSpPr>
            <a:spLocks noGrp="1"/>
          </p:cNvSpPr>
          <p:nvPr>
            <p:ph type="title"/>
          </p:nvPr>
        </p:nvSpPr>
        <p:spPr/>
        <p:txBody>
          <a:bodyPr/>
          <a:lstStyle/>
          <a:p>
            <a:r>
              <a:rPr lang="es-EC" dirty="0"/>
              <a:t>Mediciones</a:t>
            </a:r>
          </a:p>
        </p:txBody>
      </p:sp>
    </p:spTree>
    <p:extLst>
      <p:ext uri="{BB962C8B-B14F-4D97-AF65-F5344CB8AC3E}">
        <p14:creationId xmlns:p14="http://schemas.microsoft.com/office/powerpoint/2010/main" val="356915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1 Marcador de pie de página"/>
          <p:cNvSpPr>
            <a:spLocks noGrp="1"/>
          </p:cNvSpPr>
          <p:nvPr>
            <p:ph type="ftr" sz="quarter" idx="11"/>
          </p:nvPr>
        </p:nvSpPr>
        <p:spPr>
          <a:xfrm>
            <a:off x="3028950" y="6356350"/>
            <a:ext cx="3086100" cy="365125"/>
          </a:xfrm>
        </p:spPr>
        <p:txBody>
          <a:bodyPr>
            <a:normAutofit/>
          </a:bodyPr>
          <a:lstStyle/>
          <a:p>
            <a:pPr>
              <a:spcAft>
                <a:spcPts val="600"/>
              </a:spcAft>
              <a:defRPr/>
            </a:pPr>
            <a:r>
              <a:rPr lang="es-MX"/>
              <a:t>LHH</a:t>
            </a: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95558"/>
            <a:ext cx="8178799" cy="446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0323" y="0"/>
            <a:ext cx="4703677"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136">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122" name="1 Título"/>
          <p:cNvSpPr>
            <a:spLocks noGrp="1"/>
          </p:cNvSpPr>
          <p:nvPr>
            <p:ph type="title"/>
          </p:nvPr>
        </p:nvSpPr>
        <p:spPr>
          <a:xfrm>
            <a:off x="569574" y="343644"/>
            <a:ext cx="3602727" cy="1311664"/>
          </a:xfrm>
        </p:spPr>
        <p:txBody>
          <a:bodyPr>
            <a:normAutofit/>
          </a:bodyPr>
          <a:lstStyle/>
          <a:p>
            <a:r>
              <a:rPr lang="es-MX" sz="2800" b="1" dirty="0">
                <a:solidFill>
                  <a:srgbClr val="000000"/>
                </a:solidFill>
              </a:rPr>
              <a:t>Medidas de Dispersión</a:t>
            </a:r>
            <a:endParaRPr lang="es-MX" sz="2800" dirty="0">
              <a:solidFill>
                <a:srgbClr val="000000"/>
              </a:solidFill>
            </a:endParaRPr>
          </a:p>
        </p:txBody>
      </p:sp>
      <p:sp>
        <p:nvSpPr>
          <p:cNvPr id="5126"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35436" y="590635"/>
            <a:ext cx="4108564"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588783" y="2916804"/>
                <a:ext cx="3674535" cy="2023868"/>
              </a:xfrm>
            </p:spPr>
            <p:txBody>
              <a:bodyPr rtlCol="0" anchor="ctr">
                <a:normAutofit fontScale="85000" lnSpcReduction="20000"/>
              </a:bodyPr>
              <a:lstStyle/>
              <a:p>
                <a:pPr>
                  <a:buNone/>
                </a:pPr>
                <a:r>
                  <a:rPr lang="es-MX" sz="1050" b="1" dirty="0">
                    <a:solidFill>
                      <a:srgbClr val="000000"/>
                    </a:solidFill>
                  </a:rPr>
                  <a:t>1. VARIANZA  (</a:t>
                </a:r>
                <a14:m>
                  <m:oMath xmlns:m="http://schemas.openxmlformats.org/officeDocument/2006/math">
                    <m:r>
                      <a:rPr lang="es-MX" sz="1050" b="1" i="1" smtClean="0">
                        <a:solidFill>
                          <a:srgbClr val="000000"/>
                        </a:solidFill>
                        <a:latin typeface="Cambria Math" panose="02040503050406030204" pitchFamily="18" charset="0"/>
                        <a:ea typeface="Cambria Math" panose="02040503050406030204" pitchFamily="18" charset="0"/>
                      </a:rPr>
                      <m:t>𝝈</m:t>
                    </m:r>
                    <m:r>
                      <a:rPr lang="es-ES" sz="1050" b="1" i="0" baseline="30000" smtClean="0">
                        <a:solidFill>
                          <a:srgbClr val="000000"/>
                        </a:solidFill>
                        <a:latin typeface="Cambria Math" panose="02040503050406030204" pitchFamily="18" charset="0"/>
                        <a:ea typeface="Cambria Math" panose="02040503050406030204" pitchFamily="18" charset="0"/>
                      </a:rPr>
                      <m:t>𝟐</m:t>
                    </m:r>
                  </m:oMath>
                </a14:m>
                <a:r>
                  <a:rPr lang="es-MX" sz="1050" b="1" baseline="30000" dirty="0">
                    <a:solidFill>
                      <a:srgbClr val="000000"/>
                    </a:solidFill>
                  </a:rPr>
                  <a:t> </a:t>
                </a:r>
                <a:r>
                  <a:rPr lang="es-MX" sz="1050" b="1" dirty="0">
                    <a:solidFill>
                      <a:srgbClr val="000000"/>
                    </a:solidFill>
                  </a:rPr>
                  <a:t>. S</a:t>
                </a:r>
                <a:r>
                  <a:rPr lang="es-MX" sz="1050" b="1" baseline="30000" dirty="0">
                    <a:solidFill>
                      <a:srgbClr val="000000"/>
                    </a:solidFill>
                  </a:rPr>
                  <a:t>2</a:t>
                </a:r>
                <a:r>
                  <a:rPr lang="es-MX" sz="1050" b="1" dirty="0">
                    <a:solidFill>
                      <a:srgbClr val="000000"/>
                    </a:solidFill>
                  </a:rPr>
                  <a:t>) (promedio de la desviación)</a:t>
                </a:r>
                <a:endParaRPr lang="es-MX" sz="1050" b="1" baseline="30000" dirty="0">
                  <a:solidFill>
                    <a:srgbClr val="000000"/>
                  </a:solidFill>
                </a:endParaRPr>
              </a:p>
              <a:p>
                <a:pPr>
                  <a:buNone/>
                </a:pPr>
                <a:r>
                  <a:rPr lang="es-MX" sz="1050" dirty="0">
                    <a:solidFill>
                      <a:srgbClr val="000000"/>
                    </a:solidFill>
                  </a:rPr>
                  <a:t>Esta medida nos permite identificar la diferencia promedio que hay entre cada uno de los valores respecto a su punto central (</a:t>
                </a:r>
                <a:r>
                  <a:rPr lang="es-MX" sz="1050" i="1" dirty="0">
                    <a:solidFill>
                      <a:srgbClr val="000000"/>
                    </a:solidFill>
                  </a:rPr>
                  <a:t>Media</a:t>
                </a:r>
                <a:r>
                  <a:rPr lang="es-MX" sz="1050" dirty="0">
                    <a:solidFill>
                      <a:srgbClr val="000000"/>
                    </a:solidFill>
                  </a:rPr>
                  <a:t> ). </a:t>
                </a:r>
              </a:p>
              <a:p>
                <a:pPr>
                  <a:buNone/>
                </a:pPr>
                <a:r>
                  <a:rPr lang="es-MX" sz="1050" dirty="0">
                    <a:solidFill>
                      <a:srgbClr val="000000"/>
                    </a:solidFill>
                  </a:rPr>
                  <a:t>Si la varianza es calculada a una población Total </a:t>
                </a:r>
              </a:p>
              <a:p>
                <a:pPr>
                  <a:buNone/>
                </a:pPr>
                <a:r>
                  <a:rPr lang="es-MX" sz="1050" dirty="0">
                    <a:solidFill>
                      <a:srgbClr val="000000"/>
                    </a:solidFill>
                  </a:rPr>
                  <a:t>                                                       </a:t>
                </a:r>
                <a14:m>
                  <m:oMath xmlns:m="http://schemas.openxmlformats.org/officeDocument/2006/math">
                    <m:sSup>
                      <m:sSupPr>
                        <m:ctrlPr>
                          <a:rPr lang="es-ES" sz="1050" i="1">
                            <a:latin typeface="Cambria Math" panose="02040503050406030204" pitchFamily="18" charset="0"/>
                          </a:rPr>
                        </m:ctrlPr>
                      </m:sSupPr>
                      <m:e>
                        <m:r>
                          <a:rPr lang="es-ES" sz="1050" i="1" smtClean="0">
                            <a:latin typeface="Cambria Math" panose="02040503050406030204" pitchFamily="18" charset="0"/>
                            <a:ea typeface="Cambria Math" panose="02040503050406030204" pitchFamily="18" charset="0"/>
                          </a:rPr>
                          <m:t>𝜎</m:t>
                        </m:r>
                      </m:e>
                      <m:sup>
                        <m:r>
                          <a:rPr lang="es-ES" sz="1050" i="1">
                            <a:latin typeface="Cambria Math" panose="02040503050406030204" pitchFamily="18" charset="0"/>
                          </a:rPr>
                          <m:t>2</m:t>
                        </m:r>
                      </m:sup>
                    </m:sSup>
                    <m:r>
                      <a:rPr lang="es-ES" sz="1050" i="1">
                        <a:latin typeface="Cambria Math" panose="02040503050406030204" pitchFamily="18" charset="0"/>
                      </a:rPr>
                      <m:t>=∑</m:t>
                    </m:r>
                    <m:f>
                      <m:fPr>
                        <m:ctrlPr>
                          <a:rPr lang="es-ES" sz="1050" i="1">
                            <a:latin typeface="Cambria Math" panose="02040503050406030204" pitchFamily="18" charset="0"/>
                          </a:rPr>
                        </m:ctrlPr>
                      </m:fPr>
                      <m:num>
                        <m:sSup>
                          <m:sSupPr>
                            <m:ctrlPr>
                              <a:rPr lang="es-ES" sz="1050" i="1">
                                <a:latin typeface="Cambria Math" panose="02040503050406030204" pitchFamily="18" charset="0"/>
                              </a:rPr>
                            </m:ctrlPr>
                          </m:sSupPr>
                          <m:e>
                            <m:d>
                              <m:dPr>
                                <m:ctrlPr>
                                  <a:rPr lang="es-ES" sz="1050" i="1">
                                    <a:latin typeface="Cambria Math" panose="02040503050406030204" pitchFamily="18" charset="0"/>
                                  </a:rPr>
                                </m:ctrlPr>
                              </m:dPr>
                              <m:e>
                                <m:sSub>
                                  <m:sSubPr>
                                    <m:ctrlPr>
                                      <a:rPr lang="es-ES" sz="1050" i="1">
                                        <a:latin typeface="Cambria Math" panose="02040503050406030204" pitchFamily="18" charset="0"/>
                                      </a:rPr>
                                    </m:ctrlPr>
                                  </m:sSubPr>
                                  <m:e>
                                    <m:r>
                                      <a:rPr lang="es-ES" sz="1050" i="1">
                                        <a:latin typeface="Cambria Math" panose="02040503050406030204" pitchFamily="18" charset="0"/>
                                      </a:rPr>
                                      <m:t>𝑋</m:t>
                                    </m:r>
                                  </m:e>
                                  <m:sub>
                                    <m:r>
                                      <a:rPr lang="es-ES" sz="1050" i="1">
                                        <a:latin typeface="Cambria Math" panose="02040503050406030204" pitchFamily="18" charset="0"/>
                                      </a:rPr>
                                      <m:t>𝑖</m:t>
                                    </m:r>
                                  </m:sub>
                                </m:sSub>
                                <m:r>
                                  <a:rPr lang="es-ES" sz="1050" i="1">
                                    <a:latin typeface="Cambria Math" panose="02040503050406030204" pitchFamily="18" charset="0"/>
                                  </a:rPr>
                                  <m:t> −</m:t>
                                </m:r>
                                <m:acc>
                                  <m:accPr>
                                    <m:chr m:val="̅"/>
                                    <m:ctrlPr>
                                      <a:rPr lang="es-ES" sz="1050" i="1" smtClean="0">
                                        <a:latin typeface="Cambria Math" panose="02040503050406030204" pitchFamily="18" charset="0"/>
                                      </a:rPr>
                                    </m:ctrlPr>
                                  </m:accPr>
                                  <m:e>
                                    <m:acc>
                                      <m:accPr>
                                        <m:chr m:val="̅"/>
                                        <m:ctrlPr>
                                          <a:rPr lang="es-ES" sz="1050" i="1">
                                            <a:latin typeface="Cambria Math" panose="02040503050406030204" pitchFamily="18" charset="0"/>
                                          </a:rPr>
                                        </m:ctrlPr>
                                      </m:accPr>
                                      <m:e>
                                        <m:r>
                                          <a:rPr lang="es-ES" sz="1050" i="1">
                                            <a:latin typeface="Cambria Math" panose="02040503050406030204" pitchFamily="18" charset="0"/>
                                            <a:ea typeface="Cambria Math" panose="02040503050406030204" pitchFamily="18" charset="0"/>
                                          </a:rPr>
                                          <m:t>𝜇</m:t>
                                        </m:r>
                                      </m:e>
                                    </m:acc>
                                  </m:e>
                                </m:acc>
                              </m:e>
                            </m:d>
                          </m:e>
                          <m:sup>
                            <m:r>
                              <a:rPr lang="es-ES" sz="1050" i="1">
                                <a:latin typeface="Cambria Math" panose="02040503050406030204" pitchFamily="18" charset="0"/>
                              </a:rPr>
                              <m:t>2</m:t>
                            </m:r>
                          </m:sup>
                        </m:sSup>
                      </m:num>
                      <m:den>
                        <m:r>
                          <a:rPr lang="es-ES" sz="1050" b="0" i="1" smtClean="0">
                            <a:latin typeface="Cambria Math" panose="02040503050406030204" pitchFamily="18" charset="0"/>
                          </a:rPr>
                          <m:t>𝑁</m:t>
                        </m:r>
                      </m:den>
                    </m:f>
                  </m:oMath>
                </a14:m>
                <a:endParaRPr lang="es-MX" sz="1050" dirty="0">
                  <a:solidFill>
                    <a:srgbClr val="000000"/>
                  </a:solidFill>
                </a:endParaRPr>
              </a:p>
              <a:p>
                <a:pPr>
                  <a:buNone/>
                </a:pPr>
                <a:r>
                  <a:rPr lang="el-GR" sz="1050" dirty="0">
                    <a:solidFill>
                      <a:srgbClr val="000000"/>
                    </a:solidFill>
                  </a:rPr>
                  <a:t>σ</a:t>
                </a:r>
                <a:r>
                  <a:rPr lang="es-MX" sz="1050" dirty="0">
                    <a:solidFill>
                      <a:srgbClr val="000000"/>
                    </a:solidFill>
                  </a:rPr>
                  <a:t> : varianza, (Xi) valor individual, µ:media poblacional, y N es el número de observaciones ó tamaño de la población. </a:t>
                </a:r>
              </a:p>
              <a:p>
                <a:pPr>
                  <a:buNone/>
                </a:pPr>
                <a:r>
                  <a:rPr lang="es-MX" sz="1050" dirty="0">
                    <a:solidFill>
                      <a:srgbClr val="000000"/>
                    </a:solidFill>
                  </a:rPr>
                  <a:t>En el caso de observar una muestra:</a:t>
                </a:r>
              </a:p>
              <a:p>
                <a:pPr>
                  <a:buNone/>
                </a:pPr>
                <a14:m>
                  <m:oMathPara xmlns:m="http://schemas.openxmlformats.org/officeDocument/2006/math">
                    <m:oMathParaPr>
                      <m:jc m:val="centerGroup"/>
                    </m:oMathParaPr>
                    <m:oMath xmlns:m="http://schemas.openxmlformats.org/officeDocument/2006/math">
                      <m:sSup>
                        <m:sSupPr>
                          <m:ctrlPr>
                            <a:rPr lang="es-ES" sz="1050" i="1">
                              <a:latin typeface="Cambria Math" panose="02040503050406030204" pitchFamily="18" charset="0"/>
                            </a:rPr>
                          </m:ctrlPr>
                        </m:sSupPr>
                        <m:e>
                          <m:r>
                            <a:rPr lang="es-ES" sz="1050" i="1">
                              <a:latin typeface="Cambria Math" panose="02040503050406030204" pitchFamily="18" charset="0"/>
                            </a:rPr>
                            <m:t>𝑠</m:t>
                          </m:r>
                        </m:e>
                        <m:sup>
                          <m:r>
                            <a:rPr lang="es-ES" sz="1050" i="1">
                              <a:latin typeface="Cambria Math" panose="02040503050406030204" pitchFamily="18" charset="0"/>
                            </a:rPr>
                            <m:t>2</m:t>
                          </m:r>
                        </m:sup>
                      </m:sSup>
                      <m:r>
                        <a:rPr lang="es-ES" sz="1050" i="1">
                          <a:latin typeface="Cambria Math" panose="02040503050406030204" pitchFamily="18" charset="0"/>
                        </a:rPr>
                        <m:t>=∑</m:t>
                      </m:r>
                      <m:f>
                        <m:fPr>
                          <m:ctrlPr>
                            <a:rPr lang="es-ES" sz="1050" i="1">
                              <a:latin typeface="Cambria Math" panose="02040503050406030204" pitchFamily="18" charset="0"/>
                            </a:rPr>
                          </m:ctrlPr>
                        </m:fPr>
                        <m:num>
                          <m:sSup>
                            <m:sSupPr>
                              <m:ctrlPr>
                                <a:rPr lang="es-ES" sz="1050" i="1">
                                  <a:latin typeface="Cambria Math" panose="02040503050406030204" pitchFamily="18" charset="0"/>
                                </a:rPr>
                              </m:ctrlPr>
                            </m:sSupPr>
                            <m:e>
                              <m:d>
                                <m:dPr>
                                  <m:ctrlPr>
                                    <a:rPr lang="es-ES" sz="1050" i="1">
                                      <a:latin typeface="Cambria Math" panose="02040503050406030204" pitchFamily="18" charset="0"/>
                                    </a:rPr>
                                  </m:ctrlPr>
                                </m:dPr>
                                <m:e>
                                  <m:sSub>
                                    <m:sSubPr>
                                      <m:ctrlPr>
                                        <a:rPr lang="es-ES" sz="1050" i="1">
                                          <a:latin typeface="Cambria Math" panose="02040503050406030204" pitchFamily="18" charset="0"/>
                                        </a:rPr>
                                      </m:ctrlPr>
                                    </m:sSubPr>
                                    <m:e>
                                      <m:r>
                                        <a:rPr lang="es-ES" sz="1050" i="1">
                                          <a:latin typeface="Cambria Math" panose="02040503050406030204" pitchFamily="18" charset="0"/>
                                        </a:rPr>
                                        <m:t>𝑋</m:t>
                                      </m:r>
                                    </m:e>
                                    <m:sub>
                                      <m:r>
                                        <a:rPr lang="es-ES" sz="1050" i="1">
                                          <a:latin typeface="Cambria Math" panose="02040503050406030204" pitchFamily="18" charset="0"/>
                                        </a:rPr>
                                        <m:t>𝑖</m:t>
                                      </m:r>
                                    </m:sub>
                                  </m:sSub>
                                  <m:r>
                                    <a:rPr lang="es-ES" sz="1050" i="1">
                                      <a:latin typeface="Cambria Math" panose="02040503050406030204" pitchFamily="18" charset="0"/>
                                    </a:rPr>
                                    <m:t> −</m:t>
                                  </m:r>
                                  <m:acc>
                                    <m:accPr>
                                      <m:chr m:val="̅"/>
                                      <m:ctrlPr>
                                        <a:rPr lang="es-ES" sz="1050" i="1">
                                          <a:latin typeface="Cambria Math" panose="02040503050406030204" pitchFamily="18" charset="0"/>
                                        </a:rPr>
                                      </m:ctrlPr>
                                    </m:accPr>
                                    <m:e>
                                      <m:r>
                                        <a:rPr lang="es-ES" sz="1050" i="1">
                                          <a:latin typeface="Cambria Math" panose="02040503050406030204" pitchFamily="18" charset="0"/>
                                        </a:rPr>
                                        <m:t>𝑋</m:t>
                                      </m:r>
                                    </m:e>
                                  </m:acc>
                                </m:e>
                              </m:d>
                            </m:e>
                            <m:sup>
                              <m:r>
                                <a:rPr lang="es-ES" sz="1050" i="1">
                                  <a:latin typeface="Cambria Math" panose="02040503050406030204" pitchFamily="18" charset="0"/>
                                </a:rPr>
                                <m:t>2</m:t>
                              </m:r>
                            </m:sup>
                          </m:sSup>
                        </m:num>
                        <m:den>
                          <m:r>
                            <a:rPr lang="es-ES" sz="1050" i="1">
                              <a:latin typeface="Cambria Math" panose="02040503050406030204" pitchFamily="18" charset="0"/>
                            </a:rPr>
                            <m:t>(</m:t>
                          </m:r>
                          <m:r>
                            <a:rPr lang="es-ES" sz="1050" i="1">
                              <a:latin typeface="Cambria Math" panose="02040503050406030204" pitchFamily="18" charset="0"/>
                            </a:rPr>
                            <m:t>𝑛</m:t>
                          </m:r>
                          <m:r>
                            <a:rPr lang="es-ES" sz="1050" i="1">
                              <a:latin typeface="Cambria Math" panose="02040503050406030204" pitchFamily="18" charset="0"/>
                            </a:rPr>
                            <m:t> −1)</m:t>
                          </m:r>
                        </m:den>
                      </m:f>
                    </m:oMath>
                  </m:oMathPara>
                </a14:m>
                <a:endParaRPr lang="es-MX" sz="1050" dirty="0">
                  <a:solidFill>
                    <a:srgbClr val="000000"/>
                  </a:solidFill>
                </a:endParaRPr>
              </a:p>
              <a:p>
                <a:pPr>
                  <a:buNone/>
                </a:pPr>
                <a:r>
                  <a:rPr lang="es-MX" sz="1050" dirty="0"/>
                  <a:t>S</a:t>
                </a:r>
                <a:r>
                  <a:rPr lang="es-MX" sz="1050" baseline="30000" dirty="0"/>
                  <a:t>2</a:t>
                </a:r>
                <a:r>
                  <a:rPr lang="es-MX" sz="1050" dirty="0"/>
                  <a:t>: varianza, (Xi) cada uno de los valores, </a:t>
                </a:r>
                <a14:m>
                  <m:oMath xmlns:m="http://schemas.openxmlformats.org/officeDocument/2006/math">
                    <m:acc>
                      <m:accPr>
                        <m:chr m:val="̅"/>
                        <m:ctrlPr>
                          <a:rPr lang="es-ES" sz="1050" i="1">
                            <a:latin typeface="Cambria Math" panose="02040503050406030204" pitchFamily="18" charset="0"/>
                          </a:rPr>
                        </m:ctrlPr>
                      </m:accPr>
                      <m:e>
                        <m:r>
                          <a:rPr lang="es-ES" sz="1050" i="1">
                            <a:latin typeface="Cambria Math" panose="02040503050406030204" pitchFamily="18" charset="0"/>
                          </a:rPr>
                          <m:t>𝑋</m:t>
                        </m:r>
                      </m:e>
                    </m:acc>
                  </m:oMath>
                </a14:m>
                <a:r>
                  <a:rPr lang="es-MX" sz="1050" dirty="0"/>
                  <a:t> : media de la muestra y (n) es el número de observaciones</a:t>
                </a:r>
                <a:endParaRPr lang="es-MX" sz="1050" dirty="0">
                  <a:solidFill>
                    <a:srgbClr val="000000"/>
                  </a:solidFill>
                </a:endParaRPr>
              </a:p>
              <a:p>
                <a:pPr>
                  <a:buNone/>
                </a:pPr>
                <a:endParaRPr lang="es-MX" sz="1050" dirty="0">
                  <a:solidFill>
                    <a:srgbClr val="000000"/>
                  </a:solidFill>
                </a:endParaRPr>
              </a:p>
              <a:p>
                <a:pPr>
                  <a:buNone/>
                </a:pPr>
                <a:endParaRPr lang="es-MX" sz="1050" dirty="0">
                  <a:solidFill>
                    <a:srgbClr val="000000"/>
                  </a:solidFill>
                </a:endParaRP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588783" y="2916804"/>
                <a:ext cx="3674535" cy="2023868"/>
              </a:xfrm>
              <a:blipFill>
                <a:blip r:embed="rId4"/>
                <a:stretch>
                  <a:fillRect t="-9375"/>
                </a:stretch>
              </a:blipFill>
            </p:spPr>
            <p:txBody>
              <a:bodyPr/>
              <a:lstStyle/>
              <a:p>
                <a:r>
                  <a:rPr lang="es-EC">
                    <a:noFill/>
                  </a:rPr>
                  <a:t> </a:t>
                </a:r>
              </a:p>
            </p:txBody>
          </p:sp>
        </mc:Fallback>
      </mc:AlternateContent>
      <p:sp>
        <p:nvSpPr>
          <p:cNvPr id="2" name="1 Marcador de pie de página"/>
          <p:cNvSpPr>
            <a:spLocks noGrp="1"/>
          </p:cNvSpPr>
          <p:nvPr>
            <p:ph type="ftr" sz="quarter" idx="11"/>
          </p:nvPr>
        </p:nvSpPr>
        <p:spPr>
          <a:xfrm>
            <a:off x="604245" y="6223702"/>
            <a:ext cx="4938563" cy="314067"/>
          </a:xfrm>
        </p:spPr>
        <p:txBody>
          <a:bodyPr>
            <a:normAutofit/>
          </a:bodyPr>
          <a:lstStyle/>
          <a:p>
            <a:pPr algn="l">
              <a:spcAft>
                <a:spcPts val="600"/>
              </a:spcAft>
              <a:defRPr/>
            </a:pPr>
            <a:r>
              <a:rPr lang="es-MX" sz="1000">
                <a:solidFill>
                  <a:srgbClr val="898989"/>
                </a:solidFill>
              </a:rPr>
              <a:t>LHH</a:t>
            </a:r>
          </a:p>
        </p:txBody>
      </p:sp>
      <p:sp>
        <p:nvSpPr>
          <p:cNvPr id="4" name="Rectángulo 3">
            <a:extLst>
              <a:ext uri="{FF2B5EF4-FFF2-40B4-BE49-F238E27FC236}">
                <a16:creationId xmlns:a16="http://schemas.microsoft.com/office/drawing/2014/main" id="{D3EF371E-D32C-CC45-AE9F-0067E1D32B32}"/>
              </a:ext>
            </a:extLst>
          </p:cNvPr>
          <p:cNvSpPr/>
          <p:nvPr/>
        </p:nvSpPr>
        <p:spPr>
          <a:xfrm>
            <a:off x="588783" y="1418369"/>
            <a:ext cx="3530103" cy="830997"/>
          </a:xfrm>
          <a:prstGeom prst="rect">
            <a:avLst/>
          </a:prstGeom>
        </p:spPr>
        <p:txBody>
          <a:bodyPr wrap="square">
            <a:spAutoFit/>
          </a:bodyPr>
          <a:lstStyle/>
          <a:p>
            <a:pPr>
              <a:buNone/>
            </a:pPr>
            <a:r>
              <a:rPr lang="es-MX" sz="1200" dirty="0">
                <a:solidFill>
                  <a:srgbClr val="000000"/>
                </a:solidFill>
              </a:rPr>
              <a:t>Permiten conocer como los valores de los datos se reparten a través de eje X: mayor o menor concentración de datos con relación a las medidas de centralización</a:t>
            </a:r>
          </a:p>
        </p:txBody>
      </p:sp>
      <mc:AlternateContent xmlns:mc="http://schemas.openxmlformats.org/markup-compatibility/2006">
        <mc:Choice xmlns:a14="http://schemas.microsoft.com/office/drawing/2010/main" Requires="a14">
          <p:sp>
            <p:nvSpPr>
              <p:cNvPr id="11" name="2 Marcador de contenido">
                <a:extLst>
                  <a:ext uri="{FF2B5EF4-FFF2-40B4-BE49-F238E27FC236}">
                    <a16:creationId xmlns:a16="http://schemas.microsoft.com/office/drawing/2014/main" id="{B80D3E61-5E6E-B247-BF9C-994031C2E483}"/>
                  </a:ext>
                </a:extLst>
              </p:cNvPr>
              <p:cNvSpPr txBox="1">
                <a:spLocks/>
              </p:cNvSpPr>
              <p:nvPr/>
            </p:nvSpPr>
            <p:spPr>
              <a:xfrm>
                <a:off x="4852101" y="3506705"/>
                <a:ext cx="3674535" cy="2023868"/>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s-MX" sz="1050" b="1" dirty="0">
                    <a:solidFill>
                      <a:srgbClr val="000000"/>
                    </a:solidFill>
                  </a:rPr>
                  <a:t>3. Rango. </a:t>
                </a:r>
                <a:r>
                  <a:rPr lang="es-MX" sz="1050" dirty="0">
                    <a:solidFill>
                      <a:srgbClr val="000000"/>
                    </a:solidFill>
                  </a:rPr>
                  <a:t>Diferencia de los valores entre el Valor máximo  y Valor Mínimo  de la muestra.</a:t>
                </a:r>
              </a:p>
              <a:p>
                <a:pPr>
                  <a:buFont typeface="Arial" panose="020B0604020202020204" pitchFamily="34" charset="0"/>
                  <a:buNone/>
                </a:pPr>
                <a:r>
                  <a:rPr lang="es-MX" sz="1050" b="1" dirty="0">
                    <a:solidFill>
                      <a:srgbClr val="000000"/>
                    </a:solidFill>
                  </a:rPr>
                  <a:t>   R = max – min</a:t>
                </a:r>
              </a:p>
              <a:p>
                <a:pPr>
                  <a:buFont typeface="Arial" panose="020B0604020202020204" pitchFamily="34" charset="0"/>
                  <a:buNone/>
                </a:pPr>
                <a:endParaRPr lang="es-MX" sz="1050" b="1" dirty="0">
                  <a:solidFill>
                    <a:srgbClr val="000000"/>
                  </a:solidFill>
                </a:endParaRPr>
              </a:p>
              <a:p>
                <a:pPr>
                  <a:buFont typeface="Arial" panose="020B0604020202020204" pitchFamily="34" charset="0"/>
                  <a:buNone/>
                </a:pPr>
                <a:r>
                  <a:rPr lang="es-MX" sz="1050" b="1" dirty="0">
                    <a:solidFill>
                      <a:srgbClr val="000000"/>
                    </a:solidFill>
                  </a:rPr>
                  <a:t>4. Coeficiente de Variación. </a:t>
                </a:r>
                <a:r>
                  <a:rPr lang="es-MX" sz="1050" dirty="0">
                    <a:solidFill>
                      <a:srgbClr val="000000"/>
                    </a:solidFill>
                  </a:rPr>
                  <a:t> Mide la desviación estándar con respecto a la media ¡. A menor valor, mayor dispersión</a:t>
                </a:r>
              </a:p>
              <a:p>
                <a:pPr>
                  <a:buFont typeface="Arial" panose="020B0604020202020204" pitchFamily="34" charset="0"/>
                  <a:buNone/>
                </a:pPr>
                <a:r>
                  <a:rPr lang="es-MX" sz="1050" dirty="0">
                    <a:solidFill>
                      <a:srgbClr val="000000"/>
                    </a:solidFill>
                  </a:rPr>
                  <a:t>         CV =  </a:t>
                </a:r>
                <a14:m>
                  <m:oMath xmlns:m="http://schemas.openxmlformats.org/officeDocument/2006/math">
                    <m:f>
                      <m:fPr>
                        <m:ctrlPr>
                          <a:rPr lang="es-MX" sz="1050" i="1" smtClean="0">
                            <a:solidFill>
                              <a:srgbClr val="000000"/>
                            </a:solidFill>
                            <a:latin typeface="Cambria Math" panose="02040503050406030204" pitchFamily="18" charset="0"/>
                          </a:rPr>
                        </m:ctrlPr>
                      </m:fPr>
                      <m:num>
                        <m:r>
                          <a:rPr lang="es-ES" sz="1050" b="0" i="1" smtClean="0">
                            <a:solidFill>
                              <a:srgbClr val="000000"/>
                            </a:solidFill>
                            <a:latin typeface="Cambria Math" panose="02040503050406030204" pitchFamily="18" charset="0"/>
                          </a:rPr>
                          <m:t>𝑑𝑒𝑠𝑣𝑖𝑎𝑐𝑖𝑜𝑛</m:t>
                        </m:r>
                        <m:r>
                          <a:rPr lang="es-ES" sz="1050" b="0" i="1" smtClean="0">
                            <a:solidFill>
                              <a:srgbClr val="000000"/>
                            </a:solidFill>
                            <a:latin typeface="Cambria Math" panose="02040503050406030204" pitchFamily="18" charset="0"/>
                          </a:rPr>
                          <m:t> </m:t>
                        </m:r>
                        <m:r>
                          <a:rPr lang="es-ES" sz="1050" b="0" i="1" smtClean="0">
                            <a:solidFill>
                              <a:srgbClr val="000000"/>
                            </a:solidFill>
                            <a:latin typeface="Cambria Math" panose="02040503050406030204" pitchFamily="18" charset="0"/>
                          </a:rPr>
                          <m:t>𝑒𝑠𝑡</m:t>
                        </m:r>
                        <m:r>
                          <a:rPr lang="es-ES" sz="1050" i="1">
                            <a:solidFill>
                              <a:srgbClr val="000000"/>
                            </a:solidFill>
                            <a:latin typeface="Cambria Math" panose="02040503050406030204" pitchFamily="18" charset="0"/>
                          </a:rPr>
                          <m:t>á</m:t>
                        </m:r>
                        <m:r>
                          <a:rPr lang="es-ES" sz="1050" b="0" i="1" smtClean="0">
                            <a:solidFill>
                              <a:srgbClr val="000000"/>
                            </a:solidFill>
                            <a:latin typeface="Cambria Math" panose="02040503050406030204" pitchFamily="18" charset="0"/>
                          </a:rPr>
                          <m:t>𝑛𝑑𝑎𝑟</m:t>
                        </m:r>
                      </m:num>
                      <m:den>
                        <m:r>
                          <a:rPr lang="es-ES" sz="1050" b="0" i="1" smtClean="0">
                            <a:solidFill>
                              <a:srgbClr val="000000"/>
                            </a:solidFill>
                            <a:latin typeface="Cambria Math" panose="02040503050406030204" pitchFamily="18" charset="0"/>
                          </a:rPr>
                          <m:t>𝑚𝑒𝑑𝑖𝑎</m:t>
                        </m:r>
                      </m:den>
                    </m:f>
                  </m:oMath>
                </a14:m>
                <a:r>
                  <a:rPr lang="es-MX" sz="1050" dirty="0">
                    <a:solidFill>
                      <a:srgbClr val="000000"/>
                    </a:solidFill>
                  </a:rPr>
                  <a:t> * 100</a:t>
                </a:r>
              </a:p>
            </p:txBody>
          </p:sp>
        </mc:Choice>
        <mc:Fallback>
          <p:sp>
            <p:nvSpPr>
              <p:cNvPr id="11" name="2 Marcador de contenido">
                <a:extLst>
                  <a:ext uri="{FF2B5EF4-FFF2-40B4-BE49-F238E27FC236}">
                    <a16:creationId xmlns:a16="http://schemas.microsoft.com/office/drawing/2014/main" id="{B80D3E61-5E6E-B247-BF9C-994031C2E483}"/>
                  </a:ext>
                </a:extLst>
              </p:cNvPr>
              <p:cNvSpPr txBox="1">
                <a:spLocks noRot="1" noChangeAspect="1" noMove="1" noResize="1" noEditPoints="1" noAdjustHandles="1" noChangeArrowheads="1" noChangeShapeType="1" noTextEdit="1"/>
              </p:cNvSpPr>
              <p:nvPr/>
            </p:nvSpPr>
            <p:spPr>
              <a:xfrm>
                <a:off x="4852101" y="3506705"/>
                <a:ext cx="3674535" cy="2023868"/>
              </a:xfrm>
              <a:prstGeom prst="rect">
                <a:avLst/>
              </a:prstGeom>
              <a:blipFill>
                <a:blip r:embed="rId5"/>
                <a:stretch>
                  <a:fillRect/>
                </a:stretch>
              </a:blipFill>
            </p:spPr>
            <p:txBody>
              <a:bodyPr/>
              <a:lstStyle/>
              <a:p>
                <a:r>
                  <a:rPr lang="es-EC">
                    <a:noFill/>
                  </a:rPr>
                  <a:t> </a:t>
                </a:r>
              </a:p>
            </p:txBody>
          </p:sp>
        </mc:Fallback>
      </mc:AlternateContent>
      <p:sp>
        <p:nvSpPr>
          <p:cNvPr id="12" name="2 Marcador de contenido">
            <a:extLst>
              <a:ext uri="{FF2B5EF4-FFF2-40B4-BE49-F238E27FC236}">
                <a16:creationId xmlns:a16="http://schemas.microsoft.com/office/drawing/2014/main" id="{5DFC1A50-B76E-4046-B160-C974D594F295}"/>
              </a:ext>
            </a:extLst>
          </p:cNvPr>
          <p:cNvSpPr txBox="1">
            <a:spLocks/>
          </p:cNvSpPr>
          <p:nvPr/>
        </p:nvSpPr>
        <p:spPr>
          <a:xfrm>
            <a:off x="4954893" y="1405132"/>
            <a:ext cx="3674535" cy="2023868"/>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s-MX" sz="1050" b="1" dirty="0">
                <a:solidFill>
                  <a:srgbClr val="000000"/>
                </a:solidFill>
              </a:rPr>
              <a:t>2. Desviación estándar o típica </a:t>
            </a:r>
            <a:endParaRPr lang="es-MX" sz="1050" b="1" baseline="30000" dirty="0">
              <a:solidFill>
                <a:srgbClr val="000000"/>
              </a:solidFill>
            </a:endParaRPr>
          </a:p>
          <a:p>
            <a:pPr>
              <a:buNone/>
            </a:pPr>
            <a:r>
              <a:rPr lang="es-MX" sz="1050" dirty="0"/>
              <a:t>Valor numérico que representa el promedio de diferencia que hay entre los datos y la media.</a:t>
            </a:r>
          </a:p>
          <a:p>
            <a:pPr>
              <a:buNone/>
            </a:pPr>
            <a:endParaRPr lang="es-MX" sz="1050" dirty="0"/>
          </a:p>
          <a:p>
            <a:pPr>
              <a:buNone/>
            </a:pPr>
            <a:endParaRPr lang="es-MX" sz="1050" dirty="0">
              <a:solidFill>
                <a:srgbClr val="000000"/>
              </a:solidFill>
            </a:endParaRPr>
          </a:p>
          <a:p>
            <a:pPr>
              <a:buFont typeface="Arial" panose="020B0604020202020204" pitchFamily="34" charset="0"/>
              <a:buNone/>
            </a:pPr>
            <a:endParaRPr lang="es-MX" sz="1050" dirty="0">
              <a:solidFill>
                <a:srgbClr val="000000"/>
              </a:solidFill>
            </a:endParaRPr>
          </a:p>
        </p:txBody>
      </p:sp>
      <p:graphicFrame>
        <p:nvGraphicFramePr>
          <p:cNvPr id="13" name="Object 1">
            <a:extLst>
              <a:ext uri="{FF2B5EF4-FFF2-40B4-BE49-F238E27FC236}">
                <a16:creationId xmlns:a16="http://schemas.microsoft.com/office/drawing/2014/main" id="{4A4144C1-2D19-6D4E-B7CE-8616AFA55A37}"/>
              </a:ext>
            </a:extLst>
          </p:cNvPr>
          <p:cNvGraphicFramePr>
            <a:graphicFrameLocks noChangeAspect="1"/>
          </p:cNvGraphicFramePr>
          <p:nvPr>
            <p:extLst>
              <p:ext uri="{D42A27DB-BD31-4B8C-83A1-F6EECF244321}">
                <p14:modId xmlns:p14="http://schemas.microsoft.com/office/powerpoint/2010/main" val="3668205546"/>
              </p:ext>
            </p:extLst>
          </p:nvPr>
        </p:nvGraphicFramePr>
        <p:xfrm>
          <a:off x="5805862" y="2421354"/>
          <a:ext cx="986298" cy="573412"/>
        </p:xfrm>
        <a:graphic>
          <a:graphicData uri="http://schemas.openxmlformats.org/presentationml/2006/ole">
            <mc:AlternateContent xmlns:mc="http://schemas.openxmlformats.org/markup-compatibility/2006">
              <mc:Choice xmlns:v="urn:schemas-microsoft-com:vml" Requires="v">
                <p:oleObj spid="_x0000_s48134" name="Ecuación" r:id="rId6" imgW="1117600" imgH="647700" progId="Equation.3">
                  <p:embed/>
                </p:oleObj>
              </mc:Choice>
              <mc:Fallback>
                <p:oleObj name="Ecuación" r:id="rId6" imgW="1117600" imgH="647700" progId="Equation.3">
                  <p:embed/>
                  <p:pic>
                    <p:nvPicPr>
                      <p:cNvPr id="1946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5862" y="2421354"/>
                        <a:ext cx="986298" cy="5734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89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500063" y="346545"/>
            <a:ext cx="4115370" cy="675805"/>
          </a:xfrm>
        </p:spPr>
        <p:txBody>
          <a:bodyPr/>
          <a:lstStyle/>
          <a:p>
            <a:pPr eaLnBrk="1" hangingPunct="1"/>
            <a:r>
              <a:rPr lang="es-MX" dirty="0"/>
              <a:t>Ejemplo</a:t>
            </a:r>
          </a:p>
        </p:txBody>
      </p:sp>
      <p:sp>
        <p:nvSpPr>
          <p:cNvPr id="3" name="2 Marcador de contenido"/>
          <p:cNvSpPr>
            <a:spLocks noGrp="1"/>
          </p:cNvSpPr>
          <p:nvPr>
            <p:ph idx="1"/>
          </p:nvPr>
        </p:nvSpPr>
        <p:spPr>
          <a:xfrm>
            <a:off x="357188" y="1214438"/>
            <a:ext cx="8229600" cy="1400175"/>
          </a:xfrm>
        </p:spPr>
        <p:txBody>
          <a:bodyPr rtlCol="0">
            <a:normAutofit fontScale="92500"/>
          </a:bodyPr>
          <a:lstStyle/>
          <a:p>
            <a:pPr marL="0" indent="0" eaLnBrk="1" fontAlgn="auto" hangingPunct="1">
              <a:spcAft>
                <a:spcPts val="0"/>
              </a:spcAft>
              <a:buFont typeface="Arial" pitchFamily="34" charset="0"/>
              <a:buNone/>
              <a:defRPr/>
            </a:pPr>
            <a:r>
              <a:rPr lang="es-MX" dirty="0"/>
              <a:t>Para comprender el concepto de las medidas de distribución vamos a suponer que el gerente de una empresa de alimentos desea saber que tanto varían los pesos de los empaques (en gramos), de uno de sus productos; por lo que opta por seleccionar al azar cinco unidades de ellos para pesarlos. Los productos tienen los siguientes pesos (490, 500, 510, 515 y 520) gramos respectivamente.</a:t>
            </a:r>
          </a:p>
        </p:txBody>
      </p:sp>
      <p:sp>
        <p:nvSpPr>
          <p:cNvPr id="2" name="1 Marcador de pie de página"/>
          <p:cNvSpPr>
            <a:spLocks noGrp="1"/>
          </p:cNvSpPr>
          <p:nvPr>
            <p:ph type="ftr" sz="quarter" idx="11"/>
          </p:nvPr>
        </p:nvSpPr>
        <p:spPr/>
        <p:txBody>
          <a:bodyPr/>
          <a:lstStyle/>
          <a:p>
            <a:pPr>
              <a:defRPr/>
            </a:pPr>
            <a:r>
              <a:rPr lang="es-MX"/>
              <a:t>LHH</a:t>
            </a:r>
          </a:p>
        </p:txBody>
      </p:sp>
      <p:sp>
        <p:nvSpPr>
          <p:cNvPr id="5" name="4 CuadroTexto"/>
          <p:cNvSpPr txBox="1"/>
          <p:nvPr/>
        </p:nvSpPr>
        <p:spPr>
          <a:xfrm>
            <a:off x="500063" y="5214938"/>
            <a:ext cx="8286750" cy="1477962"/>
          </a:xfrm>
          <a:prstGeom prst="rect">
            <a:avLst/>
          </a:prstGeom>
          <a:noFill/>
        </p:spPr>
        <p:txBody>
          <a:bodyPr>
            <a:spAutoFit/>
          </a:bodyPr>
          <a:lstStyle/>
          <a:p>
            <a:pPr fontAlgn="auto">
              <a:spcBef>
                <a:spcPts val="0"/>
              </a:spcBef>
              <a:spcAft>
                <a:spcPts val="0"/>
              </a:spcAft>
              <a:defRPr/>
            </a:pPr>
            <a:r>
              <a:rPr lang="es-MX" dirty="0">
                <a:latin typeface="+mn-lt"/>
              </a:rPr>
              <a:t>Con lo que concluiríamos que el </a:t>
            </a:r>
            <a:r>
              <a:rPr lang="es-MX" dirty="0">
                <a:solidFill>
                  <a:srgbClr val="FF0000"/>
                </a:solidFill>
                <a:latin typeface="+mn-lt"/>
              </a:rPr>
              <a:t>peso promedio de los empaques es de 507 gramos</a:t>
            </a:r>
            <a:r>
              <a:rPr lang="es-MX" dirty="0">
                <a:latin typeface="+mn-lt"/>
              </a:rPr>
              <a:t>, </a:t>
            </a:r>
            <a:r>
              <a:rPr lang="es-MX" b="1" dirty="0">
                <a:solidFill>
                  <a:schemeClr val="accent3">
                    <a:lumMod val="50000"/>
                  </a:schemeClr>
                </a:solidFill>
                <a:latin typeface="+mn-lt"/>
              </a:rPr>
              <a:t>con una tendencia a variar por debajo o por encima de dicho peso en 12 gramos</a:t>
            </a:r>
            <a:r>
              <a:rPr lang="es-MX" dirty="0">
                <a:latin typeface="+mn-lt"/>
              </a:rPr>
              <a:t>. Esta información le permite al gerente determinar cuanto es el promedio de perdidas causado por el exceso de peso en los empaques y le da las bases para tomar los correctivos necesarios en el proceso de empacado.</a:t>
            </a: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l="18311" t="27344" r="28955" b="32617"/>
          <a:stretch>
            <a:fillRect/>
          </a:stretch>
        </p:blipFill>
        <p:spPr bwMode="auto">
          <a:xfrm>
            <a:off x="3635895" y="2852699"/>
            <a:ext cx="4579417" cy="22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6 CuadroTexto"/>
          <p:cNvSpPr txBox="1">
            <a:spLocks noChangeArrowheads="1"/>
          </p:cNvSpPr>
          <p:nvPr/>
        </p:nvSpPr>
        <p:spPr bwMode="auto">
          <a:xfrm>
            <a:off x="755576" y="2709866"/>
            <a:ext cx="1928812" cy="2308225"/>
          </a:xfrm>
          <a:prstGeom prst="rect">
            <a:avLst/>
          </a:prstGeom>
          <a:solidFill>
            <a:schemeClr val="accent4"/>
          </a:solid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dirty="0">
                <a:latin typeface="Calibri" pitchFamily="34" charset="0"/>
              </a:rPr>
              <a:t>El promedio del cuadrado de las distancias entre cada observación y la media del conjunto de observaciones sería 145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557" name="Picture 23556">
            <a:extLst>
              <a:ext uri="{FF2B5EF4-FFF2-40B4-BE49-F238E27FC236}">
                <a16:creationId xmlns:a16="http://schemas.microsoft.com/office/drawing/2014/main" id="{0E5A363D-C45C-4F5A-B77B-C1EFCACE11F4}"/>
              </a:ext>
            </a:extLst>
          </p:cNvPr>
          <p:cNvPicPr>
            <a:picLocks noChangeAspect="1"/>
          </p:cNvPicPr>
          <p:nvPr/>
        </p:nvPicPr>
        <p:blipFill rotWithShape="1">
          <a:blip r:embed="rId2"/>
          <a:srcRect l="20000"/>
          <a:stretch/>
        </p:blipFill>
        <p:spPr>
          <a:xfrm>
            <a:off x="20" y="10"/>
            <a:ext cx="9143980" cy="6857990"/>
          </a:xfrm>
          <a:prstGeom prst="rect">
            <a:avLst/>
          </a:prstGeom>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7404"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4" name="1 Título"/>
          <p:cNvSpPr>
            <a:spLocks noGrp="1"/>
          </p:cNvSpPr>
          <p:nvPr>
            <p:ph type="title"/>
          </p:nvPr>
        </p:nvSpPr>
        <p:spPr>
          <a:xfrm>
            <a:off x="482600" y="321734"/>
            <a:ext cx="5168389" cy="1135737"/>
          </a:xfrm>
        </p:spPr>
        <p:txBody>
          <a:bodyPr>
            <a:normAutofit/>
          </a:bodyPr>
          <a:lstStyle/>
          <a:p>
            <a:pPr eaLnBrk="1" hangingPunct="1"/>
            <a:r>
              <a:rPr lang="es-MX" sz="3100" b="1"/>
              <a:t>MEDIDAS DE POSICION</a:t>
            </a:r>
            <a:endParaRPr lang="es-MX" sz="3100"/>
          </a:p>
        </p:txBody>
      </p:sp>
      <p:sp>
        <p:nvSpPr>
          <p:cNvPr id="23555" name="2 Marcador de contenido"/>
          <p:cNvSpPr>
            <a:spLocks noGrp="1"/>
          </p:cNvSpPr>
          <p:nvPr>
            <p:ph idx="1"/>
          </p:nvPr>
        </p:nvSpPr>
        <p:spPr>
          <a:xfrm>
            <a:off x="373012" y="1181177"/>
            <a:ext cx="5724392" cy="595263"/>
          </a:xfrm>
        </p:spPr>
        <p:txBody>
          <a:bodyPr>
            <a:normAutofit lnSpcReduction="10000"/>
          </a:bodyPr>
          <a:lstStyle/>
          <a:p>
            <a:pPr marL="0" indent="0" eaLnBrk="1" hangingPunct="1">
              <a:buNone/>
            </a:pPr>
            <a:r>
              <a:rPr lang="es-MX" sz="1900" dirty="0"/>
              <a:t>Describen la localización de un dato específico en relación con el resto. </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42340" y="713128"/>
            <a:ext cx="801649"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Marcador de pie de página"/>
          <p:cNvSpPr>
            <a:spLocks noGrp="1"/>
          </p:cNvSpPr>
          <p:nvPr>
            <p:ph type="ftr" sz="quarter" idx="11"/>
          </p:nvPr>
        </p:nvSpPr>
        <p:spPr>
          <a:xfrm>
            <a:off x="3440707" y="6356350"/>
            <a:ext cx="2262586" cy="365125"/>
          </a:xfrm>
        </p:spPr>
        <p:txBody>
          <a:bodyPr>
            <a:normAutofit/>
          </a:bodyPr>
          <a:lstStyle/>
          <a:p>
            <a:pPr>
              <a:spcAft>
                <a:spcPts val="600"/>
              </a:spcAft>
              <a:defRPr/>
            </a:pPr>
            <a:r>
              <a:rPr lang="es-MX"/>
              <a:t>LHH</a:t>
            </a:r>
          </a:p>
        </p:txBody>
      </p:sp>
      <p:graphicFrame>
        <p:nvGraphicFramePr>
          <p:cNvPr id="3" name="Diagrama 2">
            <a:extLst>
              <a:ext uri="{FF2B5EF4-FFF2-40B4-BE49-F238E27FC236}">
                <a16:creationId xmlns:a16="http://schemas.microsoft.com/office/drawing/2014/main" id="{ADA6F035-9A03-1D4B-842A-424D8A212D8E}"/>
              </a:ext>
            </a:extLst>
          </p:cNvPr>
          <p:cNvGraphicFramePr/>
          <p:nvPr>
            <p:extLst>
              <p:ext uri="{D42A27DB-BD31-4B8C-83A1-F6EECF244321}">
                <p14:modId xmlns:p14="http://schemas.microsoft.com/office/powerpoint/2010/main" val="4102097425"/>
              </p:ext>
            </p:extLst>
          </p:nvPr>
        </p:nvGraphicFramePr>
        <p:xfrm>
          <a:off x="482600" y="1782981"/>
          <a:ext cx="5168390"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F2B22C36-F4EE-CA4B-9312-983DA4ACB691}"/>
              </a:ext>
            </a:extLst>
          </p:cNvPr>
          <p:cNvPicPr>
            <a:picLocks noChangeAspect="1"/>
          </p:cNvPicPr>
          <p:nvPr/>
        </p:nvPicPr>
        <p:blipFill>
          <a:blip r:embed="rId8"/>
          <a:stretch>
            <a:fillRect/>
          </a:stretch>
        </p:blipFill>
        <p:spPr>
          <a:xfrm>
            <a:off x="6087723" y="2348007"/>
            <a:ext cx="2104035" cy="609600"/>
          </a:xfrm>
          <a:prstGeom prst="rect">
            <a:avLst/>
          </a:prstGeom>
        </p:spPr>
      </p:pic>
      <p:pic>
        <p:nvPicPr>
          <p:cNvPr id="5" name="Imagen 4">
            <a:extLst>
              <a:ext uri="{FF2B5EF4-FFF2-40B4-BE49-F238E27FC236}">
                <a16:creationId xmlns:a16="http://schemas.microsoft.com/office/drawing/2014/main" id="{1FF1C2D1-1990-D44C-AA5F-59F2B8091B04}"/>
              </a:ext>
            </a:extLst>
          </p:cNvPr>
          <p:cNvPicPr>
            <a:picLocks noChangeAspect="1"/>
          </p:cNvPicPr>
          <p:nvPr/>
        </p:nvPicPr>
        <p:blipFill>
          <a:blip r:embed="rId9"/>
          <a:stretch>
            <a:fillRect/>
          </a:stretch>
        </p:blipFill>
        <p:spPr>
          <a:xfrm>
            <a:off x="6068365" y="3699196"/>
            <a:ext cx="2104035" cy="609600"/>
          </a:xfrm>
          <a:prstGeom prst="rect">
            <a:avLst/>
          </a:prstGeom>
        </p:spPr>
      </p:pic>
      <p:pic>
        <p:nvPicPr>
          <p:cNvPr id="6" name="Imagen 5">
            <a:extLst>
              <a:ext uri="{FF2B5EF4-FFF2-40B4-BE49-F238E27FC236}">
                <a16:creationId xmlns:a16="http://schemas.microsoft.com/office/drawing/2014/main" id="{642BC8CB-0941-7441-8F13-566639438611}"/>
              </a:ext>
            </a:extLst>
          </p:cNvPr>
          <p:cNvPicPr>
            <a:picLocks noChangeAspect="1"/>
          </p:cNvPicPr>
          <p:nvPr/>
        </p:nvPicPr>
        <p:blipFill>
          <a:blip r:embed="rId10"/>
          <a:stretch>
            <a:fillRect/>
          </a:stretch>
        </p:blipFill>
        <p:spPr>
          <a:xfrm>
            <a:off x="6068365" y="5136950"/>
            <a:ext cx="2104035" cy="609600"/>
          </a:xfrm>
          <a:prstGeom prst="rect">
            <a:avLst/>
          </a:prstGeom>
        </p:spPr>
      </p:pic>
      <p:pic>
        <p:nvPicPr>
          <p:cNvPr id="7" name="Imagen 6">
            <a:extLst>
              <a:ext uri="{FF2B5EF4-FFF2-40B4-BE49-F238E27FC236}">
                <a16:creationId xmlns:a16="http://schemas.microsoft.com/office/drawing/2014/main" id="{C56C6EE6-650D-0840-A0D1-69D68644AD35}"/>
              </a:ext>
            </a:extLst>
          </p:cNvPr>
          <p:cNvPicPr>
            <a:picLocks noChangeAspect="1"/>
          </p:cNvPicPr>
          <p:nvPr/>
        </p:nvPicPr>
        <p:blipFill>
          <a:blip r:embed="rId11"/>
          <a:stretch>
            <a:fillRect/>
          </a:stretch>
        </p:blipFill>
        <p:spPr>
          <a:xfrm>
            <a:off x="3150302" y="6231552"/>
            <a:ext cx="4470400" cy="38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363272" cy="1800200"/>
          </a:xfrm>
        </p:spPr>
        <p:txBody>
          <a:bodyPr/>
          <a:lstStyle/>
          <a:p>
            <a:r>
              <a:rPr lang="es-ES" sz="2000" dirty="0">
                <a:latin typeface="Arial" pitchFamily="34" charset="0"/>
                <a:cs typeface="Arial" pitchFamily="34" charset="0"/>
              </a:rPr>
              <a:t>n= 15</a:t>
            </a:r>
            <a:br>
              <a:rPr lang="es-ES" sz="2000" dirty="0">
                <a:latin typeface="Arial" pitchFamily="34" charset="0"/>
                <a:cs typeface="Arial" pitchFamily="34" charset="0"/>
              </a:rPr>
            </a:br>
            <a:r>
              <a:rPr lang="es-ES" sz="2000" dirty="0" err="1">
                <a:latin typeface="Arial" pitchFamily="34" charset="0"/>
                <a:cs typeface="Arial" pitchFamily="34" charset="0"/>
              </a:rPr>
              <a:t>D4</a:t>
            </a:r>
            <a:r>
              <a:rPr lang="es-ES" sz="2000" dirty="0">
                <a:latin typeface="Arial" pitchFamily="34" charset="0"/>
                <a:cs typeface="Arial" pitchFamily="34" charset="0"/>
              </a:rPr>
              <a:t>= [(4/10)*15]+.5= 6.</a:t>
            </a:r>
            <a:r>
              <a:rPr lang="es-ES" sz="2000" dirty="0">
                <a:solidFill>
                  <a:srgbClr val="FF0000"/>
                </a:solidFill>
                <a:latin typeface="Arial" pitchFamily="34" charset="0"/>
                <a:cs typeface="Arial" pitchFamily="34" charset="0"/>
              </a:rPr>
              <a:t>5 </a:t>
            </a:r>
            <a:r>
              <a:rPr lang="es-ES" sz="2000" dirty="0">
                <a:latin typeface="Arial" pitchFamily="34" charset="0"/>
                <a:cs typeface="Arial" pitchFamily="34" charset="0"/>
              </a:rPr>
              <a:t>posición; DATO =3.3 +(3.4-3.3)*</a:t>
            </a:r>
            <a:r>
              <a:rPr lang="es-ES" sz="2000" dirty="0">
                <a:solidFill>
                  <a:srgbClr val="FF0000"/>
                </a:solidFill>
                <a:latin typeface="Arial" pitchFamily="34" charset="0"/>
                <a:cs typeface="Arial" pitchFamily="34" charset="0"/>
              </a:rPr>
              <a:t>0.5</a:t>
            </a:r>
            <a:r>
              <a:rPr lang="es-ES" sz="2000" dirty="0">
                <a:latin typeface="Arial" pitchFamily="34" charset="0"/>
                <a:cs typeface="Arial" pitchFamily="34" charset="0"/>
              </a:rPr>
              <a:t> =3.35</a:t>
            </a:r>
            <a:br>
              <a:rPr lang="es-ES" sz="2000" dirty="0">
                <a:latin typeface="Arial" pitchFamily="34" charset="0"/>
                <a:cs typeface="Arial" pitchFamily="34" charset="0"/>
              </a:rPr>
            </a:br>
            <a:r>
              <a:rPr lang="es-ES" sz="2000" dirty="0" err="1">
                <a:latin typeface="Arial" pitchFamily="34" charset="0"/>
                <a:cs typeface="Arial" pitchFamily="34" charset="0"/>
              </a:rPr>
              <a:t>P25</a:t>
            </a:r>
            <a:r>
              <a:rPr lang="es-ES" sz="2000" dirty="0">
                <a:latin typeface="Arial" pitchFamily="34" charset="0"/>
                <a:cs typeface="Arial" pitchFamily="34" charset="0"/>
              </a:rPr>
              <a:t>= [(25/100)*15]+.5= 4.</a:t>
            </a:r>
            <a:r>
              <a:rPr lang="es-ES" sz="2000" dirty="0">
                <a:solidFill>
                  <a:srgbClr val="FF0000"/>
                </a:solidFill>
                <a:latin typeface="Arial" pitchFamily="34" charset="0"/>
                <a:cs typeface="Arial" pitchFamily="34" charset="0"/>
              </a:rPr>
              <a:t>25 </a:t>
            </a:r>
            <a:r>
              <a:rPr lang="es-ES" sz="2000" dirty="0">
                <a:latin typeface="Arial" pitchFamily="34" charset="0"/>
                <a:cs typeface="Arial" pitchFamily="34" charset="0"/>
              </a:rPr>
              <a:t>posición; DATO =2.9 +(3.0-2.9)*</a:t>
            </a:r>
            <a:r>
              <a:rPr lang="es-ES" sz="2000" dirty="0">
                <a:solidFill>
                  <a:srgbClr val="FF0000"/>
                </a:solidFill>
                <a:latin typeface="Arial" pitchFamily="34" charset="0"/>
                <a:cs typeface="Arial" pitchFamily="34" charset="0"/>
              </a:rPr>
              <a:t>0.25</a:t>
            </a:r>
            <a:r>
              <a:rPr lang="es-ES" sz="2000" dirty="0">
                <a:latin typeface="Arial" pitchFamily="34" charset="0"/>
                <a:cs typeface="Arial" pitchFamily="34" charset="0"/>
              </a:rPr>
              <a:t> =2.925</a:t>
            </a:r>
            <a:br>
              <a:rPr lang="es-ES" sz="2000" dirty="0">
                <a:latin typeface="Arial" pitchFamily="34" charset="0"/>
                <a:cs typeface="Arial" pitchFamily="34" charset="0"/>
              </a:rPr>
            </a:br>
            <a:r>
              <a:rPr lang="es-ES" sz="2000" dirty="0" err="1">
                <a:latin typeface="Arial" pitchFamily="34" charset="0"/>
                <a:cs typeface="Arial" pitchFamily="34" charset="0"/>
              </a:rPr>
              <a:t>Q3</a:t>
            </a:r>
            <a:r>
              <a:rPr lang="es-ES" sz="2000" dirty="0">
                <a:latin typeface="Arial" pitchFamily="34" charset="0"/>
                <a:cs typeface="Arial" pitchFamily="34" charset="0"/>
              </a:rPr>
              <a:t>= [(3/4)*15]+.5= 11.</a:t>
            </a:r>
            <a:r>
              <a:rPr lang="es-ES" sz="2000" dirty="0">
                <a:solidFill>
                  <a:srgbClr val="FF0000"/>
                </a:solidFill>
                <a:latin typeface="Arial" pitchFamily="34" charset="0"/>
                <a:cs typeface="Arial" pitchFamily="34" charset="0"/>
              </a:rPr>
              <a:t>75 </a:t>
            </a:r>
            <a:r>
              <a:rPr lang="es-ES" sz="2000" dirty="0">
                <a:latin typeface="Arial" pitchFamily="34" charset="0"/>
                <a:cs typeface="Arial" pitchFamily="34" charset="0"/>
              </a:rPr>
              <a:t>posición; DATO =4.4 +(4.8-4.4)*</a:t>
            </a:r>
            <a:r>
              <a:rPr lang="es-ES" sz="2000" dirty="0">
                <a:solidFill>
                  <a:srgbClr val="FF0000"/>
                </a:solidFill>
                <a:latin typeface="Arial" pitchFamily="34" charset="0"/>
                <a:cs typeface="Arial" pitchFamily="34" charset="0"/>
              </a:rPr>
              <a:t>0.75</a:t>
            </a:r>
            <a:r>
              <a:rPr lang="es-ES" sz="2000" dirty="0">
                <a:latin typeface="Arial" pitchFamily="34" charset="0"/>
                <a:cs typeface="Arial" pitchFamily="34" charset="0"/>
              </a:rPr>
              <a:t> =4.7</a:t>
            </a:r>
            <a:endParaRPr lang="es-MX" sz="2000" dirty="0">
              <a:latin typeface="Arial" pitchFamily="34" charset="0"/>
              <a:cs typeface="Arial"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96600993"/>
              </p:ext>
            </p:extLst>
          </p:nvPr>
        </p:nvGraphicFramePr>
        <p:xfrm>
          <a:off x="467544" y="2420888"/>
          <a:ext cx="8136904" cy="2160240"/>
        </p:xfrm>
        <a:graphic>
          <a:graphicData uri="http://schemas.openxmlformats.org/drawingml/2006/table">
            <a:tbl>
              <a:tblPr>
                <a:tableStyleId>{C4B1156A-380E-4F78-BDF5-A606A8083BF9}</a:tableStyleId>
              </a:tblPr>
              <a:tblGrid>
                <a:gridCol w="1080121">
                  <a:extLst>
                    <a:ext uri="{9D8B030D-6E8A-4147-A177-3AD203B41FA5}">
                      <a16:colId xmlns:a16="http://schemas.microsoft.com/office/drawing/2014/main" val="20000"/>
                    </a:ext>
                  </a:extLst>
                </a:gridCol>
                <a:gridCol w="414046">
                  <a:extLst>
                    <a:ext uri="{9D8B030D-6E8A-4147-A177-3AD203B41FA5}">
                      <a16:colId xmlns:a16="http://schemas.microsoft.com/office/drawing/2014/main" val="20001"/>
                    </a:ext>
                  </a:extLst>
                </a:gridCol>
                <a:gridCol w="495055">
                  <a:extLst>
                    <a:ext uri="{9D8B030D-6E8A-4147-A177-3AD203B41FA5}">
                      <a16:colId xmlns:a16="http://schemas.microsoft.com/office/drawing/2014/main" val="20002"/>
                    </a:ext>
                  </a:extLst>
                </a:gridCol>
                <a:gridCol w="495055">
                  <a:extLst>
                    <a:ext uri="{9D8B030D-6E8A-4147-A177-3AD203B41FA5}">
                      <a16:colId xmlns:a16="http://schemas.microsoft.com/office/drawing/2014/main" val="20003"/>
                    </a:ext>
                  </a:extLst>
                </a:gridCol>
                <a:gridCol w="495055">
                  <a:extLst>
                    <a:ext uri="{9D8B030D-6E8A-4147-A177-3AD203B41FA5}">
                      <a16:colId xmlns:a16="http://schemas.microsoft.com/office/drawing/2014/main" val="20004"/>
                    </a:ext>
                  </a:extLst>
                </a:gridCol>
                <a:gridCol w="405044">
                  <a:extLst>
                    <a:ext uri="{9D8B030D-6E8A-4147-A177-3AD203B41FA5}">
                      <a16:colId xmlns:a16="http://schemas.microsoft.com/office/drawing/2014/main" val="20005"/>
                    </a:ext>
                  </a:extLst>
                </a:gridCol>
                <a:gridCol w="504056">
                  <a:extLst>
                    <a:ext uri="{9D8B030D-6E8A-4147-A177-3AD203B41FA5}">
                      <a16:colId xmlns:a16="http://schemas.microsoft.com/office/drawing/2014/main" val="20006"/>
                    </a:ext>
                  </a:extLst>
                </a:gridCol>
                <a:gridCol w="432048">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504056">
                  <a:extLst>
                    <a:ext uri="{9D8B030D-6E8A-4147-A177-3AD203B41FA5}">
                      <a16:colId xmlns:a16="http://schemas.microsoft.com/office/drawing/2014/main" val="20009"/>
                    </a:ext>
                  </a:extLst>
                </a:gridCol>
                <a:gridCol w="432048">
                  <a:extLst>
                    <a:ext uri="{9D8B030D-6E8A-4147-A177-3AD203B41FA5}">
                      <a16:colId xmlns:a16="http://schemas.microsoft.com/office/drawing/2014/main" val="20010"/>
                    </a:ext>
                  </a:extLst>
                </a:gridCol>
                <a:gridCol w="576064">
                  <a:extLst>
                    <a:ext uri="{9D8B030D-6E8A-4147-A177-3AD203B41FA5}">
                      <a16:colId xmlns:a16="http://schemas.microsoft.com/office/drawing/2014/main" val="20011"/>
                    </a:ext>
                  </a:extLst>
                </a:gridCol>
                <a:gridCol w="432048">
                  <a:extLst>
                    <a:ext uri="{9D8B030D-6E8A-4147-A177-3AD203B41FA5}">
                      <a16:colId xmlns:a16="http://schemas.microsoft.com/office/drawing/2014/main" val="20012"/>
                    </a:ext>
                  </a:extLst>
                </a:gridCol>
                <a:gridCol w="504056">
                  <a:extLst>
                    <a:ext uri="{9D8B030D-6E8A-4147-A177-3AD203B41FA5}">
                      <a16:colId xmlns:a16="http://schemas.microsoft.com/office/drawing/2014/main" val="20013"/>
                    </a:ext>
                  </a:extLst>
                </a:gridCol>
                <a:gridCol w="432048">
                  <a:extLst>
                    <a:ext uri="{9D8B030D-6E8A-4147-A177-3AD203B41FA5}">
                      <a16:colId xmlns:a16="http://schemas.microsoft.com/office/drawing/2014/main" val="20014"/>
                    </a:ext>
                  </a:extLst>
                </a:gridCol>
                <a:gridCol w="504056">
                  <a:extLst>
                    <a:ext uri="{9D8B030D-6E8A-4147-A177-3AD203B41FA5}">
                      <a16:colId xmlns:a16="http://schemas.microsoft.com/office/drawing/2014/main" val="20015"/>
                    </a:ext>
                  </a:extLst>
                </a:gridCol>
              </a:tblGrid>
              <a:tr h="432048">
                <a:tc>
                  <a:txBody>
                    <a:bodyPr/>
                    <a:lstStyle/>
                    <a:p>
                      <a:pPr algn="r" fontAlgn="b"/>
                      <a:r>
                        <a:rPr lang="es-ES" sz="1800" b="1" i="0" u="none" strike="noStrike" dirty="0">
                          <a:solidFill>
                            <a:srgbClr val="000000"/>
                          </a:solidFill>
                          <a:effectLst/>
                          <a:latin typeface="Calibri"/>
                        </a:rPr>
                        <a:t>POSICIÓN</a:t>
                      </a:r>
                      <a:endParaRPr lang="es-MX" sz="18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2</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3</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4</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5</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6</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7</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8</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9</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10</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11</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12</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13</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14</a:t>
                      </a:r>
                      <a:endParaRPr lang="es-MX" sz="2000" b="1" i="0" u="none" strike="noStrike" dirty="0">
                        <a:solidFill>
                          <a:srgbClr val="000000"/>
                        </a:solidFill>
                        <a:effectLst/>
                        <a:latin typeface="Calibri"/>
                      </a:endParaRPr>
                    </a:p>
                  </a:txBody>
                  <a:tcPr marL="9525" marR="9525" marT="9525" marB="0" anchor="b"/>
                </a:tc>
                <a:tc>
                  <a:txBody>
                    <a:bodyPr/>
                    <a:lstStyle/>
                    <a:p>
                      <a:pPr algn="r" fontAlgn="b"/>
                      <a:r>
                        <a:rPr lang="es-ES" sz="2000" b="1" i="0" u="none" strike="noStrike" dirty="0">
                          <a:solidFill>
                            <a:srgbClr val="000000"/>
                          </a:solidFill>
                          <a:effectLst/>
                          <a:latin typeface="Calibri"/>
                        </a:rPr>
                        <a:t>15</a:t>
                      </a:r>
                      <a:endParaRPr lang="es-MX"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32048">
                <a:tc>
                  <a:txBody>
                    <a:bodyPr/>
                    <a:lstStyle/>
                    <a:p>
                      <a:pPr marL="0" indent="0" algn="r" fontAlgn="b"/>
                      <a:r>
                        <a:rPr lang="es-ES" sz="1800" b="0" i="0" u="none" strike="noStrike" dirty="0">
                          <a:solidFill>
                            <a:schemeClr val="dk1"/>
                          </a:solidFill>
                          <a:effectLst/>
                          <a:latin typeface="+mn-lt"/>
                        </a:rPr>
                        <a:t>DATOS</a:t>
                      </a:r>
                      <a:endParaRPr lang="es-MX" sz="1800" b="1" i="0" u="none" strike="noStrike" dirty="0">
                        <a:solidFill>
                          <a:srgbClr val="000000"/>
                        </a:solidFill>
                        <a:effectLst/>
                        <a:latin typeface="Calibri"/>
                      </a:endParaRPr>
                    </a:p>
                  </a:txBody>
                  <a:tcPr marL="9525" marR="9525" marT="9525" marB="0" anchor="b"/>
                </a:tc>
                <a:tc>
                  <a:txBody>
                    <a:bodyPr/>
                    <a:lstStyle/>
                    <a:p>
                      <a:pPr algn="r" fontAlgn="b"/>
                      <a:r>
                        <a:rPr lang="es-ES" sz="2000" b="0" i="0" u="none" strike="noStrike" dirty="0">
                          <a:solidFill>
                            <a:srgbClr val="000000"/>
                          </a:solidFill>
                          <a:effectLst/>
                          <a:latin typeface="Calibri"/>
                        </a:rPr>
                        <a:t>2.5</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2.8</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2.8</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2.9</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3</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3.3</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3.4</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3.6</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3.7</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4</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4.4</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4.8</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4.8</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6</a:t>
                      </a:r>
                      <a:endParaRPr lang="es-MX" sz="2000" b="0" i="0" u="none" strike="noStrike" dirty="0">
                        <a:solidFill>
                          <a:srgbClr val="000000"/>
                        </a:solidFill>
                        <a:effectLst/>
                        <a:latin typeface="Calibri"/>
                      </a:endParaRPr>
                    </a:p>
                  </a:txBody>
                  <a:tcPr marL="9525" marR="9525" marT="9525" marB="0" anchor="b"/>
                </a:tc>
                <a:tc>
                  <a:txBody>
                    <a:bodyPr/>
                    <a:lstStyle/>
                    <a:p>
                      <a:pPr algn="r" fontAlgn="b"/>
                      <a:r>
                        <a:rPr lang="es-MX" sz="2000" b="0" u="none" strike="noStrike" dirty="0">
                          <a:effectLst/>
                        </a:rPr>
                        <a:t>6.3</a:t>
                      </a:r>
                      <a:endParaRPr lang="es-MX"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432048">
                <a:tc>
                  <a:txBody>
                    <a:bodyPr/>
                    <a:lstStyle/>
                    <a:p>
                      <a:pPr algn="l" fontAlgn="b"/>
                      <a:r>
                        <a:rPr lang="es-MX" sz="1400" u="none" strike="noStrike" dirty="0">
                          <a:effectLst/>
                        </a:rPr>
                        <a:t> </a:t>
                      </a:r>
                      <a:endParaRPr lang="es-MX" sz="1400" b="1" i="0" u="none" strike="noStrike" dirty="0">
                        <a:solidFill>
                          <a:srgbClr val="000000"/>
                        </a:solidFill>
                        <a:effectLst/>
                        <a:latin typeface="Calibri"/>
                      </a:endParaRPr>
                    </a:p>
                  </a:txBody>
                  <a:tcPr marL="9525" marR="9525" marT="9525" marB="0" anchor="b"/>
                </a:tc>
                <a:tc>
                  <a:txBody>
                    <a:bodyPr/>
                    <a:lstStyle/>
                    <a:p>
                      <a:pPr algn="l" fontAlgn="b"/>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r>
                        <a:rPr lang="es-MX" sz="1600" u="none" strike="noStrike" dirty="0" err="1">
                          <a:effectLst/>
                        </a:rPr>
                        <a:t>D4</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32048">
                <a:tc>
                  <a:txBody>
                    <a:bodyPr/>
                    <a:lstStyle/>
                    <a:p>
                      <a:pPr algn="l" fontAlgn="b"/>
                      <a:r>
                        <a:rPr lang="es-MX" sz="1400" u="none" strike="noStrike" dirty="0">
                          <a:effectLst/>
                        </a:rPr>
                        <a:t> </a:t>
                      </a:r>
                      <a:endParaRPr lang="es-MX" sz="1400" b="1" i="0" u="none" strike="noStrike" dirty="0">
                        <a:solidFill>
                          <a:srgbClr val="000000"/>
                        </a:solidFill>
                        <a:effectLst/>
                        <a:latin typeface="Calibri"/>
                      </a:endParaRPr>
                    </a:p>
                  </a:txBody>
                  <a:tcPr marL="9525" marR="9525" marT="9525" marB="0" anchor="b"/>
                </a:tc>
                <a:tc>
                  <a:txBody>
                    <a:bodyPr/>
                    <a:lstStyle/>
                    <a:p>
                      <a:pPr algn="l" fontAlgn="b"/>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r>
                        <a:rPr lang="es-ES" sz="1600" dirty="0" err="1"/>
                        <a:t>P25</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32048">
                <a:tc>
                  <a:txBody>
                    <a:bodyPr/>
                    <a:lstStyle/>
                    <a:p>
                      <a:pPr algn="l" fontAlgn="b"/>
                      <a:r>
                        <a:rPr lang="es-MX" sz="1400" u="none" strike="noStrike" dirty="0">
                          <a:effectLst/>
                        </a:rPr>
                        <a:t> </a:t>
                      </a:r>
                      <a:endParaRPr lang="es-MX" sz="1400" b="1" i="0" u="none" strike="noStrike" dirty="0">
                        <a:solidFill>
                          <a:srgbClr val="000000"/>
                        </a:solidFill>
                        <a:effectLst/>
                        <a:latin typeface="Calibri"/>
                      </a:endParaRPr>
                    </a:p>
                  </a:txBody>
                  <a:tcPr marL="9525" marR="9525" marT="9525" marB="0" anchor="b"/>
                </a:tc>
                <a:tc>
                  <a:txBody>
                    <a:bodyPr/>
                    <a:lstStyle/>
                    <a:p>
                      <a:pPr algn="l" fontAlgn="b"/>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a:effectLst/>
                        </a:rPr>
                        <a:t> </a:t>
                      </a:r>
                      <a:endParaRPr lang="es-MX" sz="1600" b="1" i="0" u="none" strike="noStrike">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r>
                        <a:rPr lang="es-ES" sz="1600" dirty="0" err="1">
                          <a:latin typeface="Arial" pitchFamily="34" charset="0"/>
                          <a:cs typeface="Arial" pitchFamily="34" charset="0"/>
                        </a:rPr>
                        <a:t>Q3</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tc>
                  <a:txBody>
                    <a:bodyPr/>
                    <a:lstStyle/>
                    <a:p>
                      <a:pPr algn="l" fontAlgn="b"/>
                      <a:r>
                        <a:rPr lang="es-MX" sz="1600" u="none" strike="noStrike" dirty="0">
                          <a:effectLst/>
                        </a:rPr>
                        <a:t> </a:t>
                      </a:r>
                      <a:endParaRPr lang="es-MX" sz="16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1"/>
          </p:nvPr>
        </p:nvSpPr>
        <p:spPr/>
        <p:txBody>
          <a:bodyPr/>
          <a:lstStyle/>
          <a:p>
            <a:pPr>
              <a:defRPr/>
            </a:pPr>
            <a:r>
              <a:rPr lang="es-MX"/>
              <a:t>LHH</a:t>
            </a:r>
          </a:p>
        </p:txBody>
      </p:sp>
      <p:sp>
        <p:nvSpPr>
          <p:cNvPr id="5" name="1 Título"/>
          <p:cNvSpPr txBox="1">
            <a:spLocks/>
          </p:cNvSpPr>
          <p:nvPr/>
        </p:nvSpPr>
        <p:spPr bwMode="auto">
          <a:xfrm>
            <a:off x="107504" y="4725144"/>
            <a:ext cx="8651304"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r>
              <a:rPr lang="es-ES" sz="1800" dirty="0" err="1">
                <a:latin typeface="Arial" pitchFamily="34" charset="0"/>
                <a:cs typeface="Arial" pitchFamily="34" charset="0"/>
              </a:rPr>
              <a:t>D4</a:t>
            </a:r>
            <a:r>
              <a:rPr lang="es-ES" sz="1800" dirty="0">
                <a:latin typeface="Arial" pitchFamily="34" charset="0"/>
                <a:cs typeface="Arial" pitchFamily="34" charset="0"/>
              </a:rPr>
              <a:t>= El 40% de las pinturas seleccionas presentaron un tiempo de secado menor a 3.35 horas.</a:t>
            </a:r>
            <a:br>
              <a:rPr lang="es-ES" sz="1800" dirty="0">
                <a:latin typeface="Arial" pitchFamily="34" charset="0"/>
                <a:cs typeface="Arial" pitchFamily="34" charset="0"/>
              </a:rPr>
            </a:br>
            <a:r>
              <a:rPr lang="es-ES" sz="1800" dirty="0" err="1">
                <a:latin typeface="Arial" pitchFamily="34" charset="0"/>
                <a:cs typeface="Arial" pitchFamily="34" charset="0"/>
              </a:rPr>
              <a:t>P25</a:t>
            </a:r>
            <a:r>
              <a:rPr lang="es-ES" sz="1800" dirty="0">
                <a:latin typeface="Arial" pitchFamily="34" charset="0"/>
                <a:cs typeface="Arial" pitchFamily="34" charset="0"/>
              </a:rPr>
              <a:t>= El 25% de las pinturas seleccionas presentaron un tiempo de secado menor a 2.925 horas.</a:t>
            </a:r>
            <a:br>
              <a:rPr lang="es-ES" sz="1800" dirty="0">
                <a:latin typeface="Arial" pitchFamily="34" charset="0"/>
                <a:cs typeface="Arial" pitchFamily="34" charset="0"/>
              </a:rPr>
            </a:br>
            <a:r>
              <a:rPr lang="es-ES" sz="1800" dirty="0" err="1">
                <a:latin typeface="Arial" pitchFamily="34" charset="0"/>
                <a:cs typeface="Arial" pitchFamily="34" charset="0"/>
              </a:rPr>
              <a:t>Q3</a:t>
            </a:r>
            <a:r>
              <a:rPr lang="es-ES" sz="1800" dirty="0">
                <a:latin typeface="Arial" pitchFamily="34" charset="0"/>
                <a:cs typeface="Arial" pitchFamily="34" charset="0"/>
              </a:rPr>
              <a:t>= El 25% de las pinturas seleccionas presentaron un tiempo de secado mayor a 4.7 horas.</a:t>
            </a:r>
            <a:br>
              <a:rPr lang="es-ES" sz="1800" dirty="0">
                <a:latin typeface="Arial" pitchFamily="34" charset="0"/>
                <a:cs typeface="Arial" pitchFamily="34" charset="0"/>
              </a:rPr>
            </a:br>
            <a:endParaRPr lang="es-MX" sz="1800" dirty="0">
              <a:latin typeface="Arial" pitchFamily="34" charset="0"/>
              <a:cs typeface="Arial" pitchFamily="34" charset="0"/>
            </a:endParaRPr>
          </a:p>
        </p:txBody>
      </p:sp>
    </p:spTree>
    <p:extLst>
      <p:ext uri="{BB962C8B-B14F-4D97-AF65-F5344CB8AC3E}">
        <p14:creationId xmlns:p14="http://schemas.microsoft.com/office/powerpoint/2010/main" val="71841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108" y="0"/>
            <a:ext cx="349304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FD4548-9E65-DD46-93E0-7609A93B8FBC}"/>
              </a:ext>
            </a:extLst>
          </p:cNvPr>
          <p:cNvSpPr>
            <a:spLocks noGrp="1"/>
          </p:cNvSpPr>
          <p:nvPr>
            <p:ph type="title"/>
          </p:nvPr>
        </p:nvSpPr>
        <p:spPr>
          <a:xfrm>
            <a:off x="1234745" y="1156252"/>
            <a:ext cx="3272857" cy="1120620"/>
          </a:xfrm>
          <a:ln w="25400" cap="sq">
            <a:solidFill>
              <a:srgbClr val="FFFFFF"/>
            </a:solidFill>
            <a:miter lim="800000"/>
          </a:ln>
        </p:spPr>
        <p:txBody>
          <a:bodyPr wrap="square">
            <a:normAutofit/>
          </a:bodyPr>
          <a:lstStyle/>
          <a:p>
            <a:pPr algn="ctr"/>
            <a:r>
              <a:rPr lang="es-EC" sz="2200" dirty="0">
                <a:solidFill>
                  <a:srgbClr val="FFFFFF"/>
                </a:solidFill>
              </a:rPr>
              <a:t>Medidas de forma de distribución de datos</a:t>
            </a:r>
          </a:p>
        </p:txBody>
      </p:sp>
      <p:sp>
        <p:nvSpPr>
          <p:cNvPr id="15" name="Rectangle 14">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010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9596E98-06A7-7243-B68C-56A4469265A4}"/>
              </a:ext>
            </a:extLst>
          </p:cNvPr>
          <p:cNvSpPr>
            <a:spLocks noGrp="1"/>
          </p:cNvSpPr>
          <p:nvPr>
            <p:ph sz="half" idx="1"/>
          </p:nvPr>
        </p:nvSpPr>
        <p:spPr>
          <a:xfrm>
            <a:off x="4930902" y="640080"/>
            <a:ext cx="3789799" cy="2546604"/>
          </a:xfrm>
        </p:spPr>
        <p:txBody>
          <a:bodyPr>
            <a:normAutofit/>
          </a:bodyPr>
          <a:lstStyle/>
          <a:p>
            <a:r>
              <a:rPr lang="es-ES" sz="1700" b="1">
                <a:latin typeface="Verdana" pitchFamily="34" charset="0"/>
              </a:rPr>
              <a:t>Sesgo: </a:t>
            </a:r>
            <a:r>
              <a:rPr lang="es-ES" sz="1700">
                <a:latin typeface="Verdana" pitchFamily="34" charset="0"/>
              </a:rPr>
              <a:t>Grado de asimetría, o falta de asimetría, de una curva de distribución de frecuencias</a:t>
            </a:r>
          </a:p>
          <a:p>
            <a:r>
              <a:rPr lang="es-ES" sz="1700">
                <a:latin typeface="Verdana" pitchFamily="34" charset="0"/>
              </a:rPr>
              <a:t>a) Simétrica</a:t>
            </a:r>
          </a:p>
          <a:p>
            <a:r>
              <a:rPr lang="es-ES" sz="1700">
                <a:latin typeface="Verdana" pitchFamily="34" charset="0"/>
              </a:rPr>
              <a:t>b) Sesgada a la derecha ( asimétrica positiva)</a:t>
            </a:r>
          </a:p>
          <a:p>
            <a:r>
              <a:rPr lang="es-ES" sz="1700">
                <a:latin typeface="Verdana" pitchFamily="34" charset="0"/>
              </a:rPr>
              <a:t>c) Sesgada a la izquierda (asimétrica negativa</a:t>
            </a:r>
            <a:endParaRPr lang="es-ES" sz="1700">
              <a:latin typeface="Calibri" pitchFamily="34" charset="0"/>
            </a:endParaRPr>
          </a:p>
          <a:p>
            <a:endParaRPr lang="es-EC" sz="1700"/>
          </a:p>
        </p:txBody>
      </p:sp>
      <p:sp>
        <p:nvSpPr>
          <p:cNvPr id="4" name="Marcador de contenido 3">
            <a:extLst>
              <a:ext uri="{FF2B5EF4-FFF2-40B4-BE49-F238E27FC236}">
                <a16:creationId xmlns:a16="http://schemas.microsoft.com/office/drawing/2014/main" id="{D3EA8E59-3608-C04D-A518-10EF80A757BF}"/>
              </a:ext>
            </a:extLst>
          </p:cNvPr>
          <p:cNvSpPr>
            <a:spLocks noGrp="1"/>
          </p:cNvSpPr>
          <p:nvPr>
            <p:ph sz="half" idx="2"/>
          </p:nvPr>
        </p:nvSpPr>
        <p:spPr>
          <a:xfrm>
            <a:off x="4927653" y="3671315"/>
            <a:ext cx="3793048" cy="2546605"/>
          </a:xfrm>
        </p:spPr>
        <p:txBody>
          <a:bodyPr>
            <a:normAutofit/>
          </a:bodyPr>
          <a:lstStyle/>
          <a:p>
            <a:r>
              <a:rPr lang="es-ES" sz="1700" b="1">
                <a:latin typeface="Verdana" pitchFamily="34" charset="0"/>
              </a:rPr>
              <a:t>Curtosis:</a:t>
            </a:r>
            <a:r>
              <a:rPr lang="es-ES" sz="1700">
                <a:latin typeface="Verdana" pitchFamily="34" charset="0"/>
              </a:rPr>
              <a:t> Grado de apuntamiento de una distribución</a:t>
            </a:r>
          </a:p>
          <a:p>
            <a:r>
              <a:rPr lang="es-ES" sz="1700">
                <a:latin typeface="Verdana" pitchFamily="34" charset="0"/>
              </a:rPr>
              <a:t>a) Platicúrtica (plana) </a:t>
            </a:r>
          </a:p>
          <a:p>
            <a:r>
              <a:rPr lang="es-ES" sz="1700">
                <a:latin typeface="Verdana" pitchFamily="34" charset="0"/>
              </a:rPr>
              <a:t>b)Leptocúrtica (puntiaguda) </a:t>
            </a:r>
          </a:p>
          <a:p>
            <a:r>
              <a:rPr lang="es-ES" sz="1700">
                <a:latin typeface="Verdana" pitchFamily="34" charset="0"/>
              </a:rPr>
              <a:t>c) Mesocúrtica (meseta) </a:t>
            </a:r>
          </a:p>
          <a:p>
            <a:endParaRPr lang="es-EC" sz="1700"/>
          </a:p>
        </p:txBody>
      </p:sp>
      <p:sp>
        <p:nvSpPr>
          <p:cNvPr id="5" name="Marcador de pie de página 4">
            <a:extLst>
              <a:ext uri="{FF2B5EF4-FFF2-40B4-BE49-F238E27FC236}">
                <a16:creationId xmlns:a16="http://schemas.microsoft.com/office/drawing/2014/main" id="{9B7A2591-E611-6346-B0F3-614BF138FF81}"/>
              </a:ext>
            </a:extLst>
          </p:cNvPr>
          <p:cNvSpPr>
            <a:spLocks noGrp="1"/>
          </p:cNvSpPr>
          <p:nvPr>
            <p:ph type="ftr" sz="quarter" idx="11"/>
          </p:nvPr>
        </p:nvSpPr>
        <p:spPr>
          <a:xfrm>
            <a:off x="4867507" y="6318821"/>
            <a:ext cx="3063874" cy="320040"/>
          </a:xfrm>
        </p:spPr>
        <p:txBody>
          <a:bodyPr>
            <a:normAutofit/>
          </a:bodyPr>
          <a:lstStyle/>
          <a:p>
            <a:pPr algn="r">
              <a:spcAft>
                <a:spcPts val="600"/>
              </a:spcAft>
              <a:defRPr/>
            </a:pPr>
            <a:r>
              <a:rPr lang="es-MX">
                <a:solidFill>
                  <a:schemeClr val="tx1">
                    <a:lumMod val="65000"/>
                    <a:lumOff val="35000"/>
                  </a:schemeClr>
                </a:solidFill>
              </a:rPr>
              <a:t>LHH</a:t>
            </a:r>
          </a:p>
        </p:txBody>
      </p:sp>
      <p:sp>
        <p:nvSpPr>
          <p:cNvPr id="6" name="Rectángulo 5">
            <a:extLst>
              <a:ext uri="{FF2B5EF4-FFF2-40B4-BE49-F238E27FC236}">
                <a16:creationId xmlns:a16="http://schemas.microsoft.com/office/drawing/2014/main" id="{FF46062D-E734-5D47-9A2D-807AA8894CA9}"/>
              </a:ext>
            </a:extLst>
          </p:cNvPr>
          <p:cNvSpPr/>
          <p:nvPr/>
        </p:nvSpPr>
        <p:spPr>
          <a:xfrm>
            <a:off x="1233867" y="3249930"/>
            <a:ext cx="3460059" cy="1200329"/>
          </a:xfrm>
          <a:prstGeom prst="rect">
            <a:avLst/>
          </a:prstGeom>
        </p:spPr>
        <p:txBody>
          <a:bodyPr wrap="square">
            <a:spAutoFit/>
          </a:bodyPr>
          <a:lstStyle/>
          <a:p>
            <a:pPr>
              <a:spcAft>
                <a:spcPts val="600"/>
              </a:spcAft>
            </a:pPr>
            <a:r>
              <a:rPr lang="es-MX" dirty="0"/>
              <a:t>Permiten identificar la forma en que se separan o aglomeran los valores de acuerdo a su representación gráfica.</a:t>
            </a:r>
            <a:endParaRPr lang="es-EC" dirty="0"/>
          </a:p>
        </p:txBody>
      </p:sp>
    </p:spTree>
    <p:extLst>
      <p:ext uri="{BB962C8B-B14F-4D97-AF65-F5344CB8AC3E}">
        <p14:creationId xmlns:p14="http://schemas.microsoft.com/office/powerpoint/2010/main" val="40542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4" name="Picture 7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0" name="1 Título"/>
          <p:cNvSpPr>
            <a:spLocks noGrp="1"/>
          </p:cNvSpPr>
          <p:nvPr>
            <p:ph type="title"/>
          </p:nvPr>
        </p:nvSpPr>
        <p:spPr>
          <a:xfrm>
            <a:off x="884682" y="822960"/>
            <a:ext cx="7372350" cy="1325880"/>
          </a:xfrm>
        </p:spPr>
        <p:txBody>
          <a:bodyPr>
            <a:normAutofit/>
          </a:bodyPr>
          <a:lstStyle/>
          <a:p>
            <a:pPr algn="ctr" eaLnBrk="1" hangingPunct="1"/>
            <a:r>
              <a:rPr lang="es-MX" sz="3500" b="1">
                <a:solidFill>
                  <a:srgbClr val="FFFFFF"/>
                </a:solidFill>
              </a:rPr>
              <a:t>1. ASIMETRÍA </a:t>
            </a:r>
            <a:endParaRPr lang="es-MX" sz="3500">
              <a:solidFill>
                <a:srgbClr val="FFFFFF"/>
              </a:solidFill>
            </a:endParaRPr>
          </a:p>
        </p:txBody>
      </p:sp>
      <p:sp>
        <p:nvSpPr>
          <p:cNvPr id="27651" name="2 Marcador de contenido"/>
          <p:cNvSpPr>
            <a:spLocks noGrp="1"/>
          </p:cNvSpPr>
          <p:nvPr>
            <p:ph idx="1"/>
          </p:nvPr>
        </p:nvSpPr>
        <p:spPr>
          <a:xfrm>
            <a:off x="605947" y="2718235"/>
            <a:ext cx="3845172" cy="2364984"/>
          </a:xfrm>
        </p:spPr>
        <p:txBody>
          <a:bodyPr anchor="ctr">
            <a:normAutofit/>
          </a:bodyPr>
          <a:lstStyle/>
          <a:p>
            <a:pPr marL="0" indent="0" eaLnBrk="1" hangingPunct="1">
              <a:buNone/>
            </a:pPr>
            <a:r>
              <a:rPr lang="es-MX" sz="1700" dirty="0">
                <a:solidFill>
                  <a:srgbClr val="000000"/>
                </a:solidFill>
              </a:rPr>
              <a:t>permite identificar si los datos se distribuyen de forma uniforme alrededor del punto central (Media aritmética). </a:t>
            </a:r>
          </a:p>
        </p:txBody>
      </p:sp>
      <p:pic>
        <p:nvPicPr>
          <p:cNvPr id="5" name="Picture 4">
            <a:extLst>
              <a:ext uri="{FF2B5EF4-FFF2-40B4-BE49-F238E27FC236}">
                <a16:creationId xmlns:a16="http://schemas.microsoft.com/office/drawing/2014/main" id="{8FA846D1-8512-7C4D-9401-0D4D41D7E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973" t="47852" r="28223" b="28345"/>
          <a:stretch>
            <a:fillRect/>
          </a:stretch>
        </p:blipFill>
        <p:spPr bwMode="auto">
          <a:xfrm>
            <a:off x="4692883" y="3228416"/>
            <a:ext cx="3716020" cy="13320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pie de página"/>
          <p:cNvSpPr>
            <a:spLocks noGrp="1"/>
          </p:cNvSpPr>
          <p:nvPr>
            <p:ph type="ftr" sz="quarter" idx="11"/>
          </p:nvPr>
        </p:nvSpPr>
        <p:spPr>
          <a:xfrm>
            <a:off x="2686050" y="6223702"/>
            <a:ext cx="3771900" cy="314067"/>
          </a:xfrm>
        </p:spPr>
        <p:txBody>
          <a:bodyPr>
            <a:normAutofit/>
          </a:bodyPr>
          <a:lstStyle/>
          <a:p>
            <a:pPr>
              <a:spcAft>
                <a:spcPts val="600"/>
              </a:spcAft>
              <a:defRPr/>
            </a:pPr>
            <a:r>
              <a:rPr lang="es-MX" sz="1000">
                <a:solidFill>
                  <a:srgbClr val="898989"/>
                </a:solidFill>
              </a:rPr>
              <a:t>LHH</a:t>
            </a:r>
          </a:p>
        </p:txBody>
      </p:sp>
      <p:graphicFrame>
        <p:nvGraphicFramePr>
          <p:cNvPr id="10" name="Object 4">
            <a:extLst>
              <a:ext uri="{FF2B5EF4-FFF2-40B4-BE49-F238E27FC236}">
                <a16:creationId xmlns:a16="http://schemas.microsoft.com/office/drawing/2014/main" id="{4B0211A0-F354-3E44-B2F8-EBC4B1E89A02}"/>
              </a:ext>
            </a:extLst>
          </p:cNvPr>
          <p:cNvGraphicFramePr>
            <a:graphicFrameLocks noChangeAspect="1"/>
          </p:cNvGraphicFramePr>
          <p:nvPr>
            <p:extLst>
              <p:ext uri="{D42A27DB-BD31-4B8C-83A1-F6EECF244321}">
                <p14:modId xmlns:p14="http://schemas.microsoft.com/office/powerpoint/2010/main" val="1098881902"/>
              </p:ext>
            </p:extLst>
          </p:nvPr>
        </p:nvGraphicFramePr>
        <p:xfrm>
          <a:off x="628651" y="4716500"/>
          <a:ext cx="4951462" cy="1524000"/>
        </p:xfrm>
        <a:graphic>
          <a:graphicData uri="http://schemas.openxmlformats.org/presentationml/2006/ole">
            <mc:AlternateContent xmlns:mc="http://schemas.openxmlformats.org/markup-compatibility/2006">
              <mc:Choice xmlns:v="urn:schemas-microsoft-com:vml" Requires="v">
                <p:oleObj spid="_x0000_s49157" name="Imagen de mapa de bits" r:id="rId5" imgW="4809524" imgH="1552792" progId="Paint.Picture">
                  <p:embed/>
                </p:oleObj>
              </mc:Choice>
              <mc:Fallback>
                <p:oleObj name="Imagen de mapa de bits" r:id="rId5" imgW="4809524" imgH="1552792" progId="Paint.Picture">
                  <p:embed/>
                  <p:pic>
                    <p:nvPicPr>
                      <p:cNvPr id="7" name="Object 4">
                        <a:extLst>
                          <a:ext uri="{FF2B5EF4-FFF2-40B4-BE49-F238E27FC236}">
                            <a16:creationId xmlns:a16="http://schemas.microsoft.com/office/drawing/2014/main" id="{EDC8DDB0-8CDB-5D4D-B57D-731078A88C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1" y="4716500"/>
                        <a:ext cx="4951462" cy="1524000"/>
                      </a:xfrm>
                      <a:prstGeom prst="rect">
                        <a:avLst/>
                      </a:prstGeom>
                      <a:noFill/>
                      <a:ln>
                        <a:noFill/>
                      </a:ln>
                    </p:spPr>
                  </p:pic>
                </p:oleObj>
              </mc:Fallback>
            </mc:AlternateContent>
          </a:graphicData>
        </a:graphic>
      </p:graphicFrame>
      <p:graphicFrame>
        <p:nvGraphicFramePr>
          <p:cNvPr id="11" name="Object 7">
            <a:extLst>
              <a:ext uri="{FF2B5EF4-FFF2-40B4-BE49-F238E27FC236}">
                <a16:creationId xmlns:a16="http://schemas.microsoft.com/office/drawing/2014/main" id="{E12CC1D8-D17C-2D4B-A2E9-3E04DA91572C}"/>
              </a:ext>
            </a:extLst>
          </p:cNvPr>
          <p:cNvGraphicFramePr>
            <a:graphicFrameLocks noChangeAspect="1"/>
          </p:cNvGraphicFramePr>
          <p:nvPr>
            <p:extLst>
              <p:ext uri="{D42A27DB-BD31-4B8C-83A1-F6EECF244321}">
                <p14:modId xmlns:p14="http://schemas.microsoft.com/office/powerpoint/2010/main" val="1510084905"/>
              </p:ext>
            </p:extLst>
          </p:nvPr>
        </p:nvGraphicFramePr>
        <p:xfrm>
          <a:off x="3203848" y="5098190"/>
          <a:ext cx="4103861" cy="1110541"/>
        </p:xfrm>
        <a:graphic>
          <a:graphicData uri="http://schemas.openxmlformats.org/presentationml/2006/ole">
            <mc:AlternateContent xmlns:mc="http://schemas.openxmlformats.org/markup-compatibility/2006">
              <mc:Choice xmlns:v="urn:schemas-microsoft-com:vml" Requires="v">
                <p:oleObj spid="_x0000_s49158" name="Imagen de mapa de bits" r:id="rId7" imgW="4420217" imgH="1580952" progId="Paint.Picture">
                  <p:embed/>
                </p:oleObj>
              </mc:Choice>
              <mc:Fallback>
                <p:oleObj name="Imagen de mapa de bits" r:id="rId7" imgW="4420217" imgH="1580952" progId="Paint.Picture">
                  <p:embed/>
                  <p:pic>
                    <p:nvPicPr>
                      <p:cNvPr id="6" name="Object 7">
                        <a:extLst>
                          <a:ext uri="{FF2B5EF4-FFF2-40B4-BE49-F238E27FC236}">
                            <a16:creationId xmlns:a16="http://schemas.microsoft.com/office/drawing/2014/main" id="{ECDE9E3A-87FA-ED46-8AF7-2B2CB01609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5098190"/>
                        <a:ext cx="4103861" cy="1110541"/>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8650" y="365126"/>
            <a:ext cx="5599534" cy="634999"/>
          </a:xfrm>
          <a:solidFill>
            <a:schemeClr val="accent1"/>
          </a:solidFill>
          <a:ln>
            <a:solidFill>
              <a:schemeClr val="accent1"/>
            </a:solidFill>
          </a:ln>
        </p:spPr>
        <p:txBody>
          <a:bodyPr rtlCol="0">
            <a:normAutofit fontScale="90000"/>
          </a:bodyPr>
          <a:lstStyle/>
          <a:p>
            <a:pPr eaLnBrk="1" fontAlgn="auto" hangingPunct="1">
              <a:spcAft>
                <a:spcPts val="0"/>
              </a:spcAft>
              <a:defRPr/>
            </a:pPr>
            <a:br>
              <a:rPr lang="es-MX" b="1" dirty="0"/>
            </a:br>
            <a:r>
              <a:rPr lang="es-MX" b="1" dirty="0">
                <a:solidFill>
                  <a:schemeClr val="bg1"/>
                </a:solidFill>
              </a:rPr>
              <a:t>2. CURTOSIS </a:t>
            </a:r>
            <a:br>
              <a:rPr lang="es-MX" b="1" dirty="0"/>
            </a:br>
            <a:endParaRPr lang="es-MX" dirty="0"/>
          </a:p>
        </p:txBody>
      </p:sp>
      <p:sp>
        <p:nvSpPr>
          <p:cNvPr id="32771" name="2 Marcador de contenido"/>
          <p:cNvSpPr>
            <a:spLocks noGrp="1"/>
          </p:cNvSpPr>
          <p:nvPr>
            <p:ph idx="1"/>
          </p:nvPr>
        </p:nvSpPr>
        <p:spPr>
          <a:xfrm>
            <a:off x="457200" y="1000125"/>
            <a:ext cx="8229600" cy="2643188"/>
          </a:xfrm>
        </p:spPr>
        <p:txBody>
          <a:bodyPr>
            <a:normAutofit lnSpcReduction="10000"/>
          </a:bodyPr>
          <a:lstStyle/>
          <a:p>
            <a:pPr eaLnBrk="1" hangingPunct="1">
              <a:buFont typeface="Arial" charset="0"/>
              <a:buNone/>
            </a:pPr>
            <a:r>
              <a:rPr lang="es-MX" sz="1800" dirty="0"/>
              <a:t>Determina el grado de concentración que presentan los valores en la región central de la distribución. </a:t>
            </a:r>
          </a:p>
          <a:p>
            <a:pPr eaLnBrk="1" hangingPunct="1">
              <a:buFont typeface="Arial" charset="0"/>
              <a:buNone/>
            </a:pPr>
            <a:r>
              <a:rPr lang="es-MX" sz="1800" dirty="0"/>
              <a:t>Podemos identificar si existe una gran concentración de valores (</a:t>
            </a:r>
            <a:r>
              <a:rPr lang="es-MX" sz="1800" i="1" dirty="0"/>
              <a:t>Leptocúrtica</a:t>
            </a:r>
            <a:r>
              <a:rPr lang="es-MX" sz="1800" dirty="0"/>
              <a:t>), una concentración normal (</a:t>
            </a:r>
            <a:r>
              <a:rPr lang="es-MX" sz="1800" i="1" dirty="0"/>
              <a:t>Mesocúrtica</a:t>
            </a:r>
            <a:r>
              <a:rPr lang="es-MX" sz="1800" dirty="0"/>
              <a:t>) ó una baja concentración (</a:t>
            </a:r>
            <a:r>
              <a:rPr lang="es-MX" sz="1800" i="1" dirty="0"/>
              <a:t>Platicúrtica</a:t>
            </a:r>
            <a:r>
              <a:rPr lang="es-MX" sz="1800" dirty="0"/>
              <a:t>).</a:t>
            </a:r>
          </a:p>
          <a:p>
            <a:pPr eaLnBrk="1" hangingPunct="1">
              <a:buFont typeface="Arial" charset="0"/>
              <a:buNone/>
            </a:pPr>
            <a:endParaRPr lang="es-MX" sz="1800" dirty="0"/>
          </a:p>
          <a:p>
            <a:pPr eaLnBrk="1" hangingPunct="1">
              <a:buFont typeface="Arial" charset="0"/>
              <a:buNone/>
            </a:pPr>
            <a:r>
              <a:rPr lang="es-ES" sz="1800" dirty="0"/>
              <a:t>Coeficiente de </a:t>
            </a:r>
            <a:r>
              <a:rPr lang="es-ES" sz="1800" dirty="0" err="1"/>
              <a:t>curtosis</a:t>
            </a:r>
            <a:r>
              <a:rPr lang="es-ES" sz="1800" dirty="0"/>
              <a:t>  K = </a:t>
            </a:r>
            <a:endParaRPr lang="es-MX" sz="1800" dirty="0"/>
          </a:p>
          <a:p>
            <a:pPr eaLnBrk="1" hangingPunct="1">
              <a:buFont typeface="Arial" charset="0"/>
              <a:buNone/>
            </a:pPr>
            <a:r>
              <a:rPr lang="es-ES" sz="1800" b="1" dirty="0"/>
              <a:t> </a:t>
            </a:r>
            <a:endParaRPr lang="es-MX" sz="1800" dirty="0"/>
          </a:p>
          <a:p>
            <a:pPr eaLnBrk="1" hangingPunct="1">
              <a:buFont typeface="Arial" charset="0"/>
              <a:buNone/>
            </a:pPr>
            <a:r>
              <a:rPr lang="es-MX" sz="2400" dirty="0"/>
              <a:t> </a:t>
            </a:r>
          </a:p>
          <a:p>
            <a:pPr eaLnBrk="1" hangingPunct="1">
              <a:buFont typeface="Arial" charset="0"/>
              <a:buNone/>
            </a:pPr>
            <a:endParaRPr lang="es-MX" sz="2400" dirty="0"/>
          </a:p>
        </p:txBody>
      </p:sp>
      <p:sp>
        <p:nvSpPr>
          <p:cNvPr id="3" name="2 Marcador de pie de página"/>
          <p:cNvSpPr>
            <a:spLocks noGrp="1"/>
          </p:cNvSpPr>
          <p:nvPr>
            <p:ph type="ftr" sz="quarter" idx="11"/>
          </p:nvPr>
        </p:nvSpPr>
        <p:spPr/>
        <p:txBody>
          <a:bodyPr/>
          <a:lstStyle/>
          <a:p>
            <a:pPr>
              <a:defRPr/>
            </a:pPr>
            <a:r>
              <a:rPr lang="es-MX"/>
              <a:t>LHH</a:t>
            </a: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l="24902" t="38086" r="31152" b="44330"/>
          <a:stretch>
            <a:fillRect/>
          </a:stretch>
        </p:blipFill>
        <p:spPr bwMode="auto">
          <a:xfrm>
            <a:off x="512344" y="2964310"/>
            <a:ext cx="4729163"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3" name="Object 2"/>
          <p:cNvGraphicFramePr>
            <a:graphicFrameLocks noChangeAspect="1"/>
          </p:cNvGraphicFramePr>
          <p:nvPr>
            <p:extLst>
              <p:ext uri="{D42A27DB-BD31-4B8C-83A1-F6EECF244321}">
                <p14:modId xmlns:p14="http://schemas.microsoft.com/office/powerpoint/2010/main" val="3419395171"/>
              </p:ext>
            </p:extLst>
          </p:nvPr>
        </p:nvGraphicFramePr>
        <p:xfrm>
          <a:off x="3563888" y="2105024"/>
          <a:ext cx="1357312" cy="841375"/>
        </p:xfrm>
        <a:graphic>
          <a:graphicData uri="http://schemas.openxmlformats.org/presentationml/2006/ole">
            <mc:AlternateContent xmlns:mc="http://schemas.openxmlformats.org/markup-compatibility/2006">
              <mc:Choice xmlns:v="urn:schemas-microsoft-com:vml" Requires="v">
                <p:oleObj spid="_x0000_s32790" name="Ecuación" r:id="rId4" imgW="749300" imgH="469900" progId="Equation.3">
                  <p:embed/>
                </p:oleObj>
              </mc:Choice>
              <mc:Fallback>
                <p:oleObj name="Ecuación" r:id="rId4" imgW="749300" imgH="469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2105024"/>
                        <a:ext cx="13573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6 CuadroTexto"/>
          <p:cNvSpPr txBox="1">
            <a:spLocks noChangeArrowheads="1"/>
          </p:cNvSpPr>
          <p:nvPr/>
        </p:nvSpPr>
        <p:spPr bwMode="auto">
          <a:xfrm>
            <a:off x="512344" y="537222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dirty="0">
                <a:latin typeface="Calibri" pitchFamily="34" charset="0"/>
              </a:rPr>
              <a:t>Cuando la distribución de los datos cuenta con un coeficiente de asimetría (CP =0) y un coeficiente de Curtosis de (k = 0.26), se le denomina Curva Normal. Este criterio es de suma importancia ya que para la mayoría de los procedimientos de la estadística de inferencia se requiere que los datos se distribuyan normalmente.</a:t>
            </a:r>
          </a:p>
        </p:txBody>
      </p:sp>
      <p:sp>
        <p:nvSpPr>
          <p:cNvPr id="5" name="Rectángulo 4">
            <a:extLst>
              <a:ext uri="{FF2B5EF4-FFF2-40B4-BE49-F238E27FC236}">
                <a16:creationId xmlns:a16="http://schemas.microsoft.com/office/drawing/2014/main" id="{F5C47D1D-083E-6144-BA5A-2A23E3878D80}"/>
              </a:ext>
            </a:extLst>
          </p:cNvPr>
          <p:cNvSpPr/>
          <p:nvPr/>
        </p:nvSpPr>
        <p:spPr>
          <a:xfrm>
            <a:off x="5757003" y="3498259"/>
            <a:ext cx="2801464" cy="1452705"/>
          </a:xfrm>
          <a:prstGeom prst="rect">
            <a:avLst/>
          </a:prstGeom>
        </p:spPr>
        <p:txBody>
          <a:bodyPr wrap="square">
            <a:spAutoFit/>
          </a:bodyPr>
          <a:lstStyle/>
          <a:p>
            <a:pPr>
              <a:lnSpc>
                <a:spcPct val="80000"/>
              </a:lnSpc>
            </a:pPr>
            <a:r>
              <a:rPr lang="es-ES" dirty="0"/>
              <a:t>K = 0.26 MESOCURTICO</a:t>
            </a:r>
          </a:p>
          <a:p>
            <a:pPr>
              <a:lnSpc>
                <a:spcPct val="80000"/>
              </a:lnSpc>
            </a:pPr>
            <a:endParaRPr lang="es-ES" dirty="0"/>
          </a:p>
          <a:p>
            <a:pPr>
              <a:lnSpc>
                <a:spcPct val="80000"/>
              </a:lnSpc>
            </a:pPr>
            <a:r>
              <a:rPr lang="es-ES" dirty="0"/>
              <a:t>K </a:t>
            </a:r>
            <a:r>
              <a:rPr lang="es-ES" dirty="0">
                <a:sym typeface="Symbol" pitchFamily="18" charset="2"/>
              </a:rPr>
              <a:t></a:t>
            </a:r>
            <a:r>
              <a:rPr lang="es-ES" dirty="0"/>
              <a:t> 0.26  LEPTOCURTICO</a:t>
            </a:r>
          </a:p>
          <a:p>
            <a:pPr>
              <a:lnSpc>
                <a:spcPct val="80000"/>
              </a:lnSpc>
            </a:pPr>
            <a:endParaRPr lang="es-ES" dirty="0"/>
          </a:p>
          <a:p>
            <a:pPr>
              <a:lnSpc>
                <a:spcPct val="80000"/>
              </a:lnSpc>
            </a:pPr>
            <a:r>
              <a:rPr lang="es-ES" dirty="0"/>
              <a:t>K </a:t>
            </a:r>
            <a:r>
              <a:rPr lang="es-ES" dirty="0">
                <a:sym typeface="Symbol" pitchFamily="18" charset="2"/>
              </a:rPr>
              <a:t></a:t>
            </a:r>
            <a:r>
              <a:rPr lang="es-ES" dirty="0"/>
              <a:t> 0.26 PLATICURTICO</a:t>
            </a:r>
            <a:r>
              <a:rPr lang="es-ES" sz="20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5" name="Picture 7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4818" name="1 Título"/>
          <p:cNvSpPr>
            <a:spLocks noGrp="1"/>
          </p:cNvSpPr>
          <p:nvPr>
            <p:ph type="title"/>
          </p:nvPr>
        </p:nvSpPr>
        <p:spPr>
          <a:xfrm>
            <a:off x="884682" y="822960"/>
            <a:ext cx="7372350" cy="1325880"/>
          </a:xfrm>
        </p:spPr>
        <p:txBody>
          <a:bodyPr>
            <a:normAutofit/>
          </a:bodyPr>
          <a:lstStyle/>
          <a:p>
            <a:pPr algn="ctr" eaLnBrk="1" hangingPunct="1"/>
            <a:r>
              <a:rPr lang="es-MX" sz="3500" dirty="0">
                <a:solidFill>
                  <a:srgbClr val="FFFFFF"/>
                </a:solidFill>
              </a:rPr>
              <a:t>Distribución Normal</a:t>
            </a:r>
          </a:p>
        </p:txBody>
      </p:sp>
      <p:sp>
        <p:nvSpPr>
          <p:cNvPr id="3" name="2 Marcador de contenido"/>
          <p:cNvSpPr>
            <a:spLocks noGrp="1"/>
          </p:cNvSpPr>
          <p:nvPr>
            <p:ph idx="1"/>
          </p:nvPr>
        </p:nvSpPr>
        <p:spPr>
          <a:xfrm>
            <a:off x="603504" y="2827419"/>
            <a:ext cx="3845172" cy="3227626"/>
          </a:xfrm>
        </p:spPr>
        <p:txBody>
          <a:bodyPr rtlCol="0" anchor="ctr">
            <a:normAutofit/>
          </a:bodyPr>
          <a:lstStyle/>
          <a:p>
            <a:pPr eaLnBrk="1" fontAlgn="auto" hangingPunct="1">
              <a:spcAft>
                <a:spcPts val="0"/>
              </a:spcAft>
              <a:buFont typeface="Arial" pitchFamily="34" charset="0"/>
              <a:buNone/>
              <a:defRPr/>
            </a:pPr>
            <a:r>
              <a:rPr lang="es-MX" sz="1800" dirty="0">
                <a:solidFill>
                  <a:srgbClr val="000000"/>
                </a:solidFill>
              </a:rPr>
              <a:t>radica en el supuesto que el 95% de los valores se encuentra dentro de una distancia de dos desviaciones estándar de la media aritmética; </a:t>
            </a:r>
          </a:p>
          <a:p>
            <a:pPr eaLnBrk="1" fontAlgn="auto" hangingPunct="1">
              <a:spcAft>
                <a:spcPts val="0"/>
              </a:spcAft>
              <a:buFont typeface="Arial" pitchFamily="34" charset="0"/>
              <a:buNone/>
              <a:defRPr/>
            </a:pPr>
            <a:endParaRPr lang="es-MX" sz="1800" dirty="0">
              <a:solidFill>
                <a:srgbClr val="000000"/>
              </a:solidFill>
            </a:endParaRPr>
          </a:p>
          <a:p>
            <a:pPr eaLnBrk="1" fontAlgn="auto" hangingPunct="1">
              <a:spcAft>
                <a:spcPts val="0"/>
              </a:spcAft>
              <a:buFont typeface="Arial" pitchFamily="34" charset="0"/>
              <a:buNone/>
              <a:defRPr/>
            </a:pPr>
            <a:r>
              <a:rPr lang="es-MX" sz="1800" dirty="0">
                <a:solidFill>
                  <a:srgbClr val="000000"/>
                </a:solidFill>
              </a:rPr>
              <a:t>Los </a:t>
            </a:r>
            <a:r>
              <a:rPr lang="es-MX" sz="1800" b="1" dirty="0">
                <a:solidFill>
                  <a:srgbClr val="000000"/>
                </a:solidFill>
              </a:rPr>
              <a:t>Outliers</a:t>
            </a:r>
            <a:r>
              <a:rPr lang="es-MX" sz="1800" dirty="0">
                <a:solidFill>
                  <a:srgbClr val="000000"/>
                </a:solidFill>
              </a:rPr>
              <a:t> son los valores fuera de la Distribución normal</a:t>
            </a: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l="28564" t="46875" r="34814" b="36523"/>
          <a:stretch>
            <a:fillRect/>
          </a:stretch>
        </p:blipFill>
        <p:spPr bwMode="auto">
          <a:xfrm>
            <a:off x="4822033" y="3814652"/>
            <a:ext cx="3716020" cy="1263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pie de página"/>
          <p:cNvSpPr>
            <a:spLocks noGrp="1"/>
          </p:cNvSpPr>
          <p:nvPr>
            <p:ph type="ftr" sz="quarter" idx="11"/>
          </p:nvPr>
        </p:nvSpPr>
        <p:spPr>
          <a:xfrm>
            <a:off x="2686050" y="6223702"/>
            <a:ext cx="3771900" cy="314067"/>
          </a:xfrm>
        </p:spPr>
        <p:txBody>
          <a:bodyPr>
            <a:normAutofit/>
          </a:bodyPr>
          <a:lstStyle/>
          <a:p>
            <a:pPr>
              <a:spcAft>
                <a:spcPts val="600"/>
              </a:spcAft>
              <a:defRPr/>
            </a:pPr>
            <a:r>
              <a:rPr lang="es-MX" sz="1000">
                <a:solidFill>
                  <a:srgbClr val="898989"/>
                </a:solidFill>
              </a:rPr>
              <a:t>LHH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1 Marcador de pie de página"/>
          <p:cNvSpPr>
            <a:spLocks noGrp="1"/>
          </p:cNvSpPr>
          <p:nvPr>
            <p:ph type="ftr" sz="quarter" idx="11"/>
          </p:nvPr>
        </p:nvSpPr>
        <p:spPr>
          <a:xfrm>
            <a:off x="3028950" y="6356350"/>
            <a:ext cx="3086100" cy="365125"/>
          </a:xfrm>
        </p:spPr>
        <p:txBody>
          <a:bodyPr>
            <a:normAutofit/>
          </a:bodyPr>
          <a:lstStyle/>
          <a:p>
            <a:pPr>
              <a:spcAft>
                <a:spcPts val="600"/>
              </a:spcAft>
              <a:defRPr/>
            </a:pPr>
            <a:r>
              <a:rPr lang="es-MX"/>
              <a:t>LHH</a:t>
            </a: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30762" t="38086" r="12109" b="13084"/>
          <a:stretch>
            <a:fillRect/>
          </a:stretch>
        </p:blipFill>
        <p:spPr bwMode="auto">
          <a:xfrm>
            <a:off x="482600" y="807494"/>
            <a:ext cx="8178799" cy="52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1 Título"/>
          <p:cNvSpPr>
            <a:spLocks noGrp="1"/>
          </p:cNvSpPr>
          <p:nvPr>
            <p:ph type="title"/>
          </p:nvPr>
        </p:nvSpPr>
        <p:spPr>
          <a:xfrm>
            <a:off x="480059" y="2053641"/>
            <a:ext cx="2751871" cy="2760098"/>
          </a:xfrm>
        </p:spPr>
        <p:txBody>
          <a:bodyPr>
            <a:normAutofit/>
          </a:bodyPr>
          <a:lstStyle/>
          <a:p>
            <a:pPr eaLnBrk="1" hangingPunct="1"/>
            <a:r>
              <a:rPr lang="es-MX" dirty="0">
                <a:solidFill>
                  <a:srgbClr val="FFFFFF"/>
                </a:solidFill>
              </a:rPr>
              <a:t>MEDIDAS DE TENDENCIA CENTRAL</a:t>
            </a:r>
          </a:p>
        </p:txBody>
      </p:sp>
      <p:sp>
        <p:nvSpPr>
          <p:cNvPr id="3" name="2 Marcador de contenido"/>
          <p:cNvSpPr>
            <a:spLocks noGrp="1"/>
          </p:cNvSpPr>
          <p:nvPr>
            <p:ph idx="1"/>
          </p:nvPr>
        </p:nvSpPr>
        <p:spPr>
          <a:xfrm>
            <a:off x="4567930" y="801866"/>
            <a:ext cx="3979563" cy="5230634"/>
          </a:xfrm>
        </p:spPr>
        <p:txBody>
          <a:bodyPr rtlCol="0" anchor="ctr">
            <a:normAutofit/>
          </a:bodyPr>
          <a:lstStyle/>
          <a:p>
            <a:pPr eaLnBrk="1" fontAlgn="auto" hangingPunct="1">
              <a:spcAft>
                <a:spcPts val="0"/>
              </a:spcAft>
              <a:buFont typeface="Arial" pitchFamily="34" charset="0"/>
              <a:buChar char="•"/>
              <a:defRPr/>
            </a:pPr>
            <a:r>
              <a:rPr lang="es-MX">
                <a:solidFill>
                  <a:srgbClr val="000000"/>
                </a:solidFill>
              </a:rPr>
              <a:t>Al describir grupos de observaciones, con frecuencia es conveniente resumir la información con un solo número. Este número que, para tal fin, suele situarse hacia el centro de la distribución de datos se denomina </a:t>
            </a:r>
            <a:r>
              <a:rPr lang="es-MX" b="1">
                <a:solidFill>
                  <a:srgbClr val="000000"/>
                </a:solidFill>
              </a:rPr>
              <a:t>medida</a:t>
            </a:r>
            <a:r>
              <a:rPr lang="es-MX">
                <a:solidFill>
                  <a:srgbClr val="000000"/>
                </a:solidFill>
              </a:rPr>
              <a:t> o </a:t>
            </a:r>
            <a:r>
              <a:rPr lang="es-MX" b="1">
                <a:solidFill>
                  <a:srgbClr val="000000"/>
                </a:solidFill>
              </a:rPr>
              <a:t>parámetro de tendencia central</a:t>
            </a:r>
            <a:r>
              <a:rPr lang="es-MX">
                <a:solidFill>
                  <a:srgbClr val="000000"/>
                </a:solidFill>
              </a:rPr>
              <a:t> o </a:t>
            </a:r>
            <a:r>
              <a:rPr lang="es-MX" b="1">
                <a:solidFill>
                  <a:srgbClr val="000000"/>
                </a:solidFill>
              </a:rPr>
              <a:t>de centralización</a:t>
            </a:r>
            <a:r>
              <a:rPr lang="es-MX">
                <a:solidFill>
                  <a:srgbClr val="000000"/>
                </a:solidFill>
              </a:rPr>
              <a:t>.</a:t>
            </a:r>
          </a:p>
        </p:txBody>
      </p:sp>
      <p:sp>
        <p:nvSpPr>
          <p:cNvPr id="2" name="1 Marcador de pie de página"/>
          <p:cNvSpPr>
            <a:spLocks noGrp="1"/>
          </p:cNvSpPr>
          <p:nvPr>
            <p:ph type="ftr" sz="quarter" idx="11"/>
          </p:nvPr>
        </p:nvSpPr>
        <p:spPr>
          <a:xfrm>
            <a:off x="4152275" y="6223702"/>
            <a:ext cx="3967171" cy="314067"/>
          </a:xfrm>
        </p:spPr>
        <p:txBody>
          <a:bodyPr>
            <a:normAutofit/>
          </a:bodyPr>
          <a:lstStyle/>
          <a:p>
            <a:pPr algn="r">
              <a:spcAft>
                <a:spcPts val="600"/>
              </a:spcAft>
              <a:defRPr/>
            </a:pPr>
            <a:r>
              <a:rPr lang="es-MX">
                <a:solidFill>
                  <a:srgbClr val="898989"/>
                </a:solidFill>
              </a:rPr>
              <a:t>LHH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a:extLst>
              <a:ext uri="{FF2B5EF4-FFF2-40B4-BE49-F238E27FC236}">
                <a16:creationId xmlns:a16="http://schemas.microsoft.com/office/drawing/2014/main" id="{D2D5A4F1-53FC-5C43-B6A7-1E219D684499}"/>
              </a:ext>
            </a:extLst>
          </p:cNvPr>
          <p:cNvSpPr>
            <a:spLocks noGrp="1"/>
          </p:cNvSpPr>
          <p:nvPr>
            <p:ph type="title"/>
          </p:nvPr>
        </p:nvSpPr>
        <p:spPr>
          <a:xfrm>
            <a:off x="480059" y="2053641"/>
            <a:ext cx="2751871" cy="2760098"/>
          </a:xfrm>
        </p:spPr>
        <p:txBody>
          <a:bodyPr>
            <a:normAutofit/>
          </a:bodyPr>
          <a:lstStyle/>
          <a:p>
            <a:r>
              <a:rPr lang="es-EC" dirty="0">
                <a:solidFill>
                  <a:srgbClr val="FFFFFF"/>
                </a:solidFill>
              </a:rPr>
              <a:t>Variables</a:t>
            </a:r>
          </a:p>
        </p:txBody>
      </p:sp>
      <p:graphicFrame>
        <p:nvGraphicFramePr>
          <p:cNvPr id="5" name="Marcador de contenido 4">
            <a:extLst>
              <a:ext uri="{FF2B5EF4-FFF2-40B4-BE49-F238E27FC236}">
                <a16:creationId xmlns:a16="http://schemas.microsoft.com/office/drawing/2014/main" id="{FDC78334-C559-5E44-B215-8169F7635B20}"/>
              </a:ext>
            </a:extLst>
          </p:cNvPr>
          <p:cNvGraphicFramePr>
            <a:graphicFrameLocks noGrp="1"/>
          </p:cNvGraphicFramePr>
          <p:nvPr>
            <p:ph idx="1"/>
            <p:extLst>
              <p:ext uri="{D42A27DB-BD31-4B8C-83A1-F6EECF244321}">
                <p14:modId xmlns:p14="http://schemas.microsoft.com/office/powerpoint/2010/main" val="4282773232"/>
              </p:ext>
            </p:extLst>
          </p:nvPr>
        </p:nvGraphicFramePr>
        <p:xfrm>
          <a:off x="4567238" y="801688"/>
          <a:ext cx="3979862" cy="5230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pie de página 3">
            <a:extLst>
              <a:ext uri="{FF2B5EF4-FFF2-40B4-BE49-F238E27FC236}">
                <a16:creationId xmlns:a16="http://schemas.microsoft.com/office/drawing/2014/main" id="{D5F8A53C-C99E-8E48-9121-88310B054227}"/>
              </a:ext>
            </a:extLst>
          </p:cNvPr>
          <p:cNvSpPr>
            <a:spLocks noGrp="1"/>
          </p:cNvSpPr>
          <p:nvPr>
            <p:ph type="ftr" sz="quarter" idx="11"/>
          </p:nvPr>
        </p:nvSpPr>
        <p:spPr>
          <a:xfrm>
            <a:off x="4152275" y="6223702"/>
            <a:ext cx="3967171" cy="314067"/>
          </a:xfrm>
        </p:spPr>
        <p:txBody>
          <a:bodyPr>
            <a:normAutofit/>
          </a:bodyPr>
          <a:lstStyle/>
          <a:p>
            <a:pPr algn="r">
              <a:spcAft>
                <a:spcPts val="600"/>
              </a:spcAft>
              <a:defRPr/>
            </a:pPr>
            <a:r>
              <a:rPr lang="es-MX">
                <a:solidFill>
                  <a:srgbClr val="898989"/>
                </a:solidFill>
              </a:rPr>
              <a:t>LHH</a:t>
            </a:r>
          </a:p>
        </p:txBody>
      </p:sp>
    </p:spTree>
    <p:extLst>
      <p:ext uri="{BB962C8B-B14F-4D97-AF65-F5344CB8AC3E}">
        <p14:creationId xmlns:p14="http://schemas.microsoft.com/office/powerpoint/2010/main" val="24779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A4B20-5F64-1C42-A62B-170762DC7BF1}"/>
              </a:ext>
            </a:extLst>
          </p:cNvPr>
          <p:cNvSpPr>
            <a:spLocks noGrp="1"/>
          </p:cNvSpPr>
          <p:nvPr>
            <p:ph type="title"/>
          </p:nvPr>
        </p:nvSpPr>
        <p:spPr>
          <a:solidFill>
            <a:schemeClr val="accent4"/>
          </a:solidFill>
        </p:spPr>
        <p:txBody>
          <a:bodyPr/>
          <a:lstStyle/>
          <a:p>
            <a:r>
              <a:rPr lang="es-EC" dirty="0"/>
              <a:t>Población y muestra: inferencia estadística</a:t>
            </a:r>
          </a:p>
        </p:txBody>
      </p:sp>
      <p:sp>
        <p:nvSpPr>
          <p:cNvPr id="3" name="Marcador de contenido 2">
            <a:extLst>
              <a:ext uri="{FF2B5EF4-FFF2-40B4-BE49-F238E27FC236}">
                <a16:creationId xmlns:a16="http://schemas.microsoft.com/office/drawing/2014/main" id="{BC034F78-9898-5B46-B95D-5F11AE02D4A3}"/>
              </a:ext>
            </a:extLst>
          </p:cNvPr>
          <p:cNvSpPr>
            <a:spLocks noGrp="1"/>
          </p:cNvSpPr>
          <p:nvPr>
            <p:ph sz="half" idx="1"/>
          </p:nvPr>
        </p:nvSpPr>
        <p:spPr/>
        <p:txBody>
          <a:bodyPr/>
          <a:lstStyle/>
          <a:p>
            <a:pPr marL="0" indent="0">
              <a:buNone/>
            </a:pPr>
            <a:r>
              <a:rPr lang="es-EC" u="sng" dirty="0"/>
              <a:t>Población</a:t>
            </a:r>
            <a:r>
              <a:rPr lang="es-EC" dirty="0"/>
              <a:t> </a:t>
            </a:r>
          </a:p>
          <a:p>
            <a:r>
              <a:rPr lang="es-EC" dirty="0"/>
              <a:t>Es una colección completa de elementos que pueden ser personas, objetos, mediciones de un evento que interesa</a:t>
            </a:r>
          </a:p>
          <a:p>
            <a:r>
              <a:rPr lang="es-EC" b="1" dirty="0"/>
              <a:t>N</a:t>
            </a:r>
            <a:r>
              <a:rPr lang="es-EC" dirty="0"/>
              <a:t> = tamaño de la población</a:t>
            </a:r>
            <a:endParaRPr lang="es-EC" b="1" dirty="0"/>
          </a:p>
          <a:p>
            <a:pPr marL="0" indent="0">
              <a:buNone/>
            </a:pPr>
            <a:endParaRPr lang="es-EC" dirty="0"/>
          </a:p>
        </p:txBody>
      </p:sp>
      <p:sp>
        <p:nvSpPr>
          <p:cNvPr id="4" name="Marcador de contenido 3">
            <a:extLst>
              <a:ext uri="{FF2B5EF4-FFF2-40B4-BE49-F238E27FC236}">
                <a16:creationId xmlns:a16="http://schemas.microsoft.com/office/drawing/2014/main" id="{2FE48A1C-C7AE-A642-862B-648BF9C03AE3}"/>
              </a:ext>
            </a:extLst>
          </p:cNvPr>
          <p:cNvSpPr>
            <a:spLocks noGrp="1"/>
          </p:cNvSpPr>
          <p:nvPr>
            <p:ph sz="half" idx="2"/>
          </p:nvPr>
        </p:nvSpPr>
        <p:spPr/>
        <p:txBody>
          <a:bodyPr/>
          <a:lstStyle/>
          <a:p>
            <a:pPr marL="0" indent="0">
              <a:buNone/>
            </a:pPr>
            <a:r>
              <a:rPr lang="es-EC" u="sng" dirty="0"/>
              <a:t>Muestra</a:t>
            </a:r>
          </a:p>
          <a:p>
            <a:r>
              <a:rPr lang="es-EC" dirty="0"/>
              <a:t>Un subconjunto de la Población que debe ser aleatorica y representativa</a:t>
            </a:r>
          </a:p>
          <a:p>
            <a:r>
              <a:rPr lang="es-EC" b="1" dirty="0"/>
              <a:t>n </a:t>
            </a:r>
            <a:r>
              <a:rPr lang="es-EC" dirty="0"/>
              <a:t> = tamaño de la muestra</a:t>
            </a:r>
          </a:p>
          <a:p>
            <a:endParaRPr lang="es-EC" b="1" dirty="0"/>
          </a:p>
        </p:txBody>
      </p:sp>
      <p:sp>
        <p:nvSpPr>
          <p:cNvPr id="5" name="Marcador de pie de página 4">
            <a:extLst>
              <a:ext uri="{FF2B5EF4-FFF2-40B4-BE49-F238E27FC236}">
                <a16:creationId xmlns:a16="http://schemas.microsoft.com/office/drawing/2014/main" id="{F748D318-8960-F947-B232-4304432BE05A}"/>
              </a:ext>
            </a:extLst>
          </p:cNvPr>
          <p:cNvSpPr>
            <a:spLocks noGrp="1"/>
          </p:cNvSpPr>
          <p:nvPr>
            <p:ph type="ftr" sz="quarter" idx="11"/>
          </p:nvPr>
        </p:nvSpPr>
        <p:spPr/>
        <p:txBody>
          <a:bodyPr/>
          <a:lstStyle/>
          <a:p>
            <a:pPr>
              <a:defRPr/>
            </a:pPr>
            <a:r>
              <a:rPr lang="es-MX"/>
              <a:t>LHH</a:t>
            </a:r>
          </a:p>
        </p:txBody>
      </p:sp>
      <p:pic>
        <p:nvPicPr>
          <p:cNvPr id="6" name="Imagen 5">
            <a:extLst>
              <a:ext uri="{FF2B5EF4-FFF2-40B4-BE49-F238E27FC236}">
                <a16:creationId xmlns:a16="http://schemas.microsoft.com/office/drawing/2014/main" id="{5EFD2FA7-157E-054A-AA6A-F81F2158CBD4}"/>
              </a:ext>
            </a:extLst>
          </p:cNvPr>
          <p:cNvPicPr>
            <a:picLocks noChangeAspect="1"/>
          </p:cNvPicPr>
          <p:nvPr/>
        </p:nvPicPr>
        <p:blipFill>
          <a:blip r:embed="rId2"/>
          <a:stretch>
            <a:fillRect/>
          </a:stretch>
        </p:blipFill>
        <p:spPr>
          <a:xfrm>
            <a:off x="2520950" y="3914776"/>
            <a:ext cx="3419202" cy="2276035"/>
          </a:xfrm>
          <a:prstGeom prst="rect">
            <a:avLst/>
          </a:prstGeom>
        </p:spPr>
      </p:pic>
    </p:spTree>
    <p:extLst>
      <p:ext uri="{BB962C8B-B14F-4D97-AF65-F5344CB8AC3E}">
        <p14:creationId xmlns:p14="http://schemas.microsoft.com/office/powerpoint/2010/main" val="320111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upload.wikimedia.org/wikipedia/commons/thumb/0/09/Clima_Granada_%28Espa%C3%B1a%29.PNG/500px-Clima_Granada_%28Espa%C3%B1a%29.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214438"/>
            <a:ext cx="6567487"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4 Rectángulo"/>
          <p:cNvSpPr>
            <a:spLocks noChangeArrowheads="1"/>
          </p:cNvSpPr>
          <p:nvPr/>
        </p:nvSpPr>
        <p:spPr bwMode="auto">
          <a:xfrm>
            <a:off x="1259632" y="5643563"/>
            <a:ext cx="6567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MX" dirty="0">
                <a:latin typeface="Calibri" pitchFamily="34" charset="0"/>
              </a:rPr>
              <a:t>En este </a:t>
            </a:r>
            <a:r>
              <a:rPr lang="es-MX" dirty="0" err="1">
                <a:latin typeface="Calibri" pitchFamily="34" charset="0"/>
              </a:rPr>
              <a:t>climograma</a:t>
            </a:r>
            <a:r>
              <a:rPr lang="es-MX" dirty="0">
                <a:latin typeface="Calibri" pitchFamily="34" charset="0"/>
              </a:rPr>
              <a:t> líneas roja, verde y azul representan a las temperaturas de todo el mes a través de su promedio.</a:t>
            </a:r>
          </a:p>
        </p:txBody>
      </p:sp>
      <p:sp>
        <p:nvSpPr>
          <p:cNvPr id="2" name="1 Marcador de pie de página"/>
          <p:cNvSpPr>
            <a:spLocks noGrp="1"/>
          </p:cNvSpPr>
          <p:nvPr>
            <p:ph type="ftr" sz="quarter" idx="11"/>
          </p:nvPr>
        </p:nvSpPr>
        <p:spPr/>
        <p:txBody>
          <a:bodyPr/>
          <a:lstStyle/>
          <a:p>
            <a:pPr>
              <a:defRPr/>
            </a:pPr>
            <a:r>
              <a:rPr lang="es-MX"/>
              <a:t>LHH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8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8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170" name="1 Título"/>
          <p:cNvSpPr>
            <a:spLocks noGrp="1"/>
          </p:cNvSpPr>
          <p:nvPr>
            <p:ph type="title"/>
          </p:nvPr>
        </p:nvSpPr>
        <p:spPr>
          <a:xfrm>
            <a:off x="251520" y="136724"/>
            <a:ext cx="2751871" cy="1628800"/>
          </a:xfrm>
        </p:spPr>
        <p:txBody>
          <a:bodyPr>
            <a:normAutofit/>
          </a:bodyPr>
          <a:lstStyle/>
          <a:p>
            <a:pPr eaLnBrk="1" hangingPunct="1"/>
            <a:r>
              <a:rPr lang="es-MX" b="1" dirty="0"/>
              <a:t>Medidas de Centralización</a:t>
            </a:r>
            <a:endParaRPr lang="es-MX" dirty="0"/>
          </a:p>
        </p:txBody>
      </p:sp>
      <p:sp>
        <p:nvSpPr>
          <p:cNvPr id="2" name="1 Marcador de pie de página"/>
          <p:cNvSpPr>
            <a:spLocks noGrp="1"/>
          </p:cNvSpPr>
          <p:nvPr>
            <p:ph type="ftr" sz="quarter" idx="11"/>
          </p:nvPr>
        </p:nvSpPr>
        <p:spPr>
          <a:xfrm>
            <a:off x="4152275" y="6223702"/>
            <a:ext cx="3967171" cy="314067"/>
          </a:xfrm>
        </p:spPr>
        <p:txBody>
          <a:bodyPr>
            <a:normAutofit/>
          </a:bodyPr>
          <a:lstStyle/>
          <a:p>
            <a:pPr algn="r">
              <a:spcAft>
                <a:spcPts val="600"/>
              </a:spcAft>
              <a:defRPr/>
            </a:pPr>
            <a:r>
              <a:rPr lang="es-MX">
                <a:solidFill>
                  <a:srgbClr val="898989"/>
                </a:solidFill>
              </a:rPr>
              <a:t>LHH</a:t>
            </a:r>
          </a:p>
        </p:txBody>
      </p:sp>
      <p:graphicFrame>
        <p:nvGraphicFramePr>
          <p:cNvPr id="5" name="Diagrama 4">
            <a:extLst>
              <a:ext uri="{FF2B5EF4-FFF2-40B4-BE49-F238E27FC236}">
                <a16:creationId xmlns:a16="http://schemas.microsoft.com/office/drawing/2014/main" id="{4DC314FE-E8F0-004B-8D61-82AA5F068035}"/>
              </a:ext>
            </a:extLst>
          </p:cNvPr>
          <p:cNvGraphicFramePr/>
          <p:nvPr>
            <p:extLst>
              <p:ext uri="{D42A27DB-BD31-4B8C-83A1-F6EECF244321}">
                <p14:modId xmlns:p14="http://schemas.microsoft.com/office/powerpoint/2010/main" val="4008412113"/>
              </p:ext>
            </p:extLst>
          </p:nvPr>
        </p:nvGraphicFramePr>
        <p:xfrm>
          <a:off x="280689" y="1358630"/>
          <a:ext cx="8424936" cy="4984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a:extLst>
              <a:ext uri="{FF2B5EF4-FFF2-40B4-BE49-F238E27FC236}">
                <a16:creationId xmlns:a16="http://schemas.microsoft.com/office/drawing/2014/main" id="{1474CF1A-A422-F141-B821-46099A1FF2E1}"/>
              </a:ext>
            </a:extLst>
          </p:cNvPr>
          <p:cNvPicPr>
            <a:picLocks noChangeAspect="1"/>
          </p:cNvPicPr>
          <p:nvPr/>
        </p:nvPicPr>
        <p:blipFill>
          <a:blip r:embed="rId8"/>
          <a:stretch>
            <a:fillRect/>
          </a:stretch>
        </p:blipFill>
        <p:spPr>
          <a:xfrm>
            <a:off x="4825107" y="934217"/>
            <a:ext cx="3528694" cy="4592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5DC0D01-59BF-B040-9F16-684F7CBC6BA7}"/>
              </a:ext>
            </a:extLst>
          </p:cNvPr>
          <p:cNvSpPr>
            <a:spLocks noGrp="1"/>
          </p:cNvSpPr>
          <p:nvPr>
            <p:ph type="title"/>
          </p:nvPr>
        </p:nvSpPr>
        <p:spPr>
          <a:xfrm>
            <a:off x="482600" y="1698171"/>
            <a:ext cx="2971546" cy="4516360"/>
          </a:xfrm>
        </p:spPr>
        <p:txBody>
          <a:bodyPr anchor="t">
            <a:normAutofit/>
          </a:bodyPr>
          <a:lstStyle/>
          <a:p>
            <a:r>
              <a:rPr lang="es-EC" sz="3100" dirty="0"/>
              <a:t>Media Muestral</a:t>
            </a:r>
            <a:br>
              <a:rPr lang="es-EC" sz="3100" dirty="0"/>
            </a:br>
            <a:br>
              <a:rPr lang="es-EC" sz="3100" dirty="0"/>
            </a:br>
            <a:endParaRPr lang="es-EC" sz="3100"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F483A03-F5D9-9148-B00E-2360DFEC098B}"/>
                  </a:ext>
                </a:extLst>
              </p:cNvPr>
              <p:cNvSpPr>
                <a:spLocks noGrp="1"/>
              </p:cNvSpPr>
              <p:nvPr>
                <p:ph idx="1"/>
              </p:nvPr>
            </p:nvSpPr>
            <p:spPr>
              <a:xfrm>
                <a:off x="3802515" y="1698170"/>
                <a:ext cx="4858884" cy="4516361"/>
              </a:xfrm>
            </p:spPr>
            <p:txBody>
              <a:bodyPr>
                <a:normAutofit/>
              </a:bodyPr>
              <a:lstStyle/>
              <a:p>
                <a:pPr>
                  <a:defRPr/>
                </a:pPr>
                <a:r>
                  <a:rPr lang="es-MX" sz="2400" dirty="0"/>
                  <a:t>La media </a:t>
                </a:r>
                <a:r>
                  <a:rPr lang="es-MX" sz="2400" dirty="0" err="1"/>
                  <a:t>muestral</a:t>
                </a:r>
                <a:r>
                  <a:rPr lang="es-MX" sz="2400" dirty="0"/>
                  <a:t>  </a:t>
                </a:r>
                <a14:m>
                  <m:oMath xmlns:m="http://schemas.openxmlformats.org/officeDocument/2006/math">
                    <m:acc>
                      <m:accPr>
                        <m:chr m:val="̅"/>
                        <m:ctrlPr>
                          <a:rPr lang="es-MX" sz="2400" i="1">
                            <a:latin typeface="Cambria Math" panose="02040503050406030204" pitchFamily="18" charset="0"/>
                          </a:rPr>
                        </m:ctrlPr>
                      </m:accPr>
                      <m:e>
                        <m:r>
                          <a:rPr lang="es-ES" sz="2400" i="1">
                            <a:latin typeface="Cambria Math"/>
                          </a:rPr>
                          <m:t>𝑥</m:t>
                        </m:r>
                      </m:e>
                    </m:acc>
                  </m:oMath>
                </a14:m>
                <a:r>
                  <a:rPr lang="es-MX" sz="2400" dirty="0"/>
                  <a:t> es la misma medida µ, aunque el adjetivo "</a:t>
                </a:r>
                <a:r>
                  <a:rPr lang="es-MX" sz="2400" dirty="0" err="1"/>
                  <a:t>muestral</a:t>
                </a:r>
                <a:r>
                  <a:rPr lang="es-MX" sz="2400" dirty="0"/>
                  <a:t>" se aplica a aquellas situaciones en las que la media aritmética se calcula para un subconjunto de la población objeto de estudio.</a:t>
                </a:r>
              </a:p>
              <a:p>
                <a:pPr>
                  <a:defRPr/>
                </a:pPr>
                <a:r>
                  <a:rPr lang="es-MX" sz="2400" dirty="0"/>
                  <a:t>La media </a:t>
                </a:r>
                <a:r>
                  <a:rPr lang="es-MX" sz="2400" dirty="0" err="1"/>
                  <a:t>muestral</a:t>
                </a:r>
                <a:r>
                  <a:rPr lang="es-MX" sz="2400" dirty="0"/>
                  <a:t> es un Estadístico de extrema importancia en la inferencia estadística, siendo de gran utilidad para la estimación de la media poblacional µ, entre otros usos.</a:t>
                </a:r>
              </a:p>
              <a:p>
                <a:endParaRPr lang="es-EC" sz="2000" dirty="0"/>
              </a:p>
            </p:txBody>
          </p:sp>
        </mc:Choice>
        <mc:Fallback xmlns="">
          <p:sp>
            <p:nvSpPr>
              <p:cNvPr id="3" name="Marcador de contenido 2">
                <a:extLst>
                  <a:ext uri="{FF2B5EF4-FFF2-40B4-BE49-F238E27FC236}">
                    <a16:creationId xmlns:a16="http://schemas.microsoft.com/office/drawing/2014/main" id="{CF483A03-F5D9-9148-B00E-2360DFEC098B}"/>
                  </a:ext>
                </a:extLst>
              </p:cNvPr>
              <p:cNvSpPr>
                <a:spLocks noGrp="1" noRot="1" noChangeAspect="1" noMove="1" noResize="1" noEditPoints="1" noAdjustHandles="1" noChangeArrowheads="1" noChangeShapeType="1" noTextEdit="1"/>
              </p:cNvSpPr>
              <p:nvPr>
                <p:ph idx="1"/>
              </p:nvPr>
            </p:nvSpPr>
            <p:spPr>
              <a:xfrm>
                <a:off x="3802515" y="1698170"/>
                <a:ext cx="4858884" cy="4516361"/>
              </a:xfrm>
              <a:blipFill>
                <a:blip r:embed="rId3"/>
                <a:stretch>
                  <a:fillRect l="-1563" t="-1685" r="-521" b="-2247"/>
                </a:stretch>
              </a:blipFill>
            </p:spPr>
            <p:txBody>
              <a:bodyPr/>
              <a:lstStyle/>
              <a:p>
                <a:r>
                  <a:rPr lang="es-EC">
                    <a:noFill/>
                  </a:rPr>
                  <a:t> </a:t>
                </a:r>
              </a:p>
            </p:txBody>
          </p:sp>
        </mc:Fallback>
      </mc:AlternateContent>
      <p:sp>
        <p:nvSpPr>
          <p:cNvPr id="4" name="Marcador de pie de página 3">
            <a:extLst>
              <a:ext uri="{FF2B5EF4-FFF2-40B4-BE49-F238E27FC236}">
                <a16:creationId xmlns:a16="http://schemas.microsoft.com/office/drawing/2014/main" id="{341450E2-180C-494C-8691-7EFDC324FE72}"/>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s-MX"/>
              <a:t>LHH</a:t>
            </a:r>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Object 2">
            <a:extLst>
              <a:ext uri="{FF2B5EF4-FFF2-40B4-BE49-F238E27FC236}">
                <a16:creationId xmlns:a16="http://schemas.microsoft.com/office/drawing/2014/main" id="{91D5AC42-F016-D94F-92C9-A4F851A63FA2}"/>
              </a:ext>
            </a:extLst>
          </p:cNvPr>
          <p:cNvGraphicFramePr>
            <a:graphicFrameLocks noChangeAspect="1"/>
          </p:cNvGraphicFramePr>
          <p:nvPr>
            <p:extLst>
              <p:ext uri="{D42A27DB-BD31-4B8C-83A1-F6EECF244321}">
                <p14:modId xmlns:p14="http://schemas.microsoft.com/office/powerpoint/2010/main" val="2806964395"/>
              </p:ext>
            </p:extLst>
          </p:nvPr>
        </p:nvGraphicFramePr>
        <p:xfrm>
          <a:off x="1500615" y="3563444"/>
          <a:ext cx="785813" cy="785812"/>
        </p:xfrm>
        <a:graphic>
          <a:graphicData uri="http://schemas.openxmlformats.org/presentationml/2006/ole">
            <mc:AlternateContent xmlns:mc="http://schemas.openxmlformats.org/markup-compatibility/2006">
              <mc:Choice xmlns:v="urn:schemas-microsoft-com:vml" Requires="v">
                <p:oleObj spid="_x0000_s38921" name="Ecuación" r:id="rId4" imgW="139700" imgH="139700" progId="Equation.3">
                  <p:embed/>
                </p:oleObj>
              </mc:Choice>
              <mc:Fallback>
                <p:oleObj name="Ecuación" r:id="rId4" imgW="139700" imgH="139700" progId="Equation.3">
                  <p:embed/>
                  <p:pic>
                    <p:nvPicPr>
                      <p:cNvPr id="1024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615" y="3563444"/>
                        <a:ext cx="7858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211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884682" y="822960"/>
            <a:ext cx="7372350" cy="1325880"/>
          </a:xfrm>
        </p:spPr>
        <p:txBody>
          <a:bodyPr>
            <a:normAutofit/>
          </a:bodyPr>
          <a:lstStyle/>
          <a:p>
            <a:pPr algn="ctr"/>
            <a:r>
              <a:rPr lang="es-ES" sz="3500">
                <a:solidFill>
                  <a:srgbClr val="FFFFFF"/>
                </a:solidFill>
              </a:rPr>
              <a:t>Ejemplo</a:t>
            </a:r>
            <a:endParaRPr lang="es-MX" sz="3500">
              <a:solidFill>
                <a:srgbClr val="FFFFFF"/>
              </a:solidFill>
            </a:endParaRPr>
          </a:p>
        </p:txBody>
      </p:sp>
      <p:sp>
        <p:nvSpPr>
          <p:cNvPr id="3" name="2 Marcador de contenido"/>
          <p:cNvSpPr>
            <a:spLocks noGrp="1"/>
          </p:cNvSpPr>
          <p:nvPr>
            <p:ph idx="1"/>
          </p:nvPr>
        </p:nvSpPr>
        <p:spPr>
          <a:xfrm>
            <a:off x="603504" y="2827419"/>
            <a:ext cx="3845172" cy="3227626"/>
          </a:xfrm>
        </p:spPr>
        <p:txBody>
          <a:bodyPr anchor="ctr">
            <a:normAutofit/>
          </a:bodyPr>
          <a:lstStyle/>
          <a:p>
            <a:pPr marL="0" indent="0">
              <a:buNone/>
            </a:pPr>
            <a:r>
              <a:rPr lang="es-ES" sz="1600">
                <a:solidFill>
                  <a:srgbClr val="000000"/>
                </a:solidFill>
              </a:rPr>
              <a:t>Se registran las siguientes mediciones para el tiempo de secado (en horas) de cierta marca de pintura esmaltada.</a:t>
            </a:r>
          </a:p>
          <a:p>
            <a:pPr marL="0" indent="0">
              <a:buNone/>
            </a:pPr>
            <a:endParaRPr lang="es-ES" sz="1600">
              <a:solidFill>
                <a:srgbClr val="000000"/>
              </a:solidFill>
            </a:endParaRPr>
          </a:p>
          <a:p>
            <a:pPr marL="0" indent="0">
              <a:buNone/>
            </a:pPr>
            <a:endParaRPr lang="es-ES" sz="1600">
              <a:solidFill>
                <a:srgbClr val="000000"/>
              </a:solidFill>
            </a:endParaRPr>
          </a:p>
          <a:p>
            <a:pPr marL="0" indent="0">
              <a:buNone/>
            </a:pPr>
            <a:endParaRPr lang="es-ES" sz="1600">
              <a:solidFill>
                <a:srgbClr val="000000"/>
              </a:solidFill>
            </a:endParaRPr>
          </a:p>
          <a:p>
            <a:pPr marL="0" indent="0">
              <a:buNone/>
            </a:pPr>
            <a:r>
              <a:rPr lang="es-ES" sz="1600">
                <a:solidFill>
                  <a:srgbClr val="000000"/>
                </a:solidFill>
              </a:rPr>
              <a:t>¿Cuál es tamaño de la muestra?</a:t>
            </a:r>
          </a:p>
          <a:p>
            <a:pPr marL="0" indent="0">
              <a:buNone/>
            </a:pPr>
            <a:r>
              <a:rPr lang="es-ES" sz="1600">
                <a:solidFill>
                  <a:srgbClr val="000000"/>
                </a:solidFill>
              </a:rPr>
              <a:t>¿Cuál es la variable de interés?</a:t>
            </a:r>
          </a:p>
          <a:p>
            <a:pPr marL="0" indent="0">
              <a:buNone/>
            </a:pPr>
            <a:r>
              <a:rPr lang="es-ES" sz="1600">
                <a:solidFill>
                  <a:srgbClr val="000000"/>
                </a:solidFill>
              </a:rPr>
              <a:t>¿Cuál es la escala de medición?</a:t>
            </a:r>
          </a:p>
          <a:p>
            <a:pPr marL="0" indent="0">
              <a:buNone/>
            </a:pPr>
            <a:r>
              <a:rPr lang="es-ES" sz="1600">
                <a:solidFill>
                  <a:srgbClr val="000000"/>
                </a:solidFill>
              </a:rPr>
              <a:t>Calcula e interpreta la media, mediana y moda de la muestra</a:t>
            </a:r>
            <a:endParaRPr lang="es-MX" sz="1600">
              <a:solidFill>
                <a:srgbClr val="000000"/>
              </a:solidFill>
            </a:endParaRP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2033" y="4159679"/>
            <a:ext cx="3716020" cy="5733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pie de página"/>
          <p:cNvSpPr>
            <a:spLocks noGrp="1"/>
          </p:cNvSpPr>
          <p:nvPr>
            <p:ph type="ftr" sz="quarter" idx="11"/>
          </p:nvPr>
        </p:nvSpPr>
        <p:spPr>
          <a:xfrm>
            <a:off x="2686050" y="6223702"/>
            <a:ext cx="3771900" cy="314067"/>
          </a:xfrm>
        </p:spPr>
        <p:txBody>
          <a:bodyPr>
            <a:normAutofit/>
          </a:bodyPr>
          <a:lstStyle/>
          <a:p>
            <a:pPr>
              <a:spcAft>
                <a:spcPts val="600"/>
              </a:spcAft>
              <a:defRPr/>
            </a:pPr>
            <a:r>
              <a:rPr lang="es-MX" sz="1000">
                <a:solidFill>
                  <a:srgbClr val="898989"/>
                </a:solidFill>
              </a:rPr>
              <a:t>LHH</a:t>
            </a:r>
          </a:p>
        </p:txBody>
      </p:sp>
    </p:spTree>
    <p:extLst>
      <p:ext uri="{BB962C8B-B14F-4D97-AF65-F5344CB8AC3E}">
        <p14:creationId xmlns:p14="http://schemas.microsoft.com/office/powerpoint/2010/main" val="11088613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1570</Words>
  <Application>Microsoft Macintosh PowerPoint</Application>
  <PresentationFormat>Presentación en pantalla (4:3)</PresentationFormat>
  <Paragraphs>235</Paragraphs>
  <Slides>19</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7" baseType="lpstr">
      <vt:lpstr>Arial</vt:lpstr>
      <vt:lpstr>Calibri</vt:lpstr>
      <vt:lpstr>Calibri Light</vt:lpstr>
      <vt:lpstr>Cambria Math</vt:lpstr>
      <vt:lpstr>Verdana</vt:lpstr>
      <vt:lpstr>Tema de Office</vt:lpstr>
      <vt:lpstr>Ecuación</vt:lpstr>
      <vt:lpstr>Imagen de mapa de bits</vt:lpstr>
      <vt:lpstr>MEDIDAS ESTADÍSTICAS</vt:lpstr>
      <vt:lpstr>Presentación de PowerPoint</vt:lpstr>
      <vt:lpstr>MEDIDAS DE TENDENCIA CENTRAL</vt:lpstr>
      <vt:lpstr>Variables</vt:lpstr>
      <vt:lpstr>Población y muestra: inferencia estadística</vt:lpstr>
      <vt:lpstr>Presentación de PowerPoint</vt:lpstr>
      <vt:lpstr>Medidas de Centralización</vt:lpstr>
      <vt:lpstr>Media Muestral  </vt:lpstr>
      <vt:lpstr>Ejemplo</vt:lpstr>
      <vt:lpstr>Mediciones</vt:lpstr>
      <vt:lpstr>Presentación de PowerPoint</vt:lpstr>
      <vt:lpstr>Medidas de Dispersión</vt:lpstr>
      <vt:lpstr>Ejemplo</vt:lpstr>
      <vt:lpstr>MEDIDAS DE POSICION</vt:lpstr>
      <vt:lpstr>n= 15 D4= [(4/10)*15]+.5= 6.5 posición; DATO =3.3 +(3.4-3.3)*0.5 =3.35 P25= [(25/100)*15]+.5= 4.25 posición; DATO =2.9 +(3.0-2.9)*0.25 =2.925 Q3= [(3/4)*15]+.5= 11.75 posición; DATO =4.4 +(4.8-4.4)*0.75 =4.7</vt:lpstr>
      <vt:lpstr>Medidas de forma de distribución de datos</vt:lpstr>
      <vt:lpstr>1. ASIMETRÍA </vt:lpstr>
      <vt:lpstr> 2. CURTOSIS  </vt:lpstr>
      <vt:lpstr>Distribución Normal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MEDIDAS ESTADÍSTICAS</dc:title>
  <dc:creator>JC Flores</dc:creator>
  <cp:lastModifiedBy>JC Flores</cp:lastModifiedBy>
  <cp:revision>2</cp:revision>
  <dcterms:created xsi:type="dcterms:W3CDTF">2020-04-13T05:57:24Z</dcterms:created>
  <dcterms:modified xsi:type="dcterms:W3CDTF">2020-04-13T05:59:20Z</dcterms:modified>
</cp:coreProperties>
</file>