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81" r:id="rId5"/>
    <p:sldId id="324" r:id="rId6"/>
    <p:sldId id="398" r:id="rId7"/>
    <p:sldId id="399" r:id="rId8"/>
    <p:sldId id="400" r:id="rId9"/>
    <p:sldId id="401" r:id="rId10"/>
    <p:sldId id="402" r:id="rId11"/>
    <p:sldId id="403" r:id="rId12"/>
    <p:sldId id="405" r:id="rId13"/>
    <p:sldId id="404" r:id="rId14"/>
    <p:sldId id="406" r:id="rId15"/>
    <p:sldId id="328" r:id="rId16"/>
    <p:sldId id="408" r:id="rId17"/>
    <p:sldId id="407" r:id="rId18"/>
    <p:sldId id="410" r:id="rId19"/>
    <p:sldId id="411" r:id="rId20"/>
    <p:sldId id="409" r:id="rId21"/>
    <p:sldId id="323" r:id="rId22"/>
    <p:sldId id="41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34" autoAdjust="0"/>
    <p:restoredTop sz="86399" autoAdjust="0"/>
  </p:normalViewPr>
  <p:slideViewPr>
    <p:cSldViewPr snapToGrid="0">
      <p:cViewPr varScale="1">
        <p:scale>
          <a:sx n="56" d="100"/>
          <a:sy n="56" d="100"/>
        </p:scale>
        <p:origin x="37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N, Başak" userId="4d172a21-6c43-46cf-8cba-2401119fac96" providerId="ADAL" clId="{E2F1AE1E-EF68-4A45-9959-B5AF8A6EB2FE}"/>
    <pc:docChg chg="modSld">
      <pc:chgData name="AKIN, Başak" userId="4d172a21-6c43-46cf-8cba-2401119fac96" providerId="ADAL" clId="{E2F1AE1E-EF68-4A45-9959-B5AF8A6EB2FE}" dt="2023-06-09T13:45:24.800" v="8" actId="20577"/>
      <pc:docMkLst>
        <pc:docMk/>
      </pc:docMkLst>
      <pc:sldChg chg="modSp mod">
        <pc:chgData name="AKIN, Başak" userId="4d172a21-6c43-46cf-8cba-2401119fac96" providerId="ADAL" clId="{E2F1AE1E-EF68-4A45-9959-B5AF8A6EB2FE}" dt="2023-06-09T13:45:24.800" v="8" actId="20577"/>
        <pc:sldMkLst>
          <pc:docMk/>
          <pc:sldMk cId="2983275989" sldId="281"/>
        </pc:sldMkLst>
        <pc:spChg chg="mod">
          <ac:chgData name="AKIN, Başak" userId="4d172a21-6c43-46cf-8cba-2401119fac96" providerId="ADAL" clId="{E2F1AE1E-EF68-4A45-9959-B5AF8A6EB2FE}" dt="2023-06-09T13:45:24.800" v="8" actId="20577"/>
          <ac:spMkLst>
            <pc:docMk/>
            <pc:sldMk cId="2983275989" sldId="28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58AA9-7191-4C44-AE43-0CF9F2757873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B197E-6FA7-44F2-8793-687ACE003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0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Bunlar muazzam bir şekilde örtüştüklerinden oldukça yapay</a:t>
            </a:r>
            <a:r>
              <a:rPr lang="tr-TR" baseline="0"/>
              <a:t> ayrımlardır</a:t>
            </a:r>
            <a:r>
              <a:rPr lang="tr-TR"/>
              <a:t> ancak, modellemenin halk sağlığında oynadığı rollerin bazıları hakkında genel bilgiler sunduklarını düşünüyorum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DD85C-C70A-104C-A4FB-166B037292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3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F302-676B-479E-A763-6A592F18AFB6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57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B340-3DA2-4AFE-BB2D-A6A3332270F8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98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86BD-A5B1-474E-8C91-D5EC79400EAE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9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3138-ED13-4530-BCF8-297916EA4433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82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FD61-05A5-47BB-A058-0B7AF4A6124B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67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F7EE-9A1B-4D2B-99A7-9A26D4D741AA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30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5C95-781E-44CB-87A8-D96E367C47FB}" type="datetime1">
              <a:rPr lang="en-GB" smtClean="0"/>
              <a:t>09/06/2023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5FE0-EB94-4C23-8053-E69EFF303C19}" type="datetime1">
              <a:rPr lang="en-GB" smtClean="0"/>
              <a:t>09/06/2023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93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CD66-6CDC-422F-B661-BFBE5CE34D8F}" type="datetime1">
              <a:rPr lang="en-GB" smtClean="0"/>
              <a:t>09/06/2023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88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B997-1651-41CA-83EF-382490B9CB04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89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2C5B-9029-46B0-8704-D420BF8A211F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85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CCFC3-DBB9-40B4-98F1-153E59B6DF2E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90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Autofit/>
          </a:bodyPr>
          <a:lstStyle/>
          <a:p>
            <a:pPr algn="l"/>
            <a:r>
              <a:rPr lang="tr-TR" sz="48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Gün</a:t>
            </a:r>
            <a:br>
              <a:rPr lang="tr-TR" sz="48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tr-TR" sz="48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Ders:</a:t>
            </a:r>
            <a:br>
              <a:rPr lang="tr-TR" sz="48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tr-TR" sz="48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Bulaşıcı hastalık modellemesine giriş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Bulaşıcı hastalık dinamiklerinin R'de modellenmesi üzerine kısa kurs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Ankara, Türkiye</a:t>
            </a:r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Haziran 2023</a:t>
            </a:r>
            <a:endParaRPr lang="tr-T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 Juan F Vesga 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Graphic 7" descr="Users">
            <a:extLst>
              <a:ext uri="{FF2B5EF4-FFF2-40B4-BE49-F238E27FC236}">
                <a16:creationId xmlns:a16="http://schemas.microsoft.com/office/drawing/2014/main" id="{DBD577A4-DDEE-4541-B9C4-4704F320B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  <p:pic>
        <p:nvPicPr>
          <p:cNvPr id="23" name="Graphic 7" descr="Users">
            <a:extLst>
              <a:ext uri="{FF2B5EF4-FFF2-40B4-BE49-F238E27FC236}">
                <a16:creationId xmlns:a16="http://schemas.microsoft.com/office/drawing/2014/main" id="{2519204D-E98A-4374-B512-5D206D1F3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7725" y="599487"/>
            <a:ext cx="1632648" cy="16326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5B50A-1E38-43F0-BDEE-E1752D70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7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F374141-9E74-454C-8D43-4FDDF36D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Sıradan diferansiyel denklemler (ODE'ler)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8464AE7-6B9C-45E6-93FC-660CB1B5E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tr-TR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Bir sistem değişikliğini tanımlamak için kullanılan matematik, örneğin: hız (mesafe/zaman):</a:t>
                </a:r>
              </a:p>
              <a:p>
                <a:endParaRPr lang="en-GB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=70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𝑚𝑝h</m:t>
                      </m:r>
                    </m:oMath>
                  </m:oMathPara>
                </a14:m>
                <a:endParaRPr lang="en-GB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GB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tr-TR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70 mph'lik sabit bir hızla 2 saatte ne kadar mesafe gidebiliriz? Çözüm:</a:t>
                </a:r>
              </a:p>
              <a:p>
                <a:r>
                  <a:rPr lang="tr-TR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=70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2=140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𝑚𝑖𝑙𝑒𝑠</m:t>
                    </m:r>
                  </m:oMath>
                </a14:m>
                <a:endParaRPr lang="tr-TR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tr-TR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Bunu bulaşıcı hastalıklara uygulayarak da gözden geçireceğiz!</a:t>
                </a:r>
              </a:p>
              <a:p>
                <a:endParaRPr lang="en-GB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GB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GB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GB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8464AE7-6B9C-45E6-93FC-660CB1B5E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FB3CE-8FF3-4CB7-82D3-54C7657A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10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18764-E83D-49DB-A629-49242159769D}"/>
              </a:ext>
            </a:extLst>
          </p:cNvPr>
          <p:cNvSpPr/>
          <p:nvPr/>
        </p:nvSpPr>
        <p:spPr>
          <a:xfrm>
            <a:off x="2726925" y="2856706"/>
            <a:ext cx="1447060" cy="472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solidFill>
                  <a:srgbClr val="FF0000"/>
                </a:solidFill>
              </a:rPr>
              <a:t>Mesafedeki değişim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8BC22E-EC61-4B0F-AAF9-E1DD24064833}"/>
              </a:ext>
            </a:extLst>
          </p:cNvPr>
          <p:cNvSpPr/>
          <p:nvPr/>
        </p:nvSpPr>
        <p:spPr>
          <a:xfrm>
            <a:off x="2726925" y="3764926"/>
            <a:ext cx="1447060" cy="472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solidFill>
                  <a:srgbClr val="FF0000"/>
                </a:solidFill>
              </a:rPr>
              <a:t>Zamandaki değişim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16D49A-EB3F-4ADB-9019-0AB293E0225E}"/>
              </a:ext>
            </a:extLst>
          </p:cNvPr>
          <p:cNvCxnSpPr>
            <a:cxnSpLocks/>
          </p:cNvCxnSpPr>
          <p:nvPr/>
        </p:nvCxnSpPr>
        <p:spPr>
          <a:xfrm>
            <a:off x="3986073" y="3081371"/>
            <a:ext cx="781236" cy="1412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F06FB2-3BDA-43C5-9BDA-3773EE48AFB2}"/>
              </a:ext>
            </a:extLst>
          </p:cNvPr>
          <p:cNvCxnSpPr>
            <a:cxnSpLocks/>
          </p:cNvCxnSpPr>
          <p:nvPr/>
        </p:nvCxnSpPr>
        <p:spPr>
          <a:xfrm flipV="1">
            <a:off x="4057095" y="3764926"/>
            <a:ext cx="710214" cy="212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38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575F-75ED-4E45-865C-5BF22878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Peki ya bölmeler?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2F803-3EAC-4F24-A324-A41EF321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Önceki örnek tek bir fonksiyon gerektirir </a:t>
            </a:r>
          </a:p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Birden fazla durumu olan ODE sistemleriyle ilgileniyoruz</a:t>
            </a: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 sistemin bu tür bir olgu için ortalama davranışı tanımladığı açıktır </a:t>
            </a: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GB" sz="20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4DAD6-0C3D-4061-8BE9-A1DF84DD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11</a:t>
            </a:fld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032D49-050F-4CF9-9EA2-9E8745D7B310}"/>
              </a:ext>
            </a:extLst>
          </p:cNvPr>
          <p:cNvGrpSpPr/>
          <p:nvPr/>
        </p:nvGrpSpPr>
        <p:grpSpPr>
          <a:xfrm>
            <a:off x="1254680" y="3779268"/>
            <a:ext cx="3497802" cy="477054"/>
            <a:chOff x="1227065" y="3429000"/>
            <a:chExt cx="3497802" cy="4770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1F03A-0460-4F28-BF6F-C5F503FF2564}"/>
                </a:ext>
              </a:extLst>
            </p:cNvPr>
            <p:cNvSpPr txBox="1"/>
            <p:nvPr/>
          </p:nvSpPr>
          <p:spPr>
            <a:xfrm>
              <a:off x="1227065" y="3567500"/>
              <a:ext cx="976542" cy="33855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600" dirty="0" err="1"/>
                <a:t>Enfekte</a:t>
              </a:r>
              <a:endParaRPr lang="tr-TR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58BBF7-A866-4E73-BEE4-6E7CF8EA3830}"/>
                </a:ext>
              </a:extLst>
            </p:cNvPr>
            <p:cNvSpPr txBox="1"/>
            <p:nvPr/>
          </p:nvSpPr>
          <p:spPr>
            <a:xfrm>
              <a:off x="3383973" y="3567500"/>
              <a:ext cx="1340894" cy="33855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600"/>
                <a:t>Semptomatik 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34BC715-6F0F-4F62-A7CA-22865CC95CAB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2203607" y="3736777"/>
              <a:ext cx="118036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DB7C06F-234F-410D-996B-5CCAED1382F1}"/>
                    </a:ext>
                  </a:extLst>
                </p:cNvPr>
                <p:cNvSpPr txBox="1"/>
                <p:nvPr/>
              </p:nvSpPr>
              <p:spPr>
                <a:xfrm>
                  <a:off x="2699052" y="3429000"/>
                  <a:ext cx="1894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DB7C06F-234F-410D-996B-5CCAED1382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052" y="3429000"/>
                  <a:ext cx="18947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36DFB36-6023-4DDB-9FE5-D7BCE1D82C14}"/>
                  </a:ext>
                </a:extLst>
              </p:cNvPr>
              <p:cNvSpPr/>
              <p:nvPr/>
            </p:nvSpPr>
            <p:spPr>
              <a:xfrm>
                <a:off x="6139222" y="3113321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36DFB36-6023-4DDB-9FE5-D7BCE1D82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222" y="3113321"/>
                <a:ext cx="1963882" cy="1039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59D0C9-7934-4948-8A3C-81FBCFC61F97}"/>
                  </a:ext>
                </a:extLst>
              </p:cNvPr>
              <p:cNvSpPr/>
              <p:nvPr/>
            </p:nvSpPr>
            <p:spPr>
              <a:xfrm>
                <a:off x="6096000" y="4152412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59D0C9-7934-4948-8A3C-81FBCFC61F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52412"/>
                <a:ext cx="1963882" cy="1039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09FB46D8-F6C0-4015-9FEA-B4C3D08B8431}"/>
              </a:ext>
            </a:extLst>
          </p:cNvPr>
          <p:cNvSpPr/>
          <p:nvPr/>
        </p:nvSpPr>
        <p:spPr>
          <a:xfrm flipH="1">
            <a:off x="5115088" y="3308122"/>
            <a:ext cx="369934" cy="1496289"/>
          </a:xfrm>
          <a:prstGeom prst="leftBrace">
            <a:avLst>
              <a:gd name="adj1" fmla="val 6454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77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çıktısını nasıl üretiriz?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6001"/>
          </a:xfrm>
        </p:spPr>
        <p:txBody>
          <a:bodyPr>
            <a:normAutofit/>
          </a:bodyPr>
          <a:lstStyle/>
          <a:p>
            <a:r>
              <a:rPr lang="tr-TR" sz="2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Önceki sistemimize geri dönün</a:t>
            </a: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11BFB-65F7-497C-9CE6-7601A208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12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89B3BA-C24F-435F-B342-53E5788A0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360" y="2101428"/>
            <a:ext cx="5187302" cy="3390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54F99EC-584E-41C9-8A14-8AEAEB6EEEEA}"/>
                  </a:ext>
                </a:extLst>
              </p:cNvPr>
              <p:cNvSpPr/>
              <p:nvPr/>
            </p:nvSpPr>
            <p:spPr>
              <a:xfrm>
                <a:off x="951920" y="2645961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54F99EC-584E-41C9-8A14-8AEAEB6EE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20" y="2645961"/>
                <a:ext cx="1963882" cy="1039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99025E0-A9F7-4C87-A5EE-98ED2CC8E462}"/>
                  </a:ext>
                </a:extLst>
              </p:cNvPr>
              <p:cNvSpPr/>
              <p:nvPr/>
            </p:nvSpPr>
            <p:spPr>
              <a:xfrm>
                <a:off x="908698" y="3685052"/>
                <a:ext cx="1963882" cy="1039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99025E0-A9F7-4C87-A5EE-98ED2CC8E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98" y="3685052"/>
                <a:ext cx="1963882" cy="1039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>
            <a:extLst>
              <a:ext uri="{FF2B5EF4-FFF2-40B4-BE49-F238E27FC236}">
                <a16:creationId xmlns:a16="http://schemas.microsoft.com/office/drawing/2014/main" id="{77BC6089-AA21-44BA-B012-5529B737104B}"/>
              </a:ext>
            </a:extLst>
          </p:cNvPr>
          <p:cNvSpPr/>
          <p:nvPr/>
        </p:nvSpPr>
        <p:spPr>
          <a:xfrm flipH="1">
            <a:off x="3134813" y="2968625"/>
            <a:ext cx="369934" cy="1496289"/>
          </a:xfrm>
          <a:prstGeom prst="leftBrace">
            <a:avLst>
              <a:gd name="adj1" fmla="val 6454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079796-E957-4565-BBC3-A6A194045C28}"/>
              </a:ext>
            </a:extLst>
          </p:cNvPr>
          <p:cNvSpPr txBox="1"/>
          <p:nvPr/>
        </p:nvSpPr>
        <p:spPr>
          <a:xfrm>
            <a:off x="3766980" y="3165506"/>
            <a:ext cx="1851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Yazılım (R) kullanarak sayısal entegrasyon!</a:t>
            </a:r>
          </a:p>
        </p:txBody>
      </p:sp>
    </p:spTree>
    <p:extLst>
      <p:ext uri="{BB962C8B-B14F-4D97-AF65-F5344CB8AC3E}">
        <p14:creationId xmlns:p14="http://schemas.microsoft.com/office/powerpoint/2010/main" val="2970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A171-9CF8-470C-B03B-27999284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Çıktı nedir?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33A69-530E-4BA2-8B99-60550143C8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Belirli bir zaman diliminde sistemimizin entegrasyonudur</a:t>
            </a:r>
          </a:p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Durum değişkenlerinin (</a:t>
            </a:r>
            <a:r>
              <a:rPr lang="tr-TR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ve </a:t>
            </a:r>
            <a:r>
              <a:rPr lang="tr-TR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Sy) </a:t>
            </a:r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değerini 60 günlük süre için </a:t>
            </a:r>
            <a:r>
              <a:rPr lang="tr-TR" b="1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tahmin ederiz</a:t>
            </a:r>
            <a:r>
              <a:rPr lang="tr-TR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Sonuçlarımızı basitleştirilmiş sistemlerden ve varsayımlardan elde ettiğimiz için </a:t>
            </a:r>
            <a:r>
              <a:rPr lang="tr-TR" b="1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öngörmeyiz</a:t>
            </a:r>
          </a:p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Öngörme istatistikler içindir!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B322E-FF99-4F96-A849-020AEDBF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13</a:t>
            </a:fld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C7CCAD-66CA-4EE9-9AD3-F2CF664BB3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07919"/>
            <a:ext cx="5181600" cy="338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79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36A1-39AC-4660-BEAB-1A059C1F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Peki ya sonuçlarımızdaki belirsizlik?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07E65-EE31-48F0-AD93-9CCA307C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14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4EB43E-8899-44B8-9B35-BB169C7CB7EE}"/>
              </a:ext>
            </a:extLst>
          </p:cNvPr>
          <p:cNvGrpSpPr/>
          <p:nvPr/>
        </p:nvGrpSpPr>
        <p:grpSpPr>
          <a:xfrm>
            <a:off x="1323343" y="2070090"/>
            <a:ext cx="9662689" cy="2334601"/>
            <a:chOff x="859384" y="2545825"/>
            <a:chExt cx="9662689" cy="23346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EF066A-5FEB-4546-BACF-A6DF324ACADF}"/>
                </a:ext>
              </a:extLst>
            </p:cNvPr>
            <p:cNvSpPr/>
            <p:nvPr/>
          </p:nvSpPr>
          <p:spPr>
            <a:xfrm>
              <a:off x="4051436" y="3469521"/>
              <a:ext cx="43300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BD6D4B-0E26-4323-A573-65BE07B14DAB}"/>
                </a:ext>
              </a:extLst>
            </p:cNvPr>
            <p:cNvSpPr txBox="1"/>
            <p:nvPr/>
          </p:nvSpPr>
          <p:spPr>
            <a:xfrm>
              <a:off x="7991197" y="4234095"/>
              <a:ext cx="25308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u="sng">
                  <a:solidFill>
                    <a:srgbClr val="FF0000"/>
                  </a:solidFill>
                </a:rPr>
                <a:t>Tahminlerimizle ilgili belirsizliğe ilişkin sonuçlar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CAC94DB-09C5-476B-B4F0-E27B5041BB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721" t="44282" r="21428" b="24498"/>
            <a:stretch/>
          </p:blipFill>
          <p:spPr>
            <a:xfrm>
              <a:off x="859384" y="2876275"/>
              <a:ext cx="1614441" cy="102845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6DDFFC-8101-4511-BF28-12806BE317BA}"/>
                </a:ext>
              </a:extLst>
            </p:cNvPr>
            <p:cNvSpPr txBox="1"/>
            <p:nvPr/>
          </p:nvSpPr>
          <p:spPr>
            <a:xfrm>
              <a:off x="1009940" y="4095596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/>
                <a:t>Girdilerdeki </a:t>
              </a:r>
            </a:p>
            <a:p>
              <a:pPr algn="ctr"/>
              <a:r>
                <a:rPr lang="tr-TR"/>
                <a:t>belirsizlik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009ACC1F-30D7-4CED-8EA4-17DD7049037E}"/>
                </a:ext>
              </a:extLst>
            </p:cNvPr>
            <p:cNvSpPr/>
            <p:nvPr/>
          </p:nvSpPr>
          <p:spPr>
            <a:xfrm>
              <a:off x="2538713" y="3357007"/>
              <a:ext cx="1176525" cy="369332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0718B4-C0B0-414C-8BEC-60F72C43DFFF}"/>
                </a:ext>
              </a:extLst>
            </p:cNvPr>
            <p:cNvSpPr/>
            <p:nvPr/>
          </p:nvSpPr>
          <p:spPr>
            <a:xfrm>
              <a:off x="5235382" y="2840665"/>
              <a:ext cx="43300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>
                  <a:solidFill>
                    <a:srgbClr val="FF0000"/>
                  </a:solidFill>
                </a:rPr>
                <a:t>Ia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A3AE0A-04DB-432A-81CA-EB5F96475C7E}"/>
                </a:ext>
              </a:extLst>
            </p:cNvPr>
            <p:cNvSpPr/>
            <p:nvPr/>
          </p:nvSpPr>
          <p:spPr>
            <a:xfrm>
              <a:off x="5435761" y="3710322"/>
              <a:ext cx="43300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>
                  <a:solidFill>
                    <a:srgbClr val="FF0000"/>
                  </a:solidFill>
                </a:rPr>
                <a:t>Is</a:t>
              </a: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D2E53AF8-8EB5-4A0D-956F-BDE8778AE684}"/>
                </a:ext>
              </a:extLst>
            </p:cNvPr>
            <p:cNvSpPr/>
            <p:nvPr/>
          </p:nvSpPr>
          <p:spPr>
            <a:xfrm rot="6001262">
              <a:off x="4179713" y="2534310"/>
              <a:ext cx="1134847" cy="1157877"/>
            </a:xfrm>
            <a:prstGeom prst="arc">
              <a:avLst>
                <a:gd name="adj1" fmla="val 16389047"/>
                <a:gd name="adj2" fmla="val 975144"/>
              </a:avLst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ABF4E489-A786-425C-98C4-16E4989EC23E}"/>
                </a:ext>
              </a:extLst>
            </p:cNvPr>
            <p:cNvSpPr/>
            <p:nvPr/>
          </p:nvSpPr>
          <p:spPr>
            <a:xfrm rot="21167920" flipH="1" flipV="1">
              <a:off x="4893027" y="3355467"/>
              <a:ext cx="945324" cy="544785"/>
            </a:xfrm>
            <a:prstGeom prst="arc">
              <a:avLst>
                <a:gd name="adj1" fmla="val 15933611"/>
                <a:gd name="adj2" fmla="val 144897"/>
              </a:avLst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7CF31F3-F1A9-40C8-BA0B-0F6E9B7FAB0C}"/>
                    </a:ext>
                  </a:extLst>
                </p:cNvPr>
                <p:cNvSpPr txBox="1"/>
                <p:nvPr/>
              </p:nvSpPr>
              <p:spPr>
                <a:xfrm>
                  <a:off x="4484445" y="3313528"/>
                  <a:ext cx="30055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7CF31F3-F1A9-40C8-BA0B-0F6E9B7FA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4445" y="3313528"/>
                  <a:ext cx="300552" cy="184666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71F9549-934E-46C3-97A7-34258112C4E4}"/>
                    </a:ext>
                  </a:extLst>
                </p:cNvPr>
                <p:cNvSpPr txBox="1"/>
                <p:nvPr/>
              </p:nvSpPr>
              <p:spPr>
                <a:xfrm>
                  <a:off x="4741868" y="3910930"/>
                  <a:ext cx="65412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71F9549-934E-46C3-97A7-34258112C4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1868" y="3910930"/>
                  <a:ext cx="654127" cy="184666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E913398-A440-4C64-8FF4-564BE5715FDF}"/>
                    </a:ext>
                  </a:extLst>
                </p:cNvPr>
                <p:cNvSpPr txBox="1"/>
                <p:nvPr/>
              </p:nvSpPr>
              <p:spPr>
                <a:xfrm>
                  <a:off x="4772639" y="3358295"/>
                  <a:ext cx="65412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E913398-A440-4C64-8FF4-564BE5715F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639" y="3358295"/>
                  <a:ext cx="654127" cy="184666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1D2490E4-76E3-4D43-876B-75A6343DB481}"/>
                </a:ext>
              </a:extLst>
            </p:cNvPr>
            <p:cNvSpPr/>
            <p:nvPr/>
          </p:nvSpPr>
          <p:spPr>
            <a:xfrm>
              <a:off x="6426055" y="3357007"/>
              <a:ext cx="1176525" cy="369332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B8D6E7-0CCE-4358-A88B-5EC4BEFA3E40}"/>
                </a:ext>
              </a:extLst>
            </p:cNvPr>
            <p:cNvSpPr txBox="1"/>
            <p:nvPr/>
          </p:nvSpPr>
          <p:spPr>
            <a:xfrm>
              <a:off x="4276383" y="4225778"/>
              <a:ext cx="1481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/>
                <a:t>Sistemdeki </a:t>
              </a:r>
            </a:p>
            <a:p>
              <a:pPr algn="ctr"/>
              <a:r>
                <a:rPr lang="tr-TR"/>
                <a:t>belirsizlik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541011-9E49-47A3-A9B7-8A5300A753E5}"/>
                </a:ext>
              </a:extLst>
            </p:cNvPr>
            <p:cNvSpPr/>
            <p:nvPr/>
          </p:nvSpPr>
          <p:spPr>
            <a:xfrm>
              <a:off x="8087557" y="3025331"/>
              <a:ext cx="2281561" cy="120876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1796D9-0CCE-4472-BF8C-39D6A1657A7E}"/>
                </a:ext>
              </a:extLst>
            </p:cNvPr>
            <p:cNvSpPr/>
            <p:nvPr/>
          </p:nvSpPr>
          <p:spPr>
            <a:xfrm>
              <a:off x="8096435" y="3298365"/>
              <a:ext cx="2281561" cy="921712"/>
            </a:xfrm>
            <a:custGeom>
              <a:avLst/>
              <a:gdLst>
                <a:gd name="connsiteX0" fmla="*/ 0 w 2281561"/>
                <a:gd name="connsiteY0" fmla="*/ 577791 h 589851"/>
                <a:gd name="connsiteX1" fmla="*/ 239697 w 2281561"/>
                <a:gd name="connsiteY1" fmla="*/ 480136 h 589851"/>
                <a:gd name="connsiteX2" fmla="*/ 461639 w 2281561"/>
                <a:gd name="connsiteY2" fmla="*/ 27375 h 589851"/>
                <a:gd name="connsiteX3" fmla="*/ 550415 w 2281561"/>
                <a:gd name="connsiteY3" fmla="*/ 80641 h 589851"/>
                <a:gd name="connsiteX4" fmla="*/ 656948 w 2281561"/>
                <a:gd name="connsiteY4" fmla="*/ 329216 h 589851"/>
                <a:gd name="connsiteX5" fmla="*/ 763480 w 2281561"/>
                <a:gd name="connsiteY5" fmla="*/ 489014 h 589851"/>
                <a:gd name="connsiteX6" fmla="*/ 1047565 w 2281561"/>
                <a:gd name="connsiteY6" fmla="*/ 577791 h 589851"/>
                <a:gd name="connsiteX7" fmla="*/ 2281561 w 2281561"/>
                <a:gd name="connsiteY7" fmla="*/ 586668 h 58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1561" h="589851">
                  <a:moveTo>
                    <a:pt x="0" y="577791"/>
                  </a:moveTo>
                  <a:cubicBezTo>
                    <a:pt x="81378" y="574831"/>
                    <a:pt x="162757" y="571872"/>
                    <a:pt x="239697" y="480136"/>
                  </a:cubicBezTo>
                  <a:cubicBezTo>
                    <a:pt x="316637" y="388400"/>
                    <a:pt x="409853" y="93958"/>
                    <a:pt x="461639" y="27375"/>
                  </a:cubicBezTo>
                  <a:cubicBezTo>
                    <a:pt x="513425" y="-39208"/>
                    <a:pt x="517864" y="30334"/>
                    <a:pt x="550415" y="80641"/>
                  </a:cubicBezTo>
                  <a:cubicBezTo>
                    <a:pt x="582967" y="130948"/>
                    <a:pt x="621437" y="261154"/>
                    <a:pt x="656948" y="329216"/>
                  </a:cubicBezTo>
                  <a:cubicBezTo>
                    <a:pt x="692459" y="397278"/>
                    <a:pt x="698377" y="447585"/>
                    <a:pt x="763480" y="489014"/>
                  </a:cubicBezTo>
                  <a:cubicBezTo>
                    <a:pt x="828583" y="530443"/>
                    <a:pt x="794552" y="561515"/>
                    <a:pt x="1047565" y="577791"/>
                  </a:cubicBezTo>
                  <a:cubicBezTo>
                    <a:pt x="1300578" y="594067"/>
                    <a:pt x="1791069" y="590367"/>
                    <a:pt x="2281561" y="586668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8B8305D-AE9F-4A97-9330-3B8C993EAE58}"/>
              </a:ext>
            </a:extLst>
          </p:cNvPr>
          <p:cNvSpPr/>
          <p:nvPr/>
        </p:nvSpPr>
        <p:spPr>
          <a:xfrm>
            <a:off x="8551515" y="3210913"/>
            <a:ext cx="2281561" cy="516764"/>
          </a:xfrm>
          <a:custGeom>
            <a:avLst/>
            <a:gdLst>
              <a:gd name="connsiteX0" fmla="*/ 0 w 2281561"/>
              <a:gd name="connsiteY0" fmla="*/ 577791 h 589851"/>
              <a:gd name="connsiteX1" fmla="*/ 239697 w 2281561"/>
              <a:gd name="connsiteY1" fmla="*/ 480136 h 589851"/>
              <a:gd name="connsiteX2" fmla="*/ 461639 w 2281561"/>
              <a:gd name="connsiteY2" fmla="*/ 27375 h 589851"/>
              <a:gd name="connsiteX3" fmla="*/ 550415 w 2281561"/>
              <a:gd name="connsiteY3" fmla="*/ 80641 h 589851"/>
              <a:gd name="connsiteX4" fmla="*/ 656948 w 2281561"/>
              <a:gd name="connsiteY4" fmla="*/ 329216 h 589851"/>
              <a:gd name="connsiteX5" fmla="*/ 763480 w 2281561"/>
              <a:gd name="connsiteY5" fmla="*/ 489014 h 589851"/>
              <a:gd name="connsiteX6" fmla="*/ 1047565 w 2281561"/>
              <a:gd name="connsiteY6" fmla="*/ 577791 h 589851"/>
              <a:gd name="connsiteX7" fmla="*/ 2281561 w 2281561"/>
              <a:gd name="connsiteY7" fmla="*/ 586668 h 589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1561" h="589851">
                <a:moveTo>
                  <a:pt x="0" y="577791"/>
                </a:moveTo>
                <a:cubicBezTo>
                  <a:pt x="81378" y="574831"/>
                  <a:pt x="162757" y="571872"/>
                  <a:pt x="239697" y="480136"/>
                </a:cubicBezTo>
                <a:cubicBezTo>
                  <a:pt x="316637" y="388400"/>
                  <a:pt x="409853" y="93958"/>
                  <a:pt x="461639" y="27375"/>
                </a:cubicBezTo>
                <a:cubicBezTo>
                  <a:pt x="513425" y="-39208"/>
                  <a:pt x="517864" y="30334"/>
                  <a:pt x="550415" y="80641"/>
                </a:cubicBezTo>
                <a:cubicBezTo>
                  <a:pt x="582967" y="130948"/>
                  <a:pt x="621437" y="261154"/>
                  <a:pt x="656948" y="329216"/>
                </a:cubicBezTo>
                <a:cubicBezTo>
                  <a:pt x="692459" y="397278"/>
                  <a:pt x="698377" y="447585"/>
                  <a:pt x="763480" y="489014"/>
                </a:cubicBezTo>
                <a:cubicBezTo>
                  <a:pt x="828583" y="530443"/>
                  <a:pt x="794552" y="561515"/>
                  <a:pt x="1047565" y="577791"/>
                </a:cubicBezTo>
                <a:cubicBezTo>
                  <a:pt x="1300578" y="594067"/>
                  <a:pt x="1791069" y="590367"/>
                  <a:pt x="2281561" y="586668"/>
                </a:cubicBezTo>
              </a:path>
            </a:pathLst>
          </a:cu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B64EF84-A3B6-41E0-8AE0-215F44AFDDC9}"/>
              </a:ext>
            </a:extLst>
          </p:cNvPr>
          <p:cNvSpPr/>
          <p:nvPr/>
        </p:nvSpPr>
        <p:spPr>
          <a:xfrm>
            <a:off x="8560394" y="2549596"/>
            <a:ext cx="2281561" cy="1185090"/>
          </a:xfrm>
          <a:custGeom>
            <a:avLst/>
            <a:gdLst>
              <a:gd name="connsiteX0" fmla="*/ 0 w 2281561"/>
              <a:gd name="connsiteY0" fmla="*/ 577791 h 589851"/>
              <a:gd name="connsiteX1" fmla="*/ 239697 w 2281561"/>
              <a:gd name="connsiteY1" fmla="*/ 480136 h 589851"/>
              <a:gd name="connsiteX2" fmla="*/ 461639 w 2281561"/>
              <a:gd name="connsiteY2" fmla="*/ 27375 h 589851"/>
              <a:gd name="connsiteX3" fmla="*/ 550415 w 2281561"/>
              <a:gd name="connsiteY3" fmla="*/ 80641 h 589851"/>
              <a:gd name="connsiteX4" fmla="*/ 656948 w 2281561"/>
              <a:gd name="connsiteY4" fmla="*/ 329216 h 589851"/>
              <a:gd name="connsiteX5" fmla="*/ 763480 w 2281561"/>
              <a:gd name="connsiteY5" fmla="*/ 489014 h 589851"/>
              <a:gd name="connsiteX6" fmla="*/ 1047565 w 2281561"/>
              <a:gd name="connsiteY6" fmla="*/ 577791 h 589851"/>
              <a:gd name="connsiteX7" fmla="*/ 2281561 w 2281561"/>
              <a:gd name="connsiteY7" fmla="*/ 586668 h 589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1561" h="589851">
                <a:moveTo>
                  <a:pt x="0" y="577791"/>
                </a:moveTo>
                <a:cubicBezTo>
                  <a:pt x="81378" y="574831"/>
                  <a:pt x="162757" y="571872"/>
                  <a:pt x="239697" y="480136"/>
                </a:cubicBezTo>
                <a:cubicBezTo>
                  <a:pt x="316637" y="388400"/>
                  <a:pt x="409853" y="93958"/>
                  <a:pt x="461639" y="27375"/>
                </a:cubicBezTo>
                <a:cubicBezTo>
                  <a:pt x="513425" y="-39208"/>
                  <a:pt x="517864" y="30334"/>
                  <a:pt x="550415" y="80641"/>
                </a:cubicBezTo>
                <a:cubicBezTo>
                  <a:pt x="582967" y="130948"/>
                  <a:pt x="621437" y="261154"/>
                  <a:pt x="656948" y="329216"/>
                </a:cubicBezTo>
                <a:cubicBezTo>
                  <a:pt x="692459" y="397278"/>
                  <a:pt x="698377" y="447585"/>
                  <a:pt x="763480" y="489014"/>
                </a:cubicBezTo>
                <a:cubicBezTo>
                  <a:pt x="828583" y="530443"/>
                  <a:pt x="794552" y="561515"/>
                  <a:pt x="1047565" y="577791"/>
                </a:cubicBezTo>
                <a:cubicBezTo>
                  <a:pt x="1300578" y="594067"/>
                  <a:pt x="1791069" y="590367"/>
                  <a:pt x="2281561" y="586668"/>
                </a:cubicBezTo>
              </a:path>
            </a:pathLst>
          </a:cu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699B32-1308-4588-9674-A5FD99BA5DE3}"/>
              </a:ext>
            </a:extLst>
          </p:cNvPr>
          <p:cNvSpPr txBox="1"/>
          <p:nvPr/>
        </p:nvSpPr>
        <p:spPr>
          <a:xfrm>
            <a:off x="631328" y="5549107"/>
            <a:ext cx="304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/>
              <a:t>Parametrelerimizi kalibre </a:t>
            </a:r>
          </a:p>
          <a:p>
            <a:pPr algn="ctr"/>
            <a:r>
              <a:rPr lang="tr-TR" b="1"/>
              <a:t>ederek bu aralığı inceleyebiliriz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ADE6EC-7EB9-4E89-8D7C-7A3A3584D7A8}"/>
              </a:ext>
            </a:extLst>
          </p:cNvPr>
          <p:cNvSpPr txBox="1"/>
          <p:nvPr/>
        </p:nvSpPr>
        <p:spPr>
          <a:xfrm>
            <a:off x="4179197" y="5687606"/>
            <a:ext cx="298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/>
              <a:t>Stokastikliği tanıtacak olursa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73DA85-94C6-423B-AD1A-921DF7A3F655}"/>
              </a:ext>
            </a:extLst>
          </p:cNvPr>
          <p:cNvCxnSpPr>
            <a:endCxn id="27" idx="0"/>
          </p:cNvCxnSpPr>
          <p:nvPr/>
        </p:nvCxnSpPr>
        <p:spPr>
          <a:xfrm>
            <a:off x="2156136" y="4404691"/>
            <a:ext cx="1" cy="11444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125C39-B6F7-4134-97E6-72C90118E5B1}"/>
              </a:ext>
            </a:extLst>
          </p:cNvPr>
          <p:cNvCxnSpPr/>
          <p:nvPr/>
        </p:nvCxnSpPr>
        <p:spPr>
          <a:xfrm>
            <a:off x="5481026" y="4506259"/>
            <a:ext cx="1" cy="11444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88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07A2-251D-4216-B154-F079A970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Matematiksel model türleri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5D503-ACBE-42DE-873E-4DC46264445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tr-TR" b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Deterministik</a:t>
                </a:r>
              </a:p>
              <a:p>
                <a:r>
                  <a:rPr lang="tr-TR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Aynı model parametresi seti </a:t>
                </a:r>
                <a:r>
                  <a:rPr lang="tr-TR" b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her zaman</a:t>
                </a:r>
                <a:r>
                  <a:rPr lang="tr-TR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aynı sonuçları verecektir </a:t>
                </a:r>
              </a:p>
              <a:p>
                <a:r>
                  <a:rPr lang="tr-TR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Sonuçlar sistemde verilen parametre değerlerine göre belirlenir </a:t>
                </a:r>
              </a:p>
              <a:p>
                <a:r>
                  <a:rPr lang="tr-TR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Yani enfekte bir kişi her zaman ortalama hızda semptom geliştirecektir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tr-TR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 </a:t>
                </a:r>
              </a:p>
              <a:p>
                <a:r>
                  <a:rPr lang="tr-TR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Bunlara odaklanacağız!!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5D503-ACBE-42DE-873E-4DC462644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2801" r="-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51DD1-7A82-4ABD-9CA9-2CED9E97B9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Stokastik</a:t>
            </a:r>
          </a:p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Aynı model parametresi seti </a:t>
            </a:r>
            <a:r>
              <a:rPr lang="tr-TR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farklı</a:t>
            </a:r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sonuçlar verebilir </a:t>
            </a:r>
          </a:p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Sonuçlar, geçiş olaylarında girdi ve rastgeleliği birleştirir</a:t>
            </a:r>
          </a:p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Örn. enfekte olmuş bir kişi semptom geliştirebilir veya geliştirmeyebilir. </a:t>
            </a:r>
          </a:p>
          <a:p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4E5E5-72BF-447A-8522-C5F1F249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580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07A2-251D-4216-B154-F079A970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Matematiksel model türleri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5D503-ACBE-42DE-873E-4DC4626444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Bölmeli</a:t>
            </a:r>
          </a:p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Popülasyon seviyesinde ilgi sistemi tanımlanır</a:t>
            </a:r>
          </a:p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Bir olgunun ortalama davranışını anlamak için faydalıdır </a:t>
            </a:r>
          </a:p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Yorumlaması kolaydır</a:t>
            </a:r>
          </a:p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Bazen kodlamak zordur!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51DD1-7A82-4ABD-9CA9-2CED9E97B9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Bireysel</a:t>
            </a:r>
          </a:p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Kişileri simüle eder</a:t>
            </a:r>
          </a:p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Kodlaması daha kolaydır </a:t>
            </a:r>
          </a:p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Yorumlaması daha zordur</a:t>
            </a:r>
          </a:p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Pahalıdır</a:t>
            </a:r>
          </a:p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Çok daha fazla veri gerektirir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4E5E5-72BF-447A-8522-C5F1F249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415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293-5CA6-4959-9EF0-5BE339A0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 kısa kursa odaklanın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0FAD7-24AE-4A3C-A75D-CD0CEEBBA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Konumuz matematik değil halk sağlığı!</a:t>
            </a: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Bulaşıcı hastalıkları anlamak için matematik ve istatistikten faydalanmak istiyoruz</a:t>
            </a: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 yöntemler mevcut halk sağlığı açısından önemli bir rol oynar ve küresel sağlığın iyileştirilmesine yardımcı olabilir!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58950-CBAB-412C-ABDE-794AD262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21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Bulaşma modellerinin halk sağlığındaki rolleri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892" y="1791715"/>
            <a:ext cx="2413186" cy="235854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722520" y="2867039"/>
            <a:ext cx="283162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376" y="4607404"/>
            <a:ext cx="2931572" cy="19861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95187" y="2444548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Sağlık hizmetlerinin sunulmasını destekler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71996" y="3751348"/>
            <a:ext cx="2506920" cy="12032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533620">
            <a:off x="4598850" y="3960811"/>
            <a:ext cx="268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Bilgiye dayalı karar verme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18749" y="4607404"/>
            <a:ext cx="0" cy="7947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18749" y="4755790"/>
            <a:ext cx="2724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Temel bilim: politika oluşturmak </a:t>
            </a:r>
          </a:p>
          <a:p>
            <a:r>
              <a:rPr lang="tr-TR"/>
              <a:t>için gerekli kanıtlara katkıda bulunur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714" y="1626627"/>
            <a:ext cx="2421804" cy="29515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6636" y="5431324"/>
            <a:ext cx="1104225" cy="129709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FBC931-91F7-4814-9D81-60940A1D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432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CF85-7A62-4682-9EDD-724023D3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Şimdiye kadar bilmemiz gerekenler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6DEF-3169-4FE1-A655-5E06026E0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Matematiksel model nedir</a:t>
            </a:r>
          </a:p>
          <a:p>
            <a:r>
              <a:rPr lang="tr-T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Modellerin yapı taşları nelerdir </a:t>
            </a:r>
          </a:p>
          <a:p>
            <a:r>
              <a:rPr lang="tr-T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Bir modeli tanımlamak için kullanılan temel matematik nedir</a:t>
            </a:r>
          </a:p>
          <a:p>
            <a:r>
              <a:rPr lang="tr-T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 tür matematiksel modeller vardır </a:t>
            </a:r>
          </a:p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Modeller halk sağlığına nasıl katkıda bulunur</a:t>
            </a: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3E2E-C08A-4F81-8E0F-A665CC74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Oturumun amaçları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6001"/>
          </a:xfrm>
        </p:spPr>
        <p:txBody>
          <a:bodyPr>
            <a:normAutofit/>
          </a:bodyPr>
          <a:lstStyle/>
          <a:p>
            <a:r>
              <a:rPr lang="tr-TR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Bulaşıcı hastalık modelleriyle ne demek istediğimizi anlamak</a:t>
            </a:r>
          </a:p>
          <a:p>
            <a:r>
              <a:rPr lang="tr-TR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Bulaşıcı hastalık dinamiklerine ait temel kavramları tanıtmak</a:t>
            </a:r>
          </a:p>
          <a:p>
            <a:r>
              <a:rPr lang="tr-TR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Mevcut ID modeli türleri hakkında bilgi sahibi olmak </a:t>
            </a:r>
          </a:p>
          <a:p>
            <a:pPr lvl="1"/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8D8A8EA-1715-4EB8-9494-3C109A63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62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460D-7048-4186-A296-F7E4EEC8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[Aslında tüm modeller yanlıştır, ancak bazıları faydalıdır]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368E79-86EF-425F-859E-D5CD5C52F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64"/>
          <a:stretch/>
        </p:blipFill>
        <p:spPr>
          <a:xfrm>
            <a:off x="2914650" y="2045110"/>
            <a:ext cx="6362700" cy="410883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7EA29-E001-4E26-8D48-2636803C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8FFF4-E7CF-4084-86FB-F100C29515D6}"/>
              </a:ext>
            </a:extLst>
          </p:cNvPr>
          <p:cNvSpPr txBox="1"/>
          <p:nvPr/>
        </p:nvSpPr>
        <p:spPr>
          <a:xfrm>
            <a:off x="8273988" y="5086905"/>
            <a:ext cx="17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…bu doğrudur!</a:t>
            </a:r>
          </a:p>
        </p:txBody>
      </p:sp>
    </p:spTree>
    <p:extLst>
      <p:ext uri="{BB962C8B-B14F-4D97-AF65-F5344CB8AC3E}">
        <p14:creationId xmlns:p14="http://schemas.microsoft.com/office/powerpoint/2010/main" val="10738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AFE5-B205-4726-8E38-DB2A329B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Modeller nelerdir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954CA-A2B9-416E-A3CF-A36F94F83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Bazı modeller, daha fazla veri topladıkça sonuç çıkarmayı amaçlar</a:t>
            </a:r>
          </a:p>
          <a:p>
            <a:pPr lvl="1"/>
            <a:r>
              <a:rPr lang="tr-T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Çoğu istatistiksel model  -&gt; verilerden ortaya çıkan model!</a:t>
            </a:r>
          </a:p>
          <a:p>
            <a:pPr marL="457200" lvl="1" indent="0">
              <a:buNone/>
            </a:pP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tr-T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Bazı modellerin amacı bir olgunun arkasındaki mekanizmayı tanımlamaktır</a:t>
            </a:r>
          </a:p>
          <a:p>
            <a:pPr lvl="1"/>
            <a:r>
              <a:rPr lang="tr-T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Matematiksel modeller </a:t>
            </a:r>
          </a:p>
          <a:p>
            <a:pPr lvl="1"/>
            <a:r>
              <a:rPr lang="tr-T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Örneğin, hava, fizik, mühendislik, ekoloji </a:t>
            </a:r>
            <a:r>
              <a:rPr lang="tr-TR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 bulaşıcı hastalıklar</a:t>
            </a:r>
            <a:r>
              <a:rPr lang="tr-T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için kullanılır!</a:t>
            </a:r>
          </a:p>
          <a:p>
            <a:pPr lvl="1"/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D611D-F600-43E3-BB4F-38A7DFE2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15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1FF8-4EBB-4E11-8182-DD6534D1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 olguyu anlamalıyız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74AD0-A8D7-4C3C-AF0F-86E709B5E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Hava: oldukça öngörülebilir -&gt; fizik yasaları </a:t>
            </a: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Bulaşıcı hastalıklar -&gt; çok karmaşık! </a:t>
            </a:r>
          </a:p>
          <a:p>
            <a:pPr marL="0" indent="0">
              <a:buNone/>
            </a:pP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Patojen biyolojisi</a:t>
            </a:r>
          </a:p>
          <a:p>
            <a:pPr lvl="1"/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Klinik özellikler</a:t>
            </a:r>
          </a:p>
          <a:p>
            <a:pPr lvl="1"/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Konak davranışı </a:t>
            </a:r>
          </a:p>
          <a:p>
            <a:pPr lvl="1"/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Popülasyon dinamikleri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22198-92B3-4CDA-8DF4-065F0486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5</a:t>
            </a:fld>
            <a:endParaRPr lang="en-GB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1FD24A47-E326-4530-96F1-A32066288E18}"/>
              </a:ext>
            </a:extLst>
          </p:cNvPr>
          <p:cNvSpPr/>
          <p:nvPr/>
        </p:nvSpPr>
        <p:spPr>
          <a:xfrm flipH="1">
            <a:off x="4752482" y="3429000"/>
            <a:ext cx="369934" cy="2424344"/>
          </a:xfrm>
          <a:prstGeom prst="leftBrace">
            <a:avLst>
              <a:gd name="adj1" fmla="val 6454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02594-AACE-4944-BF58-C407D81F6B03}"/>
              </a:ext>
            </a:extLst>
          </p:cNvPr>
          <p:cNvSpPr txBox="1"/>
          <p:nvPr/>
        </p:nvSpPr>
        <p:spPr>
          <a:xfrm>
            <a:off x="5435669" y="4456506"/>
            <a:ext cx="53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Tanımı gereği multidisipliner bir alan (hepiniz hoşgeldiniz!) </a:t>
            </a:r>
          </a:p>
        </p:txBody>
      </p:sp>
    </p:spTree>
    <p:extLst>
      <p:ext uri="{BB962C8B-B14F-4D97-AF65-F5344CB8AC3E}">
        <p14:creationId xmlns:p14="http://schemas.microsoft.com/office/powerpoint/2010/main" val="11697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FDAD-C1D7-4983-BB83-99A3098D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Peki bir ID modeli nasıl görünür?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59D5C-3A70-471D-8441-E063A2A7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6</a:t>
            </a:fld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4352ED-2E44-4B77-8663-AF3DFA345065}"/>
              </a:ext>
            </a:extLst>
          </p:cNvPr>
          <p:cNvGrpSpPr/>
          <p:nvPr/>
        </p:nvGrpSpPr>
        <p:grpSpPr>
          <a:xfrm>
            <a:off x="1092877" y="2237174"/>
            <a:ext cx="9855325" cy="2529137"/>
            <a:chOff x="1341452" y="1615737"/>
            <a:chExt cx="9855325" cy="25291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CDEB-8B5E-4F8C-9ECB-E11CA57C430B}"/>
                </a:ext>
              </a:extLst>
            </p:cNvPr>
            <p:cNvSpPr/>
            <p:nvPr/>
          </p:nvSpPr>
          <p:spPr>
            <a:xfrm>
              <a:off x="5122416" y="2501222"/>
              <a:ext cx="1633491" cy="120736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/>
                <a:t>Tehlike!</a:t>
              </a:r>
            </a:p>
            <a:p>
              <a:pPr algn="ctr"/>
              <a:r>
                <a:rPr lang="tr-TR"/>
                <a:t>içinde karmaşık şeyler var</a:t>
              </a: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0EDB9A8A-48FD-408A-85A1-C5637F38128F}"/>
                </a:ext>
              </a:extLst>
            </p:cNvPr>
            <p:cNvSpPr/>
            <p:nvPr/>
          </p:nvSpPr>
          <p:spPr>
            <a:xfrm>
              <a:off x="2159123" y="2536733"/>
              <a:ext cx="355107" cy="346229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67EAB5-7644-4F13-ADCA-3001A413E14F}"/>
                </a:ext>
              </a:extLst>
            </p:cNvPr>
            <p:cNvSpPr/>
            <p:nvPr/>
          </p:nvSpPr>
          <p:spPr>
            <a:xfrm>
              <a:off x="1531397" y="2501222"/>
              <a:ext cx="346229" cy="3817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Star: 5 Points 8">
              <a:extLst>
                <a:ext uri="{FF2B5EF4-FFF2-40B4-BE49-F238E27FC236}">
                  <a16:creationId xmlns:a16="http://schemas.microsoft.com/office/drawing/2014/main" id="{0F419498-1E33-41F2-9326-3C66C8D3EEE4}"/>
                </a:ext>
              </a:extLst>
            </p:cNvPr>
            <p:cNvSpPr/>
            <p:nvPr/>
          </p:nvSpPr>
          <p:spPr>
            <a:xfrm>
              <a:off x="8801655" y="2517111"/>
              <a:ext cx="1124876" cy="965510"/>
            </a:xfrm>
            <a:prstGeom prst="star5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row: Curved Down 9">
              <a:extLst>
                <a:ext uri="{FF2B5EF4-FFF2-40B4-BE49-F238E27FC236}">
                  <a16:creationId xmlns:a16="http://schemas.microsoft.com/office/drawing/2014/main" id="{93EEEF09-999A-4CC3-84CF-20C25DF33A84}"/>
                </a:ext>
              </a:extLst>
            </p:cNvPr>
            <p:cNvSpPr/>
            <p:nvPr/>
          </p:nvSpPr>
          <p:spPr>
            <a:xfrm>
              <a:off x="2024109" y="1615737"/>
              <a:ext cx="3559945" cy="807866"/>
            </a:xfrm>
            <a:prstGeom prst="curved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53E9F2-57DD-48E7-B4E8-70E803A18514}"/>
                </a:ext>
              </a:extLst>
            </p:cNvPr>
            <p:cNvSpPr txBox="1"/>
            <p:nvPr/>
          </p:nvSpPr>
          <p:spPr>
            <a:xfrm>
              <a:off x="1341452" y="3498543"/>
              <a:ext cx="19904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/>
                <a:t>Her türlü şekil ve renkte veriler!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5008631F-75A7-484D-80F0-EA60D31508E7}"/>
                </a:ext>
              </a:extLst>
            </p:cNvPr>
            <p:cNvSpPr/>
            <p:nvPr/>
          </p:nvSpPr>
          <p:spPr>
            <a:xfrm>
              <a:off x="6986726" y="2692091"/>
              <a:ext cx="1490709" cy="825623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Pentagon 12">
              <a:extLst>
                <a:ext uri="{FF2B5EF4-FFF2-40B4-BE49-F238E27FC236}">
                  <a16:creationId xmlns:a16="http://schemas.microsoft.com/office/drawing/2014/main" id="{EDD29FE9-AA56-43F9-8630-37E25798414F}"/>
                </a:ext>
              </a:extLst>
            </p:cNvPr>
            <p:cNvSpPr/>
            <p:nvPr/>
          </p:nvSpPr>
          <p:spPr>
            <a:xfrm>
              <a:off x="1704511" y="2916250"/>
              <a:ext cx="523784" cy="412812"/>
            </a:xfrm>
            <a:prstGeom prst="pentag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906C39-A7E2-4913-9EC3-1C4E997AFE61}"/>
                </a:ext>
              </a:extLst>
            </p:cNvPr>
            <p:cNvSpPr txBox="1"/>
            <p:nvPr/>
          </p:nvSpPr>
          <p:spPr>
            <a:xfrm>
              <a:off x="8665901" y="3654187"/>
              <a:ext cx="253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/>
                <a:t>Parlak model çıktısı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4868984-F339-4382-A6DC-F9C4C4A9B073}"/>
              </a:ext>
            </a:extLst>
          </p:cNvPr>
          <p:cNvSpPr txBox="1"/>
          <p:nvPr/>
        </p:nvSpPr>
        <p:spPr>
          <a:xfrm>
            <a:off x="1056443" y="1757779"/>
            <a:ext cx="194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Çoğu insan için...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A52B0C-E69B-4027-9F9E-66D39E7CD7C9}"/>
              </a:ext>
            </a:extLst>
          </p:cNvPr>
          <p:cNvSpPr txBox="1"/>
          <p:nvPr/>
        </p:nvSpPr>
        <p:spPr>
          <a:xfrm>
            <a:off x="4964097" y="5387966"/>
            <a:ext cx="420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Bu siyah kutuyu açalım (üç günde!) 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BE83BACC-38AE-48D4-AAE0-E5B5B7A5DF17}"/>
              </a:ext>
            </a:extLst>
          </p:cNvPr>
          <p:cNvSpPr/>
          <p:nvPr/>
        </p:nvSpPr>
        <p:spPr>
          <a:xfrm rot="5400000" flipH="1">
            <a:off x="5525372" y="3640675"/>
            <a:ext cx="369934" cy="2424344"/>
          </a:xfrm>
          <a:prstGeom prst="leftBrace">
            <a:avLst>
              <a:gd name="adj1" fmla="val 6454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70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FDAD-C1D7-4983-BB83-99A3098D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Peki bir ID modeli nasıl görünür?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59D5C-3A70-471D-8441-E063A2A7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7</a:t>
            </a:fld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868984-F339-4382-A6DC-F9C4C4A9B073}"/>
              </a:ext>
            </a:extLst>
          </p:cNvPr>
          <p:cNvSpPr txBox="1"/>
          <p:nvPr/>
        </p:nvSpPr>
        <p:spPr>
          <a:xfrm>
            <a:off x="1056443" y="1757779"/>
            <a:ext cx="206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Gerçekte nasıl göründüğü...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4BBEA88-B5F3-41DA-AFCB-97EEFF4ED953}"/>
              </a:ext>
            </a:extLst>
          </p:cNvPr>
          <p:cNvGrpSpPr/>
          <p:nvPr/>
        </p:nvGrpSpPr>
        <p:grpSpPr>
          <a:xfrm>
            <a:off x="742008" y="2545825"/>
            <a:ext cx="9780065" cy="2717819"/>
            <a:chOff x="742008" y="2545825"/>
            <a:chExt cx="9780065" cy="27178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CDEB-8B5E-4F8C-9ECB-E11CA57C430B}"/>
                </a:ext>
              </a:extLst>
            </p:cNvPr>
            <p:cNvSpPr/>
            <p:nvPr/>
          </p:nvSpPr>
          <p:spPr>
            <a:xfrm>
              <a:off x="4051436" y="3469521"/>
              <a:ext cx="43300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906C39-A7E2-4913-9EC3-1C4E997AFE61}"/>
                </a:ext>
              </a:extLst>
            </p:cNvPr>
            <p:cNvSpPr txBox="1"/>
            <p:nvPr/>
          </p:nvSpPr>
          <p:spPr>
            <a:xfrm>
              <a:off x="7991197" y="4234095"/>
              <a:ext cx="253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u="sng">
                  <a:solidFill>
                    <a:srgbClr val="FF0000"/>
                  </a:solidFill>
                </a:rPr>
                <a:t>Model projeksiyonu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6276C9-6E76-48D3-9AE3-0A2550F7E1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721" t="44282" r="21428" b="24498"/>
            <a:stretch/>
          </p:blipFill>
          <p:spPr>
            <a:xfrm>
              <a:off x="1288585" y="3174267"/>
              <a:ext cx="799743" cy="50946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55AB1F-F2D3-4CB4-BCA1-267ACF17D75A}"/>
                </a:ext>
              </a:extLst>
            </p:cNvPr>
            <p:cNvSpPr txBox="1"/>
            <p:nvPr/>
          </p:nvSpPr>
          <p:spPr>
            <a:xfrm>
              <a:off x="742008" y="4095596"/>
              <a:ext cx="19003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/>
                <a:t>Mekanizmamızı </a:t>
              </a:r>
            </a:p>
            <a:p>
              <a:pPr algn="ctr"/>
              <a:r>
                <a:rPr lang="tr-TR"/>
                <a:t>beslemek için </a:t>
              </a:r>
            </a:p>
            <a:p>
              <a:pPr algn="ctr"/>
              <a:r>
                <a:rPr lang="tr-TR"/>
                <a:t>dikkatlice seçilmiş veriler </a:t>
              </a: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59A75D6C-C25B-4C52-8E49-66563286C80B}"/>
                </a:ext>
              </a:extLst>
            </p:cNvPr>
            <p:cNvSpPr/>
            <p:nvPr/>
          </p:nvSpPr>
          <p:spPr>
            <a:xfrm>
              <a:off x="2538713" y="3357007"/>
              <a:ext cx="1176525" cy="369332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182EAC8-F607-44C6-AE4F-C1F0B7D5E033}"/>
                </a:ext>
              </a:extLst>
            </p:cNvPr>
            <p:cNvSpPr/>
            <p:nvPr/>
          </p:nvSpPr>
          <p:spPr>
            <a:xfrm>
              <a:off x="5235382" y="2840665"/>
              <a:ext cx="43300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>
                  <a:solidFill>
                    <a:srgbClr val="FF0000"/>
                  </a:solidFill>
                </a:rPr>
                <a:t>Ia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9251CE-3CDE-4002-B62E-615B7F53AF9F}"/>
                </a:ext>
              </a:extLst>
            </p:cNvPr>
            <p:cNvSpPr/>
            <p:nvPr/>
          </p:nvSpPr>
          <p:spPr>
            <a:xfrm>
              <a:off x="5435761" y="3710322"/>
              <a:ext cx="43300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>
                  <a:solidFill>
                    <a:srgbClr val="FF0000"/>
                  </a:solidFill>
                </a:rPr>
                <a:t>Is</a:t>
              </a:r>
            </a:p>
          </p:txBody>
        </p:sp>
        <p:sp>
          <p:nvSpPr>
            <p:cNvPr id="3" name="Arc 2">
              <a:extLst>
                <a:ext uri="{FF2B5EF4-FFF2-40B4-BE49-F238E27FC236}">
                  <a16:creationId xmlns:a16="http://schemas.microsoft.com/office/drawing/2014/main" id="{DF715F17-4A25-4C30-888D-27EFC6A2861D}"/>
                </a:ext>
              </a:extLst>
            </p:cNvPr>
            <p:cNvSpPr/>
            <p:nvPr/>
          </p:nvSpPr>
          <p:spPr>
            <a:xfrm rot="6001262">
              <a:off x="4179713" y="2534310"/>
              <a:ext cx="1134847" cy="1157877"/>
            </a:xfrm>
            <a:prstGeom prst="arc">
              <a:avLst>
                <a:gd name="adj1" fmla="val 16389047"/>
                <a:gd name="adj2" fmla="val 975144"/>
              </a:avLst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D7F333ED-2059-42AC-9F89-50F95A1E8C1B}"/>
                </a:ext>
              </a:extLst>
            </p:cNvPr>
            <p:cNvSpPr/>
            <p:nvPr/>
          </p:nvSpPr>
          <p:spPr>
            <a:xfrm rot="21167920" flipH="1" flipV="1">
              <a:off x="4893027" y="3355467"/>
              <a:ext cx="945324" cy="544785"/>
            </a:xfrm>
            <a:prstGeom prst="arc">
              <a:avLst>
                <a:gd name="adj1" fmla="val 15933611"/>
                <a:gd name="adj2" fmla="val 144897"/>
              </a:avLst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6774631-BF0A-4210-BB70-D7A1B9DC7555}"/>
                    </a:ext>
                  </a:extLst>
                </p:cNvPr>
                <p:cNvSpPr txBox="1"/>
                <p:nvPr/>
              </p:nvSpPr>
              <p:spPr>
                <a:xfrm>
                  <a:off x="4484445" y="3313528"/>
                  <a:ext cx="30055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6774631-BF0A-4210-BB70-D7A1B9DC7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4445" y="3313528"/>
                  <a:ext cx="300552" cy="184666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C8CB717-7D14-4227-98CC-3F446BB7D474}"/>
                    </a:ext>
                  </a:extLst>
                </p:cNvPr>
                <p:cNvSpPr txBox="1"/>
                <p:nvPr/>
              </p:nvSpPr>
              <p:spPr>
                <a:xfrm>
                  <a:off x="4741868" y="3910930"/>
                  <a:ext cx="65412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C8CB717-7D14-4227-98CC-3F446BB7D4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1868" y="3910930"/>
                  <a:ext cx="654127" cy="184666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DF4E3B3-8B91-440B-A4BA-CF8326B9EFF7}"/>
                    </a:ext>
                  </a:extLst>
                </p:cNvPr>
                <p:cNvSpPr txBox="1"/>
                <p:nvPr/>
              </p:nvSpPr>
              <p:spPr>
                <a:xfrm>
                  <a:off x="4772639" y="3358295"/>
                  <a:ext cx="65412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DF4E3B3-8B91-440B-A4BA-CF8326B9E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639" y="3358295"/>
                  <a:ext cx="654127" cy="184666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D6DD6EF3-CFF6-49D1-A617-141697ED5368}"/>
                </a:ext>
              </a:extLst>
            </p:cNvPr>
            <p:cNvSpPr/>
            <p:nvPr/>
          </p:nvSpPr>
          <p:spPr>
            <a:xfrm>
              <a:off x="6426055" y="3357007"/>
              <a:ext cx="1176525" cy="369332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442DD7C-8380-4053-996B-4DDE8B5FC682}"/>
                </a:ext>
              </a:extLst>
            </p:cNvPr>
            <p:cNvSpPr txBox="1"/>
            <p:nvPr/>
          </p:nvSpPr>
          <p:spPr>
            <a:xfrm>
              <a:off x="3914283" y="4340314"/>
              <a:ext cx="22055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/>
                <a:t>Matematikle </a:t>
              </a:r>
            </a:p>
            <a:p>
              <a:pPr algn="ctr"/>
              <a:r>
                <a:rPr lang="tr-TR"/>
                <a:t>tanımlanan </a:t>
              </a:r>
            </a:p>
            <a:p>
              <a:pPr algn="ctr"/>
              <a:r>
                <a:rPr lang="tr-TR"/>
                <a:t>olgumuzun tasarımı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8CB96-25E0-4785-8D8C-D1985DD6AAD2}"/>
                </a:ext>
              </a:extLst>
            </p:cNvPr>
            <p:cNvSpPr/>
            <p:nvPr/>
          </p:nvSpPr>
          <p:spPr>
            <a:xfrm>
              <a:off x="8087557" y="3025331"/>
              <a:ext cx="2281561" cy="120876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ECD9CBA-562F-46F3-9283-7931F541723A}"/>
                </a:ext>
              </a:extLst>
            </p:cNvPr>
            <p:cNvSpPr/>
            <p:nvPr/>
          </p:nvSpPr>
          <p:spPr>
            <a:xfrm>
              <a:off x="8105313" y="3329429"/>
              <a:ext cx="2272683" cy="872385"/>
            </a:xfrm>
            <a:custGeom>
              <a:avLst/>
              <a:gdLst>
                <a:gd name="connsiteX0" fmla="*/ 0 w 2272683"/>
                <a:gd name="connsiteY0" fmla="*/ 52963 h 872385"/>
                <a:gd name="connsiteX1" fmla="*/ 426128 w 2272683"/>
                <a:gd name="connsiteY1" fmla="*/ 52963 h 872385"/>
                <a:gd name="connsiteX2" fmla="*/ 905522 w 2272683"/>
                <a:gd name="connsiteY2" fmla="*/ 603379 h 872385"/>
                <a:gd name="connsiteX3" fmla="*/ 1757778 w 2272683"/>
                <a:gd name="connsiteY3" fmla="*/ 834198 h 872385"/>
                <a:gd name="connsiteX4" fmla="*/ 2272683 w 2272683"/>
                <a:gd name="connsiteY4" fmla="*/ 869709 h 87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683" h="872385">
                  <a:moveTo>
                    <a:pt x="0" y="52963"/>
                  </a:moveTo>
                  <a:cubicBezTo>
                    <a:pt x="137604" y="7095"/>
                    <a:pt x="275208" y="-38773"/>
                    <a:pt x="426128" y="52963"/>
                  </a:cubicBezTo>
                  <a:cubicBezTo>
                    <a:pt x="577048" y="144699"/>
                    <a:pt x="683580" y="473173"/>
                    <a:pt x="905522" y="603379"/>
                  </a:cubicBezTo>
                  <a:cubicBezTo>
                    <a:pt x="1127464" y="733585"/>
                    <a:pt x="1529918" y="789810"/>
                    <a:pt x="1757778" y="834198"/>
                  </a:cubicBezTo>
                  <a:cubicBezTo>
                    <a:pt x="1985638" y="878586"/>
                    <a:pt x="2129160" y="874147"/>
                    <a:pt x="2272683" y="869709"/>
                  </a:cubicBezTo>
                </a:path>
              </a:pathLst>
            </a:cu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D263834-51DA-4A47-A1DC-80A74D933048}"/>
                </a:ext>
              </a:extLst>
            </p:cNvPr>
            <p:cNvSpPr/>
            <p:nvPr/>
          </p:nvSpPr>
          <p:spPr>
            <a:xfrm>
              <a:off x="8096435" y="3630225"/>
              <a:ext cx="2281561" cy="589851"/>
            </a:xfrm>
            <a:custGeom>
              <a:avLst/>
              <a:gdLst>
                <a:gd name="connsiteX0" fmla="*/ 0 w 2281561"/>
                <a:gd name="connsiteY0" fmla="*/ 577791 h 589851"/>
                <a:gd name="connsiteX1" fmla="*/ 239697 w 2281561"/>
                <a:gd name="connsiteY1" fmla="*/ 480136 h 589851"/>
                <a:gd name="connsiteX2" fmla="*/ 461639 w 2281561"/>
                <a:gd name="connsiteY2" fmla="*/ 27375 h 589851"/>
                <a:gd name="connsiteX3" fmla="*/ 550415 w 2281561"/>
                <a:gd name="connsiteY3" fmla="*/ 80641 h 589851"/>
                <a:gd name="connsiteX4" fmla="*/ 656948 w 2281561"/>
                <a:gd name="connsiteY4" fmla="*/ 329216 h 589851"/>
                <a:gd name="connsiteX5" fmla="*/ 763480 w 2281561"/>
                <a:gd name="connsiteY5" fmla="*/ 489014 h 589851"/>
                <a:gd name="connsiteX6" fmla="*/ 1047565 w 2281561"/>
                <a:gd name="connsiteY6" fmla="*/ 577791 h 589851"/>
                <a:gd name="connsiteX7" fmla="*/ 2281561 w 2281561"/>
                <a:gd name="connsiteY7" fmla="*/ 586668 h 58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1561" h="589851">
                  <a:moveTo>
                    <a:pt x="0" y="577791"/>
                  </a:moveTo>
                  <a:cubicBezTo>
                    <a:pt x="81378" y="574831"/>
                    <a:pt x="162757" y="571872"/>
                    <a:pt x="239697" y="480136"/>
                  </a:cubicBezTo>
                  <a:cubicBezTo>
                    <a:pt x="316637" y="388400"/>
                    <a:pt x="409853" y="93958"/>
                    <a:pt x="461639" y="27375"/>
                  </a:cubicBezTo>
                  <a:cubicBezTo>
                    <a:pt x="513425" y="-39208"/>
                    <a:pt x="517864" y="30334"/>
                    <a:pt x="550415" y="80641"/>
                  </a:cubicBezTo>
                  <a:cubicBezTo>
                    <a:pt x="582967" y="130948"/>
                    <a:pt x="621437" y="261154"/>
                    <a:pt x="656948" y="329216"/>
                  </a:cubicBezTo>
                  <a:cubicBezTo>
                    <a:pt x="692459" y="397278"/>
                    <a:pt x="698377" y="447585"/>
                    <a:pt x="763480" y="489014"/>
                  </a:cubicBezTo>
                  <a:cubicBezTo>
                    <a:pt x="828583" y="530443"/>
                    <a:pt x="794552" y="561515"/>
                    <a:pt x="1047565" y="577791"/>
                  </a:cubicBezTo>
                  <a:cubicBezTo>
                    <a:pt x="1300578" y="594067"/>
                    <a:pt x="1791069" y="590367"/>
                    <a:pt x="2281561" y="586668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936BF58-7E95-405C-B6FA-A79DFDC200D2}"/>
                </a:ext>
              </a:extLst>
            </p:cNvPr>
            <p:cNvSpPr/>
            <p:nvPr/>
          </p:nvSpPr>
          <p:spPr>
            <a:xfrm>
              <a:off x="8105313" y="3957355"/>
              <a:ext cx="2281561" cy="258225"/>
            </a:xfrm>
            <a:custGeom>
              <a:avLst/>
              <a:gdLst>
                <a:gd name="connsiteX0" fmla="*/ 0 w 2281561"/>
                <a:gd name="connsiteY0" fmla="*/ 577791 h 589851"/>
                <a:gd name="connsiteX1" fmla="*/ 239697 w 2281561"/>
                <a:gd name="connsiteY1" fmla="*/ 480136 h 589851"/>
                <a:gd name="connsiteX2" fmla="*/ 461639 w 2281561"/>
                <a:gd name="connsiteY2" fmla="*/ 27375 h 589851"/>
                <a:gd name="connsiteX3" fmla="*/ 550415 w 2281561"/>
                <a:gd name="connsiteY3" fmla="*/ 80641 h 589851"/>
                <a:gd name="connsiteX4" fmla="*/ 656948 w 2281561"/>
                <a:gd name="connsiteY4" fmla="*/ 329216 h 589851"/>
                <a:gd name="connsiteX5" fmla="*/ 763480 w 2281561"/>
                <a:gd name="connsiteY5" fmla="*/ 489014 h 589851"/>
                <a:gd name="connsiteX6" fmla="*/ 1047565 w 2281561"/>
                <a:gd name="connsiteY6" fmla="*/ 577791 h 589851"/>
                <a:gd name="connsiteX7" fmla="*/ 2281561 w 2281561"/>
                <a:gd name="connsiteY7" fmla="*/ 586668 h 58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1561" h="589851">
                  <a:moveTo>
                    <a:pt x="0" y="577791"/>
                  </a:moveTo>
                  <a:cubicBezTo>
                    <a:pt x="81378" y="574831"/>
                    <a:pt x="162757" y="571872"/>
                    <a:pt x="239697" y="480136"/>
                  </a:cubicBezTo>
                  <a:cubicBezTo>
                    <a:pt x="316637" y="388400"/>
                    <a:pt x="409853" y="93958"/>
                    <a:pt x="461639" y="27375"/>
                  </a:cubicBezTo>
                  <a:cubicBezTo>
                    <a:pt x="513425" y="-39208"/>
                    <a:pt x="517864" y="30334"/>
                    <a:pt x="550415" y="80641"/>
                  </a:cubicBezTo>
                  <a:cubicBezTo>
                    <a:pt x="582967" y="130948"/>
                    <a:pt x="621437" y="261154"/>
                    <a:pt x="656948" y="329216"/>
                  </a:cubicBezTo>
                  <a:cubicBezTo>
                    <a:pt x="692459" y="397278"/>
                    <a:pt x="698377" y="447585"/>
                    <a:pt x="763480" y="489014"/>
                  </a:cubicBezTo>
                  <a:cubicBezTo>
                    <a:pt x="828583" y="530443"/>
                    <a:pt x="794552" y="561515"/>
                    <a:pt x="1047565" y="577791"/>
                  </a:cubicBezTo>
                  <a:cubicBezTo>
                    <a:pt x="1300578" y="594067"/>
                    <a:pt x="1791069" y="590367"/>
                    <a:pt x="2281561" y="586668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0945A151-EF2B-494D-8311-2064466CAD3F}"/>
              </a:ext>
            </a:extLst>
          </p:cNvPr>
          <p:cNvSpPr/>
          <p:nvPr/>
        </p:nvSpPr>
        <p:spPr>
          <a:xfrm>
            <a:off x="4412820" y="3209997"/>
            <a:ext cx="488035" cy="331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688B6BC-2500-466B-BB68-088AFF0AED45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4656838" y="2477288"/>
            <a:ext cx="184376" cy="73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43040D5-4646-4DBE-A74F-3035C08D817C}"/>
              </a:ext>
            </a:extLst>
          </p:cNvPr>
          <p:cNvSpPr txBox="1"/>
          <p:nvPr/>
        </p:nvSpPr>
        <p:spPr>
          <a:xfrm>
            <a:off x="3985167" y="2127111"/>
            <a:ext cx="2371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Dinamik bir bileşen!</a:t>
            </a:r>
          </a:p>
        </p:txBody>
      </p:sp>
    </p:spTree>
    <p:extLst>
      <p:ext uri="{BB962C8B-B14F-4D97-AF65-F5344CB8AC3E}">
        <p14:creationId xmlns:p14="http://schemas.microsoft.com/office/powerpoint/2010/main" val="352746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1A588B9-207A-4FB4-B60A-EB39DC79B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3" t="18961" r="8338" b="13444"/>
          <a:stretch/>
        </p:blipFill>
        <p:spPr>
          <a:xfrm>
            <a:off x="6671126" y="3526534"/>
            <a:ext cx="3520440" cy="298704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A6E188-F6E2-4B0C-960C-405A4183FF7F}"/>
              </a:ext>
            </a:extLst>
          </p:cNvPr>
          <p:cNvCxnSpPr>
            <a:cxnSpLocks/>
          </p:cNvCxnSpPr>
          <p:nvPr/>
        </p:nvCxnSpPr>
        <p:spPr>
          <a:xfrm>
            <a:off x="8531368" y="4598633"/>
            <a:ext cx="0" cy="1581337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77FCD1-2E31-4E52-AE91-CAEB812C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 tür veri girişleri?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9CEF1C-9B0E-406D-8CA1-6DF2FE8B6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Açıklamak istediğimiz mekanizmayı anladığımıza göre: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921225-936F-402A-BA15-C57B6DC618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girdileri, model tasarımımızı birbirine bağlayan bilgi (gerçek) parçalarıdır. </a:t>
            </a:r>
          </a:p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 bağlayıcı bağlantıları yorumlamak için istatistiklere ihtiyacımız vardır.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A3E3F8-2C31-4C6F-B1DD-F9A0ACE66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Enfekte olmuş kişilerin semptomatik hale geldiği bir kohort düşünelim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F5EC4-4450-4F46-8DEC-2C83BEF8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8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0373F-A3F4-44BB-858E-ECF82EEF7785}"/>
              </a:ext>
            </a:extLst>
          </p:cNvPr>
          <p:cNvSpPr txBox="1"/>
          <p:nvPr/>
        </p:nvSpPr>
        <p:spPr>
          <a:xfrm>
            <a:off x="6693764" y="2814440"/>
            <a:ext cx="976542" cy="3385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/>
              <a:t>Enfekte</a:t>
            </a:r>
            <a:endParaRPr lang="tr-T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A25DA-537A-4AC8-A988-BD88191800C8}"/>
              </a:ext>
            </a:extLst>
          </p:cNvPr>
          <p:cNvSpPr txBox="1"/>
          <p:nvPr/>
        </p:nvSpPr>
        <p:spPr>
          <a:xfrm>
            <a:off x="8850672" y="2814440"/>
            <a:ext cx="1340894" cy="3385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/>
              <a:t>Semptomatik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07B957-6B68-4E74-A7E6-422E3AE03C6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7670306" y="2983717"/>
            <a:ext cx="11803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5BC01A-0DFF-4556-BA16-34C4F9950E75}"/>
                  </a:ext>
                </a:extLst>
              </p:cNvPr>
              <p:cNvSpPr txBox="1"/>
              <p:nvPr/>
            </p:nvSpPr>
            <p:spPr>
              <a:xfrm>
                <a:off x="8165751" y="2730547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5BC01A-0DFF-4556-BA16-34C4F9950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751" y="2730547"/>
                <a:ext cx="189475" cy="276999"/>
              </a:xfrm>
              <a:prstGeom prst="rect">
                <a:avLst/>
              </a:prstGeom>
              <a:blipFill>
                <a:blip r:embed="rId3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313FA8-3136-4273-BC93-39DFF338EE31}"/>
                  </a:ext>
                </a:extLst>
              </p:cNvPr>
              <p:cNvSpPr txBox="1"/>
              <p:nvPr/>
            </p:nvSpPr>
            <p:spPr>
              <a:xfrm>
                <a:off x="6546044" y="3452047"/>
                <a:ext cx="3239413" cy="844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𝑖𝑛𝑐𝑢𝑏𝑎𝑡𝑖𝑜𝑛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𝑝𝑒𝑟𝑖𝑜𝑑</m:t>
                          </m:r>
                        </m:den>
                      </m:f>
                    </m:oMath>
                  </m:oMathPara>
                </a14:m>
                <a:endParaRPr/>
              </a:p>
              <a:p>
                <a:endParaRPr lang="en-GB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313FA8-3136-4273-BC93-39DFF338E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044" y="3452047"/>
                <a:ext cx="3239413" cy="844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9CB05C-97A7-4B13-9EC3-E090F878C8BE}"/>
                  </a:ext>
                </a:extLst>
              </p:cNvPr>
              <p:cNvSpPr txBox="1"/>
              <p:nvPr/>
            </p:nvSpPr>
            <p:spPr>
              <a:xfrm>
                <a:off x="6214707" y="4595177"/>
                <a:ext cx="1643110" cy="6613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ü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9CB05C-97A7-4B13-9EC3-E090F878C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707" y="4595177"/>
                <a:ext cx="1643110" cy="6613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7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1" grpId="0" animBg="1"/>
      <p:bldP spid="14" grpId="0"/>
      <p:bldP spid="15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9583-A44E-48D2-B025-174379B4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Matematiksel bir model tasarlamak için neye ihtiyacımız var?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E8C17-5886-4ED3-BBFF-E380EBF64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Biraz matematik </a:t>
            </a:r>
          </a:p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Bölmeli modeller için sıradan diferansiyel denklemler (ODE'ler) kullanırız</a:t>
            </a:r>
          </a:p>
          <a:p>
            <a:r>
              <a:rPr lang="tr-T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Biraz istatistik: model girdilerini özetlemek ve model sonuçlarını işlemek için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B83E0-0B5B-4A8F-BAB2-514EADC4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33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BD5752D5F7C4FAACD4559FDAC736C" ma:contentTypeVersion="16" ma:contentTypeDescription="Create a new document." ma:contentTypeScope="" ma:versionID="9764dbbe2ebacb500333330cf2b6bfb5">
  <xsd:schema xmlns:xsd="http://www.w3.org/2001/XMLSchema" xmlns:xs="http://www.w3.org/2001/XMLSchema" xmlns:p="http://schemas.microsoft.com/office/2006/metadata/properties" xmlns:ns2="c5693e7f-e507-4160-8971-de252951fe91" xmlns:ns3="5cfa4bed-02a3-452f-86f6-721e47cffe55" xmlns:ns4="33fc9297-1dc9-4d84-ab5d-dd00c9b88de2" targetNamespace="http://schemas.microsoft.com/office/2006/metadata/properties" ma:root="true" ma:fieldsID="72788ef272ac044744945db3bda95ffd" ns2:_="" ns3:_="" ns4:_="">
    <xsd:import namespace="c5693e7f-e507-4160-8971-de252951fe91"/>
    <xsd:import namespace="5cfa4bed-02a3-452f-86f6-721e47cffe55"/>
    <xsd:import namespace="33fc9297-1dc9-4d84-ab5d-dd00c9b88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693e7f-e507-4160-8971-de252951f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a4eac88-8ae6-4a96-90c7-97bc93c844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fa4bed-02a3-452f-86f6-721e47cffe5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c9297-1dc9-4d84-ab5d-dd00c9b88d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cfe9d342-bd6d-46cf-b422-97d9dfea275a}" ma:internalName="TaxCatchAll" ma:showField="CatchAllData" ma:web="33fc9297-1dc9-4d84-ab5d-dd00c9b88d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5693e7f-e507-4160-8971-de252951fe91">
      <Terms xmlns="http://schemas.microsoft.com/office/infopath/2007/PartnerControls"/>
    </lcf76f155ced4ddcb4097134ff3c332f>
    <TaxCatchAll xmlns="33fc9297-1dc9-4d84-ab5d-dd00c9b88d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62EA1C-41B2-4A99-98BB-D76AAA3B0098}"/>
</file>

<file path=customXml/itemProps2.xml><?xml version="1.0" encoding="utf-8"?>
<ds:datastoreItem xmlns:ds="http://schemas.openxmlformats.org/officeDocument/2006/customXml" ds:itemID="{03B977F5-4C67-46EC-8667-FD02892CFA2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C08C998-60A3-422A-A7BD-5401561632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729</Words>
  <Application>Microsoft Office PowerPoint</Application>
  <PresentationFormat>Widescreen</PresentationFormat>
  <Paragraphs>179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Open Sans</vt:lpstr>
      <vt:lpstr>Office Theme</vt:lpstr>
      <vt:lpstr>2. Gün 1. Ders: Bulaşıcı hastalık modellemesine giriş</vt:lpstr>
      <vt:lpstr>Oturumun amaçları</vt:lpstr>
      <vt:lpstr>[Aslında tüm modeller yanlıştır, ancak bazıları faydalıdır]</vt:lpstr>
      <vt:lpstr>Modeller nelerdir </vt:lpstr>
      <vt:lpstr>Bu olguyu anlamalıyız</vt:lpstr>
      <vt:lpstr>Peki bir ID modeli nasıl görünür?</vt:lpstr>
      <vt:lpstr>Peki bir ID modeli nasıl görünür?</vt:lpstr>
      <vt:lpstr>Ne tür veri girişleri?</vt:lpstr>
      <vt:lpstr>Matematiksel bir model tasarlamak için neye ihtiyacımız var?</vt:lpstr>
      <vt:lpstr>Sıradan diferansiyel denklemler (ODE'ler)</vt:lpstr>
      <vt:lpstr>Peki ya bölmeler? </vt:lpstr>
      <vt:lpstr>Model çıktısını nasıl üretiriz?</vt:lpstr>
      <vt:lpstr>Çıktı nedir?</vt:lpstr>
      <vt:lpstr>Peki ya sonuçlarımızdaki belirsizlik? </vt:lpstr>
      <vt:lpstr>Matematiksel model türleri</vt:lpstr>
      <vt:lpstr>Matematiksel model türleri</vt:lpstr>
      <vt:lpstr>Bu kısa kursa odaklanın </vt:lpstr>
      <vt:lpstr>Bulaşma modellerinin halk sağlığındaki rolleri</vt:lpstr>
      <vt:lpstr>Şimdiye kadar bilmemiz gerekenler</vt:lpstr>
    </vt:vector>
  </TitlesOfParts>
  <Company>King's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Beckley, Nicholas</dc:creator>
  <cp:lastModifiedBy>AKIN, Başak</cp:lastModifiedBy>
  <cp:revision>214</cp:revision>
  <dcterms:created xsi:type="dcterms:W3CDTF">2017-02-18T12:36:35Z</dcterms:created>
  <dcterms:modified xsi:type="dcterms:W3CDTF">2023-06-09T13:45:26Z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0x010100C37BD5752D5F7C4FAACD4559FDAC736C</vt:lpwstr>
  </property>
</Properties>
</file>