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81" r:id="rId5"/>
    <p:sldId id="324" r:id="rId6"/>
    <p:sldId id="413" r:id="rId7"/>
    <p:sldId id="429" r:id="rId8"/>
    <p:sldId id="439" r:id="rId9"/>
    <p:sldId id="440" r:id="rId10"/>
    <p:sldId id="441" r:id="rId11"/>
    <p:sldId id="442" r:id="rId12"/>
    <p:sldId id="444" r:id="rId13"/>
    <p:sldId id="433" r:id="rId14"/>
    <p:sldId id="434" r:id="rId15"/>
    <p:sldId id="430" r:id="rId16"/>
    <p:sldId id="435" r:id="rId17"/>
    <p:sldId id="399" r:id="rId18"/>
    <p:sldId id="436" r:id="rId19"/>
    <p:sldId id="4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399" autoAdjust="0"/>
  </p:normalViewPr>
  <p:slideViewPr>
    <p:cSldViewPr snapToGrid="0">
      <p:cViewPr varScale="1">
        <p:scale>
          <a:sx n="56" d="100"/>
          <a:sy n="56" d="100"/>
        </p:scale>
        <p:origin x="3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18FFAB90-D894-4514-9204-344BC02898CD}"/>
    <pc:docChg chg="modSld">
      <pc:chgData name="AKIN, Başak" userId="4d172a21-6c43-46cf-8cba-2401119fac96" providerId="ADAL" clId="{18FFAB90-D894-4514-9204-344BC02898CD}" dt="2023-06-09T14:07:51.783" v="8" actId="20577"/>
      <pc:docMkLst>
        <pc:docMk/>
      </pc:docMkLst>
      <pc:sldChg chg="modSp mod">
        <pc:chgData name="AKIN, Başak" userId="4d172a21-6c43-46cf-8cba-2401119fac96" providerId="ADAL" clId="{18FFAB90-D894-4514-9204-344BC02898CD}" dt="2023-06-09T14:07:51.783" v="8" actId="20577"/>
        <pc:sldMkLst>
          <pc:docMk/>
          <pc:sldMk cId="2983275989" sldId="281"/>
        </pc:sldMkLst>
        <pc:spChg chg="mod">
          <ac:chgData name="AKIN, Başak" userId="4d172a21-6c43-46cf-8cba-2401119fac96" providerId="ADAL" clId="{18FFAB90-D894-4514-9204-344BC02898CD}" dt="2023-06-09T14:07:51.783" v="8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743A-2BB0-4434-9018-123CEE84272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3C26-92C3-4BB1-BA10-904CC305C81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E70-D95B-4DE1-AEEB-1227BBDB0F47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7BB-7381-4711-8993-9D7676BBB5D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885F-06AD-4913-86E5-C6519F4E9DBC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001D-58D5-46E0-8663-0A60F45A9FB0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21C7-06BA-436D-9F1B-F83D1B630FB7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67AF-BFC4-4355-AD19-5A64CCEE1967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2C03-72FD-4871-9B24-8A504F49DFDE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8D-83BF-4D83-AE2C-9BB15228B10C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A928-831B-4863-AE3D-9C68ECE9E39C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0853-AE32-445F-B87C-DCDC777BA6B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Gün</a:t>
            </a:r>
            <a:b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Ders: </a:t>
            </a:r>
            <a:b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SIR modeli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Ankara, Türkiye</a:t>
            </a:r>
            <a:r>
              <a:rPr lang="tr-TR" sz="240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, Hazıran 2023</a:t>
            </a:r>
            <a:endParaRPr lang="tr-TR" sz="2400" dirty="0">
              <a:latin typeface="Helvetica" panose="020B0604020202020204" pitchFamily="34" charset="0"/>
              <a:ea typeface="Open Sans" panose="020B0606030504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dirty="0">
                <a:latin typeface="Helvetica" panose="020B0604020202020204" pitchFamily="34" charset="0"/>
                <a:ea typeface="Open Sans" panose="020B0606030504020204" pitchFamily="34" charset="0"/>
                <a:cs typeface="Helvetica" panose="020B0604020202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44AB-EE2D-4B6C-ABFC-334BE427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9703" b="-1564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776186" y="2291155"/>
            <a:ext cx="758704" cy="5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7EE3-655F-4379-BD18-FC6145862D9D}"/>
                  </a:ext>
                </a:extLst>
              </p:cNvPr>
              <p:cNvSpPr/>
              <p:nvPr/>
            </p:nvSpPr>
            <p:spPr>
              <a:xfrm>
                <a:off x="3020727" y="1640210"/>
                <a:ext cx="2514163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b="1"/>
                  <a:t>Birim zaman başına enfeksiyon oranı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</m:oMath>
                  </m:oMathPara>
                </a14:m>
                <a:endParaRPr lang="tr-TR" sz="1600" b="1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CE7EE3-655F-4379-BD18-FC614586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27" y="1640210"/>
                <a:ext cx="2514163" cy="612559"/>
              </a:xfrm>
              <a:prstGeom prst="rect">
                <a:avLst/>
              </a:prstGeom>
              <a:blipFill>
                <a:blip r:embed="rId3"/>
                <a:stretch>
                  <a:fillRect l="-485" r="-1942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 kişi sayısı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6577447" y="4665007"/>
            <a:ext cx="1492388" cy="61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789604A-F5CB-4A70-BACC-EFE6CD91503A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Toplam popülasyon</a:t>
            </a:r>
          </a:p>
        </p:txBody>
      </p:sp>
    </p:spTree>
    <p:extLst>
      <p:ext uri="{BB962C8B-B14F-4D97-AF65-F5344CB8AC3E}">
        <p14:creationId xmlns:p14="http://schemas.microsoft.com/office/powerpoint/2010/main" val="388150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9703" b="-1564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776186" y="2291155"/>
            <a:ext cx="758704" cy="5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3020727" y="1640210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Enfeksiyon oranı </a:t>
            </a:r>
          </a:p>
          <a:p>
            <a:pPr algn="ctr"/>
            <a:r>
              <a:rPr lang="tr-TR" sz="1600" b="1"/>
              <a:t>bir sabittir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 durum değişkenidir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096F9-EFDD-4BFA-B2B2-1C1119FF14C6}"/>
              </a:ext>
            </a:extLst>
          </p:cNvPr>
          <p:cNvSpPr/>
          <p:nvPr/>
        </p:nvSpPr>
        <p:spPr>
          <a:xfrm>
            <a:off x="8114490" y="2627183"/>
            <a:ext cx="3882278" cy="22903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/>
              <a:t>Küçük </a:t>
            </a:r>
            <a:r>
              <a:rPr lang="tr-TR" sz="2400" b="1" i="1"/>
              <a:t>I</a:t>
            </a:r>
            <a:r>
              <a:rPr lang="tr-TR" sz="2400" i="1"/>
              <a:t> </a:t>
            </a:r>
            <a:r>
              <a:rPr lang="tr-TR" sz="2400"/>
              <a:t>küçük </a:t>
            </a:r>
            <a:r>
              <a:rPr lang="tr-TR" sz="2400" b="1"/>
              <a:t>λ</a:t>
            </a:r>
            <a:r>
              <a:rPr lang="tr-TR" sz="2400"/>
              <a:t> demektir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/>
              <a:t>FOI zaman içinde değişir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/>
              <a:t>λ </a:t>
            </a:r>
            <a:r>
              <a:rPr lang="tr-TR" sz="2400"/>
              <a:t>'nın diğer model değişkenlerinin bir fonksiyonu olmasını sağlarız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46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modelindeki geçişler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BBEF0D-59A6-4DAA-A31E-653B6665A1AA}"/>
                  </a:ext>
                </a:extLst>
              </p:cNvPr>
              <p:cNvSpPr/>
              <p:nvPr/>
            </p:nvSpPr>
            <p:spPr>
              <a:xfrm>
                <a:off x="7390921" y="2198121"/>
                <a:ext cx="3613051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/>
                  <a:t>I'dan R'ye doğrusal geçiş: </a:t>
                </a:r>
              </a:p>
              <a:p>
                <a:pPr algn="ctr"/>
                <a:r>
                  <a:rPr lang="tr-TR" sz="240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tr-TR" sz="24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BBEF0D-59A6-4DAA-A31E-653B6665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921" y="2198121"/>
                <a:ext cx="3613051" cy="612559"/>
              </a:xfrm>
              <a:prstGeom prst="rect">
                <a:avLst/>
              </a:prstGeom>
              <a:blipFill>
                <a:blip r:embed="rId5"/>
                <a:stretch>
                  <a:fillRect t="-26000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DAE711-2775-4E9D-993C-75129019A809}"/>
                  </a:ext>
                </a:extLst>
              </p:cNvPr>
              <p:cNvSpPr/>
              <p:nvPr/>
            </p:nvSpPr>
            <p:spPr>
              <a:xfrm>
                <a:off x="7407937" y="4047321"/>
                <a:ext cx="3613051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/>
                  <a:t>S'den I'ya doğrusal olmayan geçiş: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tr-TR" sz="2400"/>
              </a:p>
              <a:p>
                <a:pPr algn="ctr"/>
                <a:endParaRPr lang="en-GB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DAE711-2775-4E9D-993C-75129019A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37" y="4047321"/>
                <a:ext cx="3613051" cy="612559"/>
              </a:xfrm>
              <a:prstGeom prst="rect">
                <a:avLst/>
              </a:prstGeom>
              <a:blipFill>
                <a:blip r:embed="rId6"/>
                <a:stretch>
                  <a:fillRect l="-1180" t="-81000" r="-1349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C937DD3-B143-40A4-8B19-B6BCD2906FC9}"/>
              </a:ext>
            </a:extLst>
          </p:cNvPr>
          <p:cNvSpPr/>
          <p:nvPr/>
        </p:nvSpPr>
        <p:spPr>
          <a:xfrm>
            <a:off x="8256233" y="3826524"/>
            <a:ext cx="2024109" cy="1361252"/>
          </a:xfrm>
          <a:prstGeom prst="ellipse">
            <a:avLst/>
          </a:pr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AB1381-B9CC-49AE-A206-D104D24B69A9}"/>
              </a:ext>
            </a:extLst>
          </p:cNvPr>
          <p:cNvCxnSpPr/>
          <p:nvPr/>
        </p:nvCxnSpPr>
        <p:spPr>
          <a:xfrm flipV="1">
            <a:off x="5428687" y="4758492"/>
            <a:ext cx="2790953" cy="8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A8E78-C917-465C-AA13-43F51DFA971E}"/>
              </a:ext>
            </a:extLst>
          </p:cNvPr>
          <p:cNvSpPr/>
          <p:nvPr/>
        </p:nvSpPr>
        <p:spPr>
          <a:xfrm>
            <a:off x="2232299" y="5359203"/>
            <a:ext cx="3613051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>
                <a:solidFill>
                  <a:srgbClr val="FF0000"/>
                </a:solidFill>
              </a:rPr>
              <a:t>Bu, bulaşma modelinin motorudur!!</a:t>
            </a:r>
          </a:p>
          <a:p>
            <a:pPr algn="ctr"/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için diferansiyel denklemler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AB17A-BA6A-44A9-AD66-175FBAE9F56D}"/>
                  </a:ext>
                </a:extLst>
              </p:cNvPr>
              <p:cNvSpPr txBox="1"/>
              <p:nvPr/>
            </p:nvSpPr>
            <p:spPr>
              <a:xfrm>
                <a:off x="8848056" y="3894331"/>
                <a:ext cx="1453155" cy="604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AB17A-BA6A-44A9-AD66-175FBAE9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3894331"/>
                <a:ext cx="1453155" cy="604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5414A6-D7C3-4FB6-942E-8B1961D3AFC0}"/>
                  </a:ext>
                </a:extLst>
              </p:cNvPr>
              <p:cNvSpPr txBox="1"/>
              <p:nvPr/>
            </p:nvSpPr>
            <p:spPr>
              <a:xfrm>
                <a:off x="8848056" y="4743614"/>
                <a:ext cx="233916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5414A6-D7C3-4FB6-942E-8B1961D3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4743614"/>
                <a:ext cx="2339167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C77012-F91E-41FB-9CF4-062FD47E3A65}"/>
                  </a:ext>
                </a:extLst>
              </p:cNvPr>
              <p:cNvSpPr txBox="1"/>
              <p:nvPr/>
            </p:nvSpPr>
            <p:spPr>
              <a:xfrm>
                <a:off x="8848056" y="5592897"/>
                <a:ext cx="95192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C77012-F91E-41FB-9CF4-062FD47E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056" y="5592897"/>
                <a:ext cx="951927" cy="584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C19EF-DDB1-4B05-BDDA-4B791839FD80}"/>
                  </a:ext>
                </a:extLst>
              </p:cNvPr>
              <p:cNvSpPr txBox="1"/>
              <p:nvPr/>
            </p:nvSpPr>
            <p:spPr>
              <a:xfrm>
                <a:off x="5502662" y="3885451"/>
                <a:ext cx="14677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C19EF-DDB1-4B05-BDDA-4B791839F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3885451"/>
                <a:ext cx="1467774" cy="584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ED88A-1F16-4D0D-A3BE-57A3DC52E091}"/>
                  </a:ext>
                </a:extLst>
              </p:cNvPr>
              <p:cNvSpPr txBox="1"/>
              <p:nvPr/>
            </p:nvSpPr>
            <p:spPr>
              <a:xfrm>
                <a:off x="5502662" y="4734734"/>
                <a:ext cx="233916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FED88A-1F16-4D0D-A3BE-57A3DC52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4734734"/>
                <a:ext cx="2339167" cy="584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248AD6-1DC6-4D9F-803C-EFEEFC526969}"/>
                  </a:ext>
                </a:extLst>
              </p:cNvPr>
              <p:cNvSpPr txBox="1"/>
              <p:nvPr/>
            </p:nvSpPr>
            <p:spPr>
              <a:xfrm>
                <a:off x="5502662" y="5584017"/>
                <a:ext cx="951927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248AD6-1DC6-4D9F-803C-EFEEFC526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2" y="5584017"/>
                <a:ext cx="951927" cy="5843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C83176E-7420-4681-8423-32AE110FD202}"/>
              </a:ext>
            </a:extLst>
          </p:cNvPr>
          <p:cNvSpPr/>
          <p:nvPr/>
        </p:nvSpPr>
        <p:spPr>
          <a:xfrm>
            <a:off x="8792520" y="3016816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u="sng"/>
              <a:t>Şununla aynı..</a:t>
            </a:r>
          </a:p>
        </p:txBody>
      </p:sp>
    </p:spTree>
    <p:extLst>
      <p:ext uri="{BB962C8B-B14F-4D97-AF65-F5344CB8AC3E}">
        <p14:creationId xmlns:p14="http://schemas.microsoft.com/office/powerpoint/2010/main" val="33244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modelinden öğrenilen dersler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0" lvl="1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 ise </a:t>
                </a:r>
                <a:r>
                  <a:rPr lang="tr-TR" i="1">
                    <a:latin typeface="Helvetica" panose="020B0604020202020204" pitchFamily="34" charset="0"/>
                    <a:cs typeface="Helvetica" panose="020B0604020202020204" pitchFamily="34" charset="0"/>
                  </a:rPr>
                  <a:t>c 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'nin daha büyük olduğu bir popülasyonda aynı enfeksiyon</a:t>
                </a:r>
                <a:r>
                  <a:rPr lang="tr-TR" i="1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daha yüksek bir enfeksiyon kuvveti ile sonuçlanacaktır  </a:t>
                </a:r>
              </a:p>
              <a:p>
                <a:pPr marL="914400" lvl="1" indent="-457200">
                  <a:buAutoNum type="arabicParenR"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914400" lvl="1" indent="-457200">
                  <a:buAutoNum type="arabicParenR"/>
                </a:pP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Benzer şekilde, </a:t>
                </a:r>
                <a:r>
                  <a:rPr lang="tr-TR" i="1">
                    <a:latin typeface="Helvetica" panose="020B0604020202020204" pitchFamily="34" charset="0"/>
                    <a:cs typeface="Helvetica" panose="020B0604020202020204" pitchFamily="34" charset="0"/>
                  </a:rPr>
                  <a:t>p 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'yi etkileyen patojenin biyolojik faktörleri farklı enfeksiyonların aynı popülasyonda farklı FOI'lara sahip olacağı anlamına gelir </a:t>
                </a:r>
              </a:p>
              <a:p>
                <a:pPr marL="457200" lvl="1" indent="0">
                  <a:buNone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FE5-B205-4726-8E38-DB2A329B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modelindeki varsayımlar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 geçişi enfeksiyon riskinde homojenlik olduğunu varsayar. (nedenini düşünün!)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 ise bir kişinin her gün karşılaşabileceği enfekte kişi oranının prevalansa eşit olduğu anlamına gelir (iyi karışmış popülasyon).  </a:t>
                </a:r>
              </a:p>
              <a:p>
                <a:pPr marL="1371600" lvl="2" indent="-457200">
                  <a:lnSpc>
                    <a:spcPct val="150000"/>
                  </a:lnSpc>
                  <a:buAutoNum type="alphaLcParenR"/>
                </a:pP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Enfekte (hasta insan) oranının izole edilmesini veya daha az temas içinde olmasını beklemeliyiz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AutoNum type="alphaLcParenR"/>
                </a:pP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Bu, temasta homojenlik varsayımıdır.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AutoNum type="arabicParenR"/>
                </a:pPr>
                <a:r>
                  <a:rPr lang="tr-TR" i="1">
                    <a:latin typeface="Helvetica" panose="020B0604020202020204" pitchFamily="34" charset="0"/>
                    <a:cs typeface="Helvetica" panose="020B0604020202020204" pitchFamily="34" charset="0"/>
                  </a:rPr>
                  <a:t>p </a:t>
                </a:r>
                <a:r>
                  <a:rPr lang="tr-TR">
                    <a:latin typeface="Helvetica" panose="020B0604020202020204" pitchFamily="34" charset="0"/>
                    <a:cs typeface="Helvetica" panose="020B0604020202020204" pitchFamily="34" charset="0"/>
                  </a:rPr>
                  <a:t>çok daha ayrıntılı düzeyde tahmin edilebilir (nedenini düşünün!)</a:t>
                </a:r>
              </a:p>
              <a:p>
                <a:pPr marL="914400" lvl="2" indent="0">
                  <a:buNone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914400" lvl="1" indent="-457200">
                  <a:buAutoNum type="arabicParenR"/>
                </a:pPr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954CA-A2B9-416E-A3CF-A36F94F83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611D-F600-43E3-BB4F-38A7DFE2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Şimdiye kadar bilmemiz gerekenler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modelinin ne olduğu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ne olduğu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bileşenleri</a:t>
            </a:r>
          </a:p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modelinin arkasındaki temel varsayımlar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SIR modelinde bulaşma sürecinin ne olduğunu öğrenmek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SIR modelinin varsayımlarını anlamak</a:t>
            </a:r>
          </a:p>
          <a:p>
            <a:r>
              <a:rPr lang="tr-TR" sz="2400">
                <a:latin typeface="Helvetica" panose="020B0604020202020204" pitchFamily="34" charset="0"/>
                <a:cs typeface="Helvetica" panose="020B0604020202020204" pitchFamily="34" charset="0"/>
              </a:rPr>
              <a:t>Enfeksiyon kuvvetini ve bileşenlerini tanımlamak </a:t>
            </a: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SIR modeli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E1632D0F-8790-400E-A742-F39ED9E921C0}"/>
              </a:ext>
            </a:extLst>
          </p:cNvPr>
          <p:cNvSpPr txBox="1">
            <a:spLocks/>
          </p:cNvSpPr>
          <p:nvPr/>
        </p:nvSpPr>
        <p:spPr>
          <a:xfrm>
            <a:off x="7265578" y="2497585"/>
            <a:ext cx="44085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Bir kohort modelinde doğrusal geçişleri inceledik I -&gt; R</a:t>
            </a:r>
          </a:p>
          <a:p>
            <a:r>
              <a:rPr lang="tr-TR"/>
              <a:t>Bulaşma sürecini ne başlatır? </a:t>
            </a:r>
          </a:p>
        </p:txBody>
      </p: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 (FOI)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20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Duyarlı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İyileşmiş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7CC4F-14B8-4F77-80F0-A5B0B508E6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25041" y="3284740"/>
            <a:ext cx="0" cy="6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E0E63-F752-48A9-AD3D-4FF5DA2F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/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0125-10F7-436D-A67D-81F80A9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5" y="3340070"/>
                <a:ext cx="18575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38B8054-2D53-4443-93C2-F6886A619CD7}"/>
              </a:ext>
            </a:extLst>
          </p:cNvPr>
          <p:cNvSpPr/>
          <p:nvPr/>
        </p:nvSpPr>
        <p:spPr>
          <a:xfrm>
            <a:off x="2099194" y="2672181"/>
            <a:ext cx="388692" cy="298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8B246D-AB6D-43E1-A00A-E6D2905FA51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293540" y="2971060"/>
            <a:ext cx="0" cy="125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0FF78-1AF1-44F5-8DA0-B3C2FA5FE6AC}"/>
              </a:ext>
            </a:extLst>
          </p:cNvPr>
          <p:cNvSpPr/>
          <p:nvPr/>
        </p:nvSpPr>
        <p:spPr>
          <a:xfrm>
            <a:off x="1304356" y="426623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/>
              <a:t>Enfeksiyon kuvveti: Dinamik bileşen</a:t>
            </a:r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E1632D0F-8790-400E-A742-F39ED9E921C0}"/>
              </a:ext>
            </a:extLst>
          </p:cNvPr>
          <p:cNvSpPr txBox="1">
            <a:spLocks/>
          </p:cNvSpPr>
          <p:nvPr/>
        </p:nvSpPr>
        <p:spPr>
          <a:xfrm>
            <a:off x="7265578" y="2497585"/>
            <a:ext cx="44085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FOI'deki bir artış herhangi bir S'nin enfekte bir insanla karşılaşma ihtimalindeki artışı yansıtmalıdır</a:t>
            </a:r>
          </a:p>
          <a:p>
            <a:r>
              <a:rPr lang="tr-TR"/>
              <a:t>Bunu nasıl yaparız? </a:t>
            </a:r>
          </a:p>
        </p:txBody>
      </p:sp>
    </p:spTree>
    <p:extLst>
      <p:ext uri="{BB962C8B-B14F-4D97-AF65-F5344CB8AC3E}">
        <p14:creationId xmlns:p14="http://schemas.microsoft.com/office/powerpoint/2010/main" val="40045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Temas başına bulaşma olasılığı</a:t>
            </a:r>
          </a:p>
        </p:txBody>
      </p:sp>
    </p:spTree>
    <p:extLst>
      <p:ext uri="{BB962C8B-B14F-4D97-AF65-F5344CB8AC3E}">
        <p14:creationId xmlns:p14="http://schemas.microsoft.com/office/powerpoint/2010/main" val="377433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Temas başına bulaşma olasılığı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Birim zaman başına ortalama temas oranı</a:t>
            </a:r>
          </a:p>
        </p:txBody>
      </p:sp>
    </p:spTree>
    <p:extLst>
      <p:ext uri="{BB962C8B-B14F-4D97-AF65-F5344CB8AC3E}">
        <p14:creationId xmlns:p14="http://schemas.microsoft.com/office/powerpoint/2010/main" val="241601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Temas başına bulaşma olasılığı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Birim zaman başına ortalama temas oranı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 kişi sayısı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7218220" y="4814159"/>
            <a:ext cx="851615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789604A-F5CB-4A70-BACC-EFE6CD91503A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Toplam popülasyon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54164C-8474-454E-9C7D-69BFCF2307D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475302" y="2192994"/>
            <a:ext cx="987025" cy="10420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D652A4-2665-4528-A622-D4AC9CF575B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326917" y="3841292"/>
            <a:ext cx="235306" cy="1296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749C31C-E94B-4FEF-9F37-6ED385E08C4A}"/>
              </a:ext>
            </a:extLst>
          </p:cNvPr>
          <p:cNvSpPr/>
          <p:nvPr/>
        </p:nvSpPr>
        <p:spPr>
          <a:xfrm>
            <a:off x="8669482" y="3228733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I/N = Prevalans!!</a:t>
            </a:r>
          </a:p>
        </p:txBody>
      </p:sp>
    </p:spTree>
    <p:extLst>
      <p:ext uri="{BB962C8B-B14F-4D97-AF65-F5344CB8AC3E}">
        <p14:creationId xmlns:p14="http://schemas.microsoft.com/office/powerpoint/2010/main" val="3201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Helvetica" panose="020B0604020202020204" pitchFamily="34" charset="0"/>
                <a:cs typeface="Helvetica" panose="020B0604020202020204" pitchFamily="34" charset="0"/>
              </a:rPr>
              <a:t>Enfeksiyon Kuvvetinin (FOI) bileşenleri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/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8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8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10FF78-1AF1-44F5-8DA0-B3C2FA5FE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27" y="3512127"/>
                <a:ext cx="5472189" cy="612559"/>
              </a:xfrm>
              <a:prstGeom prst="rect">
                <a:avLst/>
              </a:prstGeom>
              <a:blipFill>
                <a:blip r:embed="rId2"/>
                <a:stretch>
                  <a:fillRect t="-126733" b="-153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F5648E-410E-4DB4-80A9-26A7ED428DC9}"/>
              </a:ext>
            </a:extLst>
          </p:cNvPr>
          <p:cNvCxnSpPr>
            <a:cxnSpLocks/>
          </p:cNvCxnSpPr>
          <p:nvPr/>
        </p:nvCxnSpPr>
        <p:spPr>
          <a:xfrm>
            <a:off x="4072799" y="2705094"/>
            <a:ext cx="900982" cy="89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CE7EE3-655F-4379-BD18-FC6145862D9D}"/>
              </a:ext>
            </a:extLst>
          </p:cNvPr>
          <p:cNvSpPr/>
          <p:nvPr/>
        </p:nvSpPr>
        <p:spPr>
          <a:xfrm>
            <a:off x="1558636" y="2312746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Temas başına bulaşma olasılığı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23CCEA-824F-4577-93BB-4DCE09E17DA2}"/>
              </a:ext>
            </a:extLst>
          </p:cNvPr>
          <p:cNvCxnSpPr>
            <a:cxnSpLocks/>
          </p:cNvCxnSpPr>
          <p:nvPr/>
        </p:nvCxnSpPr>
        <p:spPr>
          <a:xfrm>
            <a:off x="5264834" y="2151432"/>
            <a:ext cx="450166" cy="14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E304D-4A0B-4428-A6A5-AABF1DCF1408}"/>
              </a:ext>
            </a:extLst>
          </p:cNvPr>
          <p:cNvSpPr/>
          <p:nvPr/>
        </p:nvSpPr>
        <p:spPr>
          <a:xfrm>
            <a:off x="4142615" y="1649124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Birim zaman başına ortalama temas oranı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4838F-8EDE-4251-8612-98802586CA8B}"/>
              </a:ext>
            </a:extLst>
          </p:cNvPr>
          <p:cNvCxnSpPr>
            <a:cxnSpLocks/>
          </p:cNvCxnSpPr>
          <p:nvPr/>
        </p:nvCxnSpPr>
        <p:spPr>
          <a:xfrm flipH="1">
            <a:off x="6926834" y="2082743"/>
            <a:ext cx="1413605" cy="8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7869C-3D55-4B19-9153-AD4C92DF83A0}"/>
              </a:ext>
            </a:extLst>
          </p:cNvPr>
          <p:cNvSpPr/>
          <p:nvPr/>
        </p:nvSpPr>
        <p:spPr>
          <a:xfrm>
            <a:off x="7218220" y="1580435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Enfekte kişi sayısı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6DF84-8292-402E-90F0-FF6D1B0463E1}"/>
              </a:ext>
            </a:extLst>
          </p:cNvPr>
          <p:cNvCxnSpPr>
            <a:cxnSpLocks/>
          </p:cNvCxnSpPr>
          <p:nvPr/>
        </p:nvCxnSpPr>
        <p:spPr>
          <a:xfrm flipH="1" flipV="1">
            <a:off x="7218220" y="4814159"/>
            <a:ext cx="851615" cy="46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CBEAB4-95EB-4492-911D-A435C2D91251}"/>
              </a:ext>
            </a:extLst>
          </p:cNvPr>
          <p:cNvCxnSpPr>
            <a:cxnSpLocks/>
          </p:cNvCxnSpPr>
          <p:nvPr/>
        </p:nvCxnSpPr>
        <p:spPr>
          <a:xfrm flipV="1">
            <a:off x="5076087" y="4609662"/>
            <a:ext cx="53734" cy="5992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2303CC-D1DC-4CAC-8EF6-47528E557F81}"/>
              </a:ext>
            </a:extLst>
          </p:cNvPr>
          <p:cNvCxnSpPr>
            <a:cxnSpLocks/>
          </p:cNvCxnSpPr>
          <p:nvPr/>
        </p:nvCxnSpPr>
        <p:spPr>
          <a:xfrm flipV="1">
            <a:off x="5102954" y="4499451"/>
            <a:ext cx="668312" cy="7781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4B1B4-E327-4933-BC43-9256C1D7342A}"/>
              </a:ext>
            </a:extLst>
          </p:cNvPr>
          <p:cNvSpPr/>
          <p:nvPr/>
        </p:nvSpPr>
        <p:spPr>
          <a:xfrm>
            <a:off x="4149611" y="5333566"/>
            <a:ext cx="1476580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>
                <a:solidFill>
                  <a:srgbClr val="FF0000"/>
                </a:solidFill>
              </a:rPr>
              <a:t>Genellikle tahmin </a:t>
            </a:r>
          </a:p>
          <a:p>
            <a:pPr algn="ctr"/>
            <a:r>
              <a:rPr lang="tr-TR" sz="1600">
                <a:solidFill>
                  <a:srgbClr val="FF0000"/>
                </a:solidFill>
              </a:rPr>
              <a:t>etmesi zordur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06AA7-2465-4E0A-86A9-1D3F6F4D5E05}"/>
              </a:ext>
            </a:extLst>
          </p:cNvPr>
          <p:cNvSpPr/>
          <p:nvPr/>
        </p:nvSpPr>
        <p:spPr>
          <a:xfrm>
            <a:off x="8069835" y="5137539"/>
            <a:ext cx="2514163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b="1"/>
              <a:t>Toplam popülasyon</a:t>
            </a:r>
          </a:p>
        </p:txBody>
      </p:sp>
    </p:spTree>
    <p:extLst>
      <p:ext uri="{BB962C8B-B14F-4D97-AF65-F5344CB8AC3E}">
        <p14:creationId xmlns:p14="http://schemas.microsoft.com/office/powerpoint/2010/main" val="126874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Props1.xml><?xml version="1.0" encoding="utf-8"?>
<ds:datastoreItem xmlns:ds="http://schemas.openxmlformats.org/officeDocument/2006/customXml" ds:itemID="{DD00036F-3A8B-4A41-889C-C76381E8A6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48240-283F-4902-AD8D-7637E2463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93e7f-e507-4160-8971-de252951fe91"/>
    <ds:schemaRef ds:uri="5cfa4bed-02a3-452f-86f6-721e47cffe55"/>
    <ds:schemaRef ds:uri="33fc9297-1dc9-4d84-ab5d-dd00c9b88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D43D3-5847-417F-B570-AC1A420541C5}">
  <ds:schemaRefs>
    <ds:schemaRef ds:uri="http://schemas.microsoft.com/office/2006/metadata/properties"/>
    <ds:schemaRef ds:uri="http://schemas.microsoft.com/office/infopath/2007/PartnerControls"/>
    <ds:schemaRef ds:uri="c5693e7f-e507-4160-8971-de252951fe91"/>
    <ds:schemaRef ds:uri="33fc9297-1dc9-4d84-ab5d-dd00c9b88d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506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Office Theme</vt:lpstr>
      <vt:lpstr>3. Gün 1. Ders:  SIR modeli</vt:lpstr>
      <vt:lpstr>Oturumun amaçları</vt:lpstr>
      <vt:lpstr>SIR modeli</vt:lpstr>
      <vt:lpstr>Enfeksiyon Kuvveti (FOI)</vt:lpstr>
      <vt:lpstr>Enfeksiyon Kuvvetinin (FOI) bileşenleri</vt:lpstr>
      <vt:lpstr>Enfeksiyon Kuvvetinin (FOI) bileşenleri</vt:lpstr>
      <vt:lpstr>Enfeksiyon Kuvvetinin (FOI) bileşenleri</vt:lpstr>
      <vt:lpstr>Enfeksiyon Kuvvetinin (FOI) bileşenleri</vt:lpstr>
      <vt:lpstr>Enfeksiyon Kuvvetinin (FOI) bileşenleri</vt:lpstr>
      <vt:lpstr>Enfeksiyon Kuvvetinin (FOI) bileşenleri</vt:lpstr>
      <vt:lpstr>Enfeksiyon Kuvvetinin (FOI) bileşenleri</vt:lpstr>
      <vt:lpstr>SIR modelindeki geçişler</vt:lpstr>
      <vt:lpstr>SIR için diferansiyel denklemler</vt:lpstr>
      <vt:lpstr>SIR modelinden öğrenilen dersler </vt:lpstr>
      <vt:lpstr>SIR modelindeki varsayımlar </vt:lpstr>
      <vt:lpstr>Şimdiye kadar bilmemiz gerekenler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AKIN, Başak</cp:lastModifiedBy>
  <cp:revision>265</cp:revision>
  <dcterms:created xsi:type="dcterms:W3CDTF">2017-02-18T12:36:35Z</dcterms:created>
  <dcterms:modified xsi:type="dcterms:W3CDTF">2023-06-09T14:07:53Z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  <property fmtid="{D5CDD505-2E9C-101B-9397-08002B2CF9AE}" pid="3" name="MediaServiceImageTags">
    <vt:lpwstr/>
  </property>
</Properties>
</file>