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2"/>
  </p:notesMasterIdLst>
  <p:sldIdLst>
    <p:sldId id="281" r:id="rId6"/>
    <p:sldId id="530" r:id="rId7"/>
    <p:sldId id="532" r:id="rId8"/>
    <p:sldId id="533" r:id="rId9"/>
    <p:sldId id="476" r:id="rId10"/>
    <p:sldId id="498" r:id="rId11"/>
    <p:sldId id="477" r:id="rId12"/>
    <p:sldId id="499" r:id="rId13"/>
    <p:sldId id="534" r:id="rId14"/>
    <p:sldId id="535" r:id="rId15"/>
    <p:sldId id="494" r:id="rId16"/>
    <p:sldId id="536" r:id="rId17"/>
    <p:sldId id="455" r:id="rId18"/>
    <p:sldId id="527" r:id="rId19"/>
    <p:sldId id="456" r:id="rId20"/>
    <p:sldId id="510" r:id="rId21"/>
    <p:sldId id="537" r:id="rId22"/>
    <p:sldId id="504" r:id="rId23"/>
    <p:sldId id="496" r:id="rId24"/>
    <p:sldId id="492" r:id="rId25"/>
    <p:sldId id="491" r:id="rId26"/>
    <p:sldId id="525" r:id="rId27"/>
    <p:sldId id="526" r:id="rId28"/>
    <p:sldId id="256" r:id="rId29"/>
    <p:sldId id="486" r:id="rId30"/>
    <p:sldId id="4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95827" autoAdjust="0"/>
  </p:normalViewPr>
  <p:slideViewPr>
    <p:cSldViewPr snapToGrid="0">
      <p:cViewPr varScale="1">
        <p:scale>
          <a:sx n="62" d="100"/>
          <a:sy n="62" d="100"/>
        </p:scale>
        <p:origin x="79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N, Başak" userId="4d172a21-6c43-46cf-8cba-2401119fac96" providerId="ADAL" clId="{9EF1D922-9AA2-4A9B-9BF7-39DD2C2DEEC2}"/>
    <pc:docChg chg="modSld">
      <pc:chgData name="AKIN, Başak" userId="4d172a21-6c43-46cf-8cba-2401119fac96" providerId="ADAL" clId="{9EF1D922-9AA2-4A9B-9BF7-39DD2C2DEEC2}" dt="2023-06-09T14:18:20.794" v="10" actId="20577"/>
      <pc:docMkLst>
        <pc:docMk/>
      </pc:docMkLst>
      <pc:sldChg chg="modSp mod">
        <pc:chgData name="AKIN, Başak" userId="4d172a21-6c43-46cf-8cba-2401119fac96" providerId="ADAL" clId="{9EF1D922-9AA2-4A9B-9BF7-39DD2C2DEEC2}" dt="2023-06-09T14:18:20.794" v="10" actId="20577"/>
        <pc:sldMkLst>
          <pc:docMk/>
          <pc:sldMk cId="2983275989" sldId="281"/>
        </pc:sldMkLst>
        <pc:spChg chg="mod">
          <ac:chgData name="AKIN, Başak" userId="4d172a21-6c43-46cf-8cba-2401119fac96" providerId="ADAL" clId="{9EF1D922-9AA2-4A9B-9BF7-39DD2C2DEEC2}" dt="2023-06-09T14:18:20.794" v="10" actId="20577"/>
          <ac:spMkLst>
            <pc:docMk/>
            <pc:sldMk cId="2983275989" sldId="28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666AF-8D9C-48B6-8F6A-7E8432D2AB2A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44792-3484-45EE-BD21-6124FBABD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90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44792-3484-45EE-BD21-6124FBABD2C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56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633411-299C-2644-9E66-4458521D7E9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586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Y= Enfekte , X=Duyarlı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9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95000D-73FC-4086-911D-F1C42A1D6EF8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89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936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1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921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921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921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921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92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92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92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92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89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DE4A26-57DD-469A-9F87-84AE73DFF693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89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3567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Qc=1-1/R0 ; N'yi CCS'ye indiren sürü bağışıklığı eşiği</a:t>
            </a:r>
            <a:r>
              <a:rPr lang="tr-TR" baseline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9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95000D-73FC-4086-911D-F1C42A1D6EF8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89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52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C18C-1EFA-47EF-8E8C-1E93CDF1D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4103D-1F0C-4F65-B83A-8DF14D832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E8CAF-8088-416A-A90F-C63E43DD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8447-77E8-4738-A0BB-B04FE755A4D8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06A36-A846-4A63-9335-384B080A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1A38E-F46B-4C9E-8282-1ABEEB32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853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E9B9-DF81-4E48-8034-7F72299A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7DCF0-2082-4D74-8AF6-87C43B448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C5463-4B4A-417C-B058-E7C60AC2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65E-1158-4268-909A-09DAB61D2B90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E63DC-35C0-476B-B67D-1534C8C6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E6AFC-E8CB-4294-AC74-CB951DF1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68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B5D4B-EB63-45C2-BABD-D3B56BFF9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AFE5B-1D73-4583-842A-8EDE28D60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0FCC9-07A3-4FA0-B7A0-D0CCCC99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A9D7-173B-4D0F-8CCE-020FD09D7B84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69B01-16FB-4B90-9C61-4977034BE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CFFDD-5A10-4033-8EED-532B722B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31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D4BD8-3888-455C-A1BB-6BF76A05D07B}" type="datetime1">
              <a:rPr lang="en-GB" smtClean="0"/>
              <a:t>09/06/2023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C24B6-A925-4CC5-A5A8-665495163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38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8FE0-1213-40FF-8BB3-A33F9799517B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58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BF21-E350-4139-BC72-C16795E39FF5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4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75BB-AFBE-439F-9EE9-8DA6C4E932F4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011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0600-D74F-430F-ACCA-61D6380C446D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401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125E-57E1-46A4-809B-74BF27C36E93}" type="datetime1">
              <a:rPr lang="en-GB" smtClean="0"/>
              <a:t>09/06/2023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50AE-9186-42B9-8406-5540D48BC1AF}" type="datetime1">
              <a:rPr lang="en-GB" smtClean="0"/>
              <a:t>09/06/2023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163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FDAB-2D33-442A-A368-3F929A73320E}" type="datetime1">
              <a:rPr lang="en-GB" smtClean="0"/>
              <a:t>09/06/2023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18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2896-1A9C-4AC4-A253-93F49884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69C0-231F-4740-A7F4-4631A428B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FE5A2-C10A-4FBB-B167-3D8BCAE7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A7C8-7B61-4148-9230-FBE8B923A87C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D3FC4-C6B6-4DD6-B713-21D716E3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BBDFD-2313-4351-9223-CC7E5E41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019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7E1-C8AF-4123-8670-AAB5B99A01DB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823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FD15-93E0-4F3D-9495-631BCB714ED4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066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9E74-F5D1-46B8-B939-875046095BE9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0481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5B47-7C95-4D30-A91D-F2792854C53F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06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F713-194A-439F-A530-8FE461DD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D7F3D-A18B-4EA1-9F91-FE6C4A729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7A46F-D376-457A-9C54-D4887335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AA1C-71F6-4D65-B09B-71FFCA5E70FE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7BE32-BA90-41E6-9F7F-1385EDD6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46242-2408-4D11-BC8A-5A280CD3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02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76DD-4A70-4649-BF43-AD34F7E4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FAFAC-D2EA-4B9D-8B8A-E3326DF86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EF41D-C5B2-41B9-8440-9141CAA08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8AA4C-5AA0-4EA4-B3A4-5A624F91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7F24-C664-4D9A-94D3-E4178DFF7314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9B4CF-65AD-4ECF-ABC3-76506364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847D6-8C1A-4C3F-A084-46B40ADD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68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17C7-9F4E-4ED6-8259-53842218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59E13-B1D8-4E95-9387-F9B833C84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87899-919A-4B7B-B25F-2E7412AB0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AC589-4586-48C5-B6A0-670C2D9B1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61F48-BEE6-48D8-AC65-C4DF40CE2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DF2C3-E747-4285-B829-93E9F793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7522-CD43-4EDD-A12C-EA75D3F1D037}" type="datetime1">
              <a:rPr lang="en-GB" smtClean="0"/>
              <a:t>09/06/2023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E3298-3E6E-4792-80BF-E658BE5D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44C98-3CCA-48F7-934E-FE697DC2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3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6E4A-8E91-41B7-9EA0-F273B9CD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1D6A5-FC7E-4A43-81BB-CA391B52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342-7382-41B8-A393-973EC770F9E1}" type="datetime1">
              <a:rPr lang="en-GB" smtClean="0"/>
              <a:t>09/06/2023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A4227-0A80-4A07-B242-F8665928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0FD09-EDE3-4C0A-883A-620BE594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90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AA388-3B96-46AD-8091-CCEB71D0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61E-F267-4C59-A09F-98E29FA0B5B6}" type="datetime1">
              <a:rPr lang="en-GB" smtClean="0"/>
              <a:t>09/06/2023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ED54B-7D4C-46D2-9123-B3BCFB9E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87755-A442-4E92-8F49-98A4C0F9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3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EB3A-52FC-46CC-B8B6-E7B5849D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7458C-0738-44F8-8341-2EC7263AD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36FAC-A29B-4F6B-BB1D-233716E28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A6932-8021-4748-851C-F10A932C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115F-0138-4A1E-BBF9-1C130239F84F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B855A-9D6E-42BD-84F6-F5F1DC16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BED86-EA80-47A1-909F-B3A58B56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49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BAD8-99C8-4F94-9A36-728F1128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ECA7B-55D4-4007-BA0A-508D04F54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135D7-2089-42CC-9A8D-DFC26A898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0188A-7657-429F-A0E0-EC92EEF6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D8EE-37BF-44E6-84FD-6425408ACFAB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D6622-F8DB-4687-A9DD-5C7A79AA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82330-0BDF-47D3-AA8D-9FDB85D0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3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4AA78-2137-4FF9-998F-D9E8CBCB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6E837-84A2-4122-8685-C686F4410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87A48-ADF6-4ADF-9950-DC1D37BFB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E7DDA-DB54-47D5-A627-CA6C0E727EFB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2D520-5C17-4167-BBE3-14918855C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4021C-DE1C-4088-83D0-F29118396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62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71BA3-7168-4B50-AA6B-C142812148BA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3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6.wmf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tr-TR" sz="61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Gün</a:t>
            </a:r>
            <a:br>
              <a:rPr lang="tr-TR" sz="61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tr-TR" sz="61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Ders:  </a:t>
            </a:r>
            <a:br>
              <a:rPr lang="tr-TR" sz="61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tr-TR" sz="61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Stokastikliğe Giriş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 fontScale="55000" lnSpcReduction="2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Bulaşıcı hastalık dinamiklerinin R'de modellenmesi üzerine kısa kurs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Ankara, Türkiye</a:t>
            </a:r>
            <a:r>
              <a:rPr lang="tr-TR"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Haziran 2023</a:t>
            </a:r>
            <a:endParaRPr lang="tr-T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 Juan F Vesga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Graphic 7" descr="Users">
            <a:extLst>
              <a:ext uri="{FF2B5EF4-FFF2-40B4-BE49-F238E27FC236}">
                <a16:creationId xmlns:a16="http://schemas.microsoft.com/office/drawing/2014/main" id="{DBD577A4-DDEE-4541-B9C4-4704F320B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  <p:pic>
        <p:nvPicPr>
          <p:cNvPr id="23" name="Graphic 7" descr="Users">
            <a:extLst>
              <a:ext uri="{FF2B5EF4-FFF2-40B4-BE49-F238E27FC236}">
                <a16:creationId xmlns:a16="http://schemas.microsoft.com/office/drawing/2014/main" id="{2519204D-E98A-4374-B512-5D206D1F3E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57725" y="599487"/>
            <a:ext cx="1632648" cy="16326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7FFA6-1FE6-4DC7-A0DF-3B2A4337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7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5A3C6C-0B36-4284-80C5-C5A9EC3C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/>
              <a:t>Kalıcılık nedir?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8F06B-3C86-41B1-884A-9A8EF878E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600"/>
              <a:t>Bir hastalığın endemik kalabilmesi.</a:t>
            </a:r>
          </a:p>
          <a:p>
            <a:r>
              <a:rPr lang="tr-TR" sz="2600"/>
              <a:t> </a:t>
            </a:r>
            <a:r>
              <a:rPr lang="tr-TR" sz="2600">
                <a:solidFill>
                  <a:srgbClr val="C00000"/>
                </a:solidFill>
              </a:rPr>
              <a:t>Deterministik</a:t>
            </a:r>
            <a:r>
              <a:rPr lang="tr-TR" sz="2600"/>
              <a:t> modeller bize </a:t>
            </a:r>
            <a:r>
              <a:rPr lang="tr-TR" sz="2600">
                <a:solidFill>
                  <a:srgbClr val="C00000"/>
                </a:solidFill>
              </a:rPr>
              <a:t>R0&gt;1</a:t>
            </a:r>
            <a:r>
              <a:rPr lang="tr-TR" sz="2600"/>
              <a:t>'in kalıcılık için tek kriter olduğunu söylemektedir.</a:t>
            </a:r>
          </a:p>
          <a:p>
            <a:r>
              <a:rPr lang="tr-TR" sz="2600"/>
              <a:t> Aslında, </a:t>
            </a:r>
            <a:r>
              <a:rPr lang="tr-TR" sz="2600">
                <a:solidFill>
                  <a:srgbClr val="C00000"/>
                </a:solidFill>
              </a:rPr>
              <a:t>rastgele dalgalanmalar </a:t>
            </a:r>
            <a:r>
              <a:rPr lang="tr-TR" sz="2600"/>
              <a:t>çoğu zaman hastalıkların yok olmasına katkıda bulunur.</a:t>
            </a:r>
          </a:p>
          <a:p>
            <a:r>
              <a:rPr lang="tr-TR" sz="2600"/>
              <a:t> Popülasyon boyutu (N) esas noktadır (ve alan).</a:t>
            </a:r>
          </a:p>
          <a:p>
            <a:r>
              <a:rPr lang="tr-TR" sz="2600"/>
              <a:t> Stokastik etkiler temelde farklı dinamikler verebilir</a:t>
            </a:r>
          </a:p>
          <a:p>
            <a:pPr lvl="1"/>
            <a:r>
              <a:rPr lang="tr-TR" sz="2200"/>
              <a:t> özellikle döngüsel salgınlar için!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34AC6-5445-48F8-AE09-4B06FBCD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94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Örnek: Kızamık dinamikleri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263889" y="1766868"/>
            <a:ext cx="569914" cy="41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1800" b="1" i="1">
                <a:solidFill>
                  <a:srgbClr val="FF33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BK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050097" y="1728778"/>
            <a:ext cx="1308100" cy="41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1800" b="1" i="1">
                <a:solidFill>
                  <a:srgbClr val="FF33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York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5201054" y="1686529"/>
            <a:ext cx="1576388" cy="41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1800" b="1" i="1">
                <a:solidFill>
                  <a:srgbClr val="FF33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Kopenhag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830936" y="5065244"/>
            <a:ext cx="73526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2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Ağırlıklı olarak iyi yıllık döngüler, ancak güçlü yıllık ve üç yıllık bileşenler</a:t>
            </a: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283034"/>
              </p:ext>
            </p:extLst>
          </p:nvPr>
        </p:nvGraphicFramePr>
        <p:xfrm>
          <a:off x="622980" y="2171466"/>
          <a:ext cx="3783520" cy="2230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396753" imgH="3430992" progId="Photoshop.Image.5">
                  <p:embed/>
                </p:oleObj>
              </mc:Choice>
              <mc:Fallback>
                <p:oleObj name="Image" r:id="rId2" imgW="4396753" imgH="3430992" progId="Photoshop.Image.5">
                  <p:embed/>
                  <p:pic>
                    <p:nvPicPr>
                      <p:cNvPr id="112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80" y="2171466"/>
                        <a:ext cx="3783520" cy="2230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999828"/>
              </p:ext>
            </p:extLst>
          </p:nvPr>
        </p:nvGraphicFramePr>
        <p:xfrm>
          <a:off x="4500162" y="2171466"/>
          <a:ext cx="5127625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6841463" imgH="3219512" progId="Photoshop.Image.5">
                  <p:embed/>
                </p:oleObj>
              </mc:Choice>
              <mc:Fallback>
                <p:oleObj name="Image" r:id="rId4" imgW="6841463" imgH="3219512" progId="Photoshop.Image.5">
                  <p:embed/>
                  <p:pic>
                    <p:nvPicPr>
                      <p:cNvPr id="112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162" y="2171466"/>
                        <a:ext cx="5127625" cy="241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F5A467-4335-436F-83A5-69373E0E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016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6B7F0-7BF9-4959-A954-B3F595A8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/>
              <a:t>Deterministik Kızamık modeli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846B-0485-489D-A901-A497F8FF6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824537" cy="4351338"/>
          </a:xfrm>
        </p:spPr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600">
                <a:solidFill>
                  <a:srgbClr val="000000"/>
                </a:solidFill>
              </a:rPr>
              <a:t>Mevsimsel olarak zorunlu model - bulaşma her yıl değişkenlik gösterir.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altLang="en-US" sz="26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600">
                <a:solidFill>
                  <a:srgbClr val="FF0000"/>
                </a:solidFill>
              </a:rPr>
              <a:t>Denge</a:t>
            </a:r>
            <a:r>
              <a:rPr lang="tr-TR" sz="2600">
                <a:solidFill>
                  <a:srgbClr val="000000"/>
                </a:solidFill>
              </a:rPr>
              <a:t> eşdeğeri </a:t>
            </a:r>
            <a:r>
              <a:rPr lang="tr-TR" sz="2600">
                <a:solidFill>
                  <a:srgbClr val="FF0000"/>
                </a:solidFill>
              </a:rPr>
              <a:t>sınır döngüsüdür</a:t>
            </a:r>
            <a:r>
              <a:rPr lang="tr-TR" sz="2600">
                <a:solidFill>
                  <a:srgbClr val="000000"/>
                </a:solidFill>
              </a:rPr>
              <a:t> - sürekli</a:t>
            </a:r>
            <a:r>
              <a:rPr lang="tr-TR" sz="2600" i="1">
                <a:solidFill>
                  <a:srgbClr val="000000"/>
                </a:solidFill>
              </a:rPr>
              <a:t> </a:t>
            </a:r>
            <a:r>
              <a:rPr lang="tr-TR" sz="2600">
                <a:solidFill>
                  <a:srgbClr val="000000"/>
                </a:solidFill>
              </a:rPr>
              <a:t>insidans</a:t>
            </a:r>
            <a:r>
              <a:rPr lang="tr-TR" sz="2600" i="1">
                <a:solidFill>
                  <a:srgbClr val="000000"/>
                </a:solidFill>
              </a:rPr>
              <a:t> </a:t>
            </a:r>
            <a:r>
              <a:rPr lang="tr-TR" sz="2600">
                <a:solidFill>
                  <a:srgbClr val="000000"/>
                </a:solidFill>
              </a:rPr>
              <a:t>salınımları - eğriyle aynı dönemde olmak zorunda değil.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altLang="en-US" sz="26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600">
                <a:solidFill>
                  <a:srgbClr val="000000"/>
                </a:solidFill>
              </a:rPr>
              <a:t>Döngüler tamamen düzenlidir.</a:t>
            </a:r>
          </a:p>
          <a:p>
            <a:endParaRPr lang="en-GB" sz="26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86CF389-F01B-4CEB-BAD3-53BC837C8C85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662737" y="2415381"/>
          <a:ext cx="4200525" cy="317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4200449" imgH="3171749" progId="Excel.Chart.8">
                  <p:embed/>
                </p:oleObj>
              </mc:Choice>
              <mc:Fallback>
                <p:oleObj name="Chart" r:id="rId2" imgW="4200449" imgH="3171749" progId="Excel.Chart.8">
                  <p:embed/>
                  <p:pic>
                    <p:nvPicPr>
                      <p:cNvPr id="5" name="Content Placeholder 4">
                        <a:extLst>
                          <a:ext uri="{FF2B5EF4-FFF2-40B4-BE49-F238E27FC236}">
                            <a16:creationId xmlns:a16="http://schemas.microsoft.com/office/drawing/2014/main" id="{586CF389-F01B-4CEB-BAD3-53BC837C8C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2737" y="2415381"/>
                        <a:ext cx="4200525" cy="317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FDAC6-664F-4CB3-B60C-2BC6AD07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68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 noTextEdit="1"/>
          </p:cNvSpPr>
          <p:nvPr/>
        </p:nvSpPr>
        <p:spPr bwMode="auto">
          <a:xfrm>
            <a:off x="5381625" y="2271714"/>
            <a:ext cx="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33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332023"/>
              </p:ext>
            </p:extLst>
          </p:nvPr>
        </p:nvGraphicFramePr>
        <p:xfrm>
          <a:off x="2582487" y="1574800"/>
          <a:ext cx="7467600" cy="491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8297917" imgH="5464172" progId="Photoshop.Image.5">
                  <p:embed/>
                </p:oleObj>
              </mc:Choice>
              <mc:Fallback>
                <p:oleObj name="Image" r:id="rId2" imgW="8297917" imgH="5464172" progId="Photoshop.Image.5">
                  <p:embed/>
                  <p:pic>
                    <p:nvPicPr>
                      <p:cNvPr id="1331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487" y="1574800"/>
                        <a:ext cx="7467600" cy="491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11"/>
          <p:cNvSpPr txBox="1">
            <a:spLocks noChangeArrowheads="1"/>
          </p:cNvSpPr>
          <p:nvPr/>
        </p:nvSpPr>
        <p:spPr bwMode="auto">
          <a:xfrm>
            <a:off x="1120832" y="4246562"/>
            <a:ext cx="4132811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000" i="1">
                <a:solidFill>
                  <a:srgbClr val="99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Enfektiflerin sayısı çok aşırı düştüğünde salgının tesadüfen sona ermesi muhtemeldir.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altLang="en-US" sz="2000" i="1" dirty="0">
              <a:solidFill>
                <a:srgbClr val="99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000" i="1">
                <a:solidFill>
                  <a:srgbClr val="99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 yüzden popülasyon boyutu azaldıkça salgınlar daha sık sona erer.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AD48CF-0376-4452-8AF9-5ABE81D9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Stokastiklik etkisi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82322-2B61-4327-95B5-AC3DB4AA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393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1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821238" y="2530938"/>
            <a:ext cx="2667000" cy="1819275"/>
          </a:xfrm>
          <a:noFill/>
        </p:spPr>
      </p:pic>
      <p:pic>
        <p:nvPicPr>
          <p:cNvPr id="8197" name="Picture 19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7516813" y="2502363"/>
            <a:ext cx="2667000" cy="1819275"/>
          </a:xfrm>
          <a:noFill/>
        </p:spPr>
      </p:pic>
      <p:pic>
        <p:nvPicPr>
          <p:cNvPr id="8198" name="Picture 2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4811713" y="4477213"/>
            <a:ext cx="2667000" cy="1819275"/>
          </a:xfrm>
          <a:noFill/>
        </p:spPr>
      </p:pic>
      <p:sp>
        <p:nvSpPr>
          <p:cNvPr id="8199" name="Rectangle 7"/>
          <p:cNvSpPr>
            <a:spLocks noChangeArrowheads="1" noTextEdit="1"/>
          </p:cNvSpPr>
          <p:nvPr/>
        </p:nvSpPr>
        <p:spPr bwMode="auto">
          <a:xfrm>
            <a:off x="5381625" y="2271714"/>
            <a:ext cx="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791191" y="1801161"/>
            <a:ext cx="49920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İki yıllık salgınların faz uzay grafikleri:</a:t>
            </a:r>
          </a:p>
        </p:txBody>
      </p:sp>
      <p:sp>
        <p:nvSpPr>
          <p:cNvPr id="8201" name="Rectangle 13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02" name="Rectangle 14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03" name="Rectangle 15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04" name="Rectangle 16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8205" name="Picture 2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7586663" y="4493088"/>
            <a:ext cx="2667000" cy="1819275"/>
          </a:xfrm>
          <a:noFill/>
        </p:spPr>
      </p:pic>
      <p:graphicFrame>
        <p:nvGraphicFramePr>
          <p:cNvPr id="8194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474828"/>
              </p:ext>
            </p:extLst>
          </p:nvPr>
        </p:nvGraphicFramePr>
        <p:xfrm>
          <a:off x="1795464" y="3465976"/>
          <a:ext cx="2670175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7" imgW="2533650" imgH="1876349" progId="Excel.Chart.8">
                  <p:embed/>
                </p:oleObj>
              </mc:Choice>
              <mc:Fallback>
                <p:oleObj name="Chart" r:id="rId7" imgW="2533650" imgH="1876349" progId="Excel.Chart.8">
                  <p:embed/>
                  <p:pic>
                    <p:nvPicPr>
                      <p:cNvPr id="8194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4" y="3465976"/>
                        <a:ext cx="2670175" cy="197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 Box 26"/>
          <p:cNvSpPr txBox="1">
            <a:spLocks noChangeArrowheads="1"/>
          </p:cNvSpPr>
          <p:nvPr/>
        </p:nvSpPr>
        <p:spPr bwMode="auto">
          <a:xfrm>
            <a:off x="2486025" y="3180225"/>
            <a:ext cx="1620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Deterministik</a:t>
            </a:r>
          </a:p>
        </p:txBody>
      </p:sp>
      <p:sp>
        <p:nvSpPr>
          <p:cNvPr id="8207" name="Text Box 27"/>
          <p:cNvSpPr txBox="1">
            <a:spLocks noChangeArrowheads="1"/>
          </p:cNvSpPr>
          <p:nvPr/>
        </p:nvSpPr>
        <p:spPr bwMode="auto">
          <a:xfrm>
            <a:off x="7096125" y="2110250"/>
            <a:ext cx="12731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Stokastik</a:t>
            </a:r>
          </a:p>
        </p:txBody>
      </p:sp>
      <p:sp>
        <p:nvSpPr>
          <p:cNvPr id="8208" name="Line 28"/>
          <p:cNvSpPr>
            <a:spLocks noChangeShapeType="1"/>
          </p:cNvSpPr>
          <p:nvPr/>
        </p:nvSpPr>
        <p:spPr bwMode="auto">
          <a:xfrm flipH="1" flipV="1">
            <a:off x="6653213" y="2600326"/>
            <a:ext cx="214312" cy="31432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09" name="Line 29"/>
          <p:cNvSpPr>
            <a:spLocks noChangeShapeType="1"/>
          </p:cNvSpPr>
          <p:nvPr/>
        </p:nvSpPr>
        <p:spPr bwMode="auto">
          <a:xfrm flipH="1">
            <a:off x="5783263" y="2659064"/>
            <a:ext cx="114300" cy="37147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1053A8-4515-AA4B-BC96-DC8B8825FD8B}"/>
              </a:ext>
            </a:extLst>
          </p:cNvPr>
          <p:cNvSpPr txBox="1"/>
          <p:nvPr/>
        </p:nvSpPr>
        <p:spPr>
          <a:xfrm>
            <a:off x="2486025" y="5563889"/>
            <a:ext cx="2603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1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Y=Enfekte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1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X=Duyarlı</a:t>
            </a: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BB16E4D8-60B2-47E6-B74D-BF56E10E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sz="4000"/>
              <a:t>Stokastikliğin SEIR dinamikleri üzerindeki etkisi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4BC1A-88CC-45AB-8069-0C841C53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CC24B6-A925-4CC5-A5A8-665495163E4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26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 noTextEdit="1"/>
          </p:cNvSpPr>
          <p:nvPr/>
        </p:nvSpPr>
        <p:spPr bwMode="auto">
          <a:xfrm>
            <a:off x="5381625" y="2271714"/>
            <a:ext cx="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4340" name="Group 10"/>
          <p:cNvGrpSpPr>
            <a:grpSpLocks/>
          </p:cNvGrpSpPr>
          <p:nvPr/>
        </p:nvGrpSpPr>
        <p:grpSpPr bwMode="auto">
          <a:xfrm>
            <a:off x="2209800" y="1752600"/>
            <a:ext cx="7337425" cy="4171950"/>
            <a:chOff x="432" y="1104"/>
            <a:chExt cx="4622" cy="2628"/>
          </a:xfrm>
        </p:grpSpPr>
        <p:sp>
          <p:nvSpPr>
            <p:cNvPr id="14342" name="Text Box 11"/>
            <p:cNvSpPr txBox="1">
              <a:spLocks noChangeArrowheads="1"/>
            </p:cNvSpPr>
            <p:nvPr/>
          </p:nvSpPr>
          <p:spPr bwMode="auto">
            <a:xfrm>
              <a:off x="432" y="1104"/>
              <a:ext cx="46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tr-TR" sz="1800" b="1" i="1" dirty="0">
                  <a:solidFill>
                    <a:srgbClr val="99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CCS = azalmaların nadir hale geldiği minimum popülasyon boyutu</a:t>
              </a:r>
            </a:p>
          </p:txBody>
        </p:sp>
        <p:graphicFrame>
          <p:nvGraphicFramePr>
            <p:cNvPr id="14343" name="Object 12"/>
            <p:cNvGraphicFramePr>
              <a:graphicFrameLocks noChangeAspect="1"/>
            </p:cNvGraphicFramePr>
            <p:nvPr/>
          </p:nvGraphicFramePr>
          <p:xfrm>
            <a:off x="624" y="1536"/>
            <a:ext cx="3720" cy="2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2" imgW="5905138" imgH="3486166" progId="Photoshop.Image.5">
                    <p:embed/>
                  </p:oleObj>
                </mc:Choice>
                <mc:Fallback>
                  <p:oleObj name="Image" r:id="rId2" imgW="5905138" imgH="3486166" progId="Photoshop.Image.5">
                    <p:embed/>
                    <p:pic>
                      <p:nvPicPr>
                        <p:cNvPr id="1434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536"/>
                          <a:ext cx="3720" cy="2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9983" name="Freeform 15"/>
          <p:cNvSpPr>
            <a:spLocks/>
          </p:cNvSpPr>
          <p:nvPr/>
        </p:nvSpPr>
        <p:spPr bwMode="auto">
          <a:xfrm>
            <a:off x="3338514" y="2520951"/>
            <a:ext cx="5030787" cy="2454275"/>
          </a:xfrm>
          <a:custGeom>
            <a:avLst/>
            <a:gdLst>
              <a:gd name="T0" fmla="*/ 0 w 3169"/>
              <a:gd name="T1" fmla="*/ 2147483647 h 1546"/>
              <a:gd name="T2" fmla="*/ 2147483647 w 3169"/>
              <a:gd name="T3" fmla="*/ 2147483647 h 1546"/>
              <a:gd name="T4" fmla="*/ 2147483647 w 3169"/>
              <a:gd name="T5" fmla="*/ 2147483647 h 1546"/>
              <a:gd name="T6" fmla="*/ 2147483647 w 3169"/>
              <a:gd name="T7" fmla="*/ 2147483647 h 1546"/>
              <a:gd name="T8" fmla="*/ 2147483647 w 3169"/>
              <a:gd name="T9" fmla="*/ 2147483647 h 1546"/>
              <a:gd name="T10" fmla="*/ 2147483647 w 3169"/>
              <a:gd name="T11" fmla="*/ 2147483647 h 15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69"/>
              <a:gd name="T19" fmla="*/ 0 h 1546"/>
              <a:gd name="T20" fmla="*/ 3169 w 3169"/>
              <a:gd name="T21" fmla="*/ 1546 h 15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69" h="1546">
                <a:moveTo>
                  <a:pt x="0" y="53"/>
                </a:moveTo>
                <a:cubicBezTo>
                  <a:pt x="185" y="78"/>
                  <a:pt x="863" y="0"/>
                  <a:pt x="1109" y="201"/>
                </a:cubicBezTo>
                <a:cubicBezTo>
                  <a:pt x="1355" y="402"/>
                  <a:pt x="1353" y="1040"/>
                  <a:pt x="1475" y="1257"/>
                </a:cubicBezTo>
                <a:cubicBezTo>
                  <a:pt x="1597" y="1474"/>
                  <a:pt x="1644" y="1456"/>
                  <a:pt x="1842" y="1501"/>
                </a:cubicBezTo>
                <a:cubicBezTo>
                  <a:pt x="2040" y="1546"/>
                  <a:pt x="2441" y="1523"/>
                  <a:pt x="2662" y="1527"/>
                </a:cubicBezTo>
                <a:cubicBezTo>
                  <a:pt x="2883" y="1531"/>
                  <a:pt x="3003" y="1531"/>
                  <a:pt x="3169" y="1527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B602F7-768D-4A3B-811B-B53140E5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Kritik Topluluk Boyutu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9EBF6-BF0B-454E-B3D9-32367B36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8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1754188" y="1685131"/>
            <a:ext cx="8324850" cy="199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ts val="200"/>
              </a:spcAft>
              <a:defRPr/>
            </a:pPr>
            <a:r>
              <a:rPr lang="tr-TR" sz="2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Salgın tahmin/kontrol stratejisi tasarımında stokastik etkilerin dikkate alınması gerekir.</a:t>
            </a:r>
          </a:p>
          <a:p>
            <a:pPr eaLnBrk="1" fontAlgn="base" hangingPunct="1">
              <a:spcBef>
                <a:spcPct val="50000"/>
              </a:spcBef>
              <a:spcAft>
                <a:spcPts val="200"/>
              </a:spcAft>
              <a:defRPr/>
            </a:pPr>
            <a:r>
              <a:rPr lang="tr-TR" sz="2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Farklı patojenlerin farklı kalıcılık stratejileri vardır.</a:t>
            </a:r>
          </a:p>
          <a:p>
            <a:pPr eaLnBrk="1" fontAlgn="base" hangingPunct="1">
              <a:spcBef>
                <a:spcPct val="50000"/>
              </a:spcBef>
              <a:spcAft>
                <a:spcPts val="200"/>
              </a:spcAft>
              <a:defRPr/>
            </a:pPr>
            <a:r>
              <a:rPr lang="tr-TR" sz="2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Temel şart, hastalığın tesadüfen yok olmasının pek muhtemel olmadığı seviyede </a:t>
            </a:r>
            <a:r>
              <a:rPr lang="tr-TR" sz="2000" i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</a:t>
            </a:r>
            <a:r>
              <a:rPr lang="tr-TR" sz="2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enfektiflerin prevalansını korumaktır.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H="1" flipV="1">
            <a:off x="3040065" y="4588672"/>
            <a:ext cx="12237" cy="18390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735264" y="6137276"/>
            <a:ext cx="3187700" cy="142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flipV="1">
            <a:off x="3048000" y="5579269"/>
            <a:ext cx="2715420" cy="3971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3062289" y="4714875"/>
            <a:ext cx="2479675" cy="1366838"/>
          </a:xfrm>
          <a:custGeom>
            <a:avLst/>
            <a:gdLst>
              <a:gd name="connsiteX0" fmla="*/ 0 w 2479963"/>
              <a:gd name="connsiteY0" fmla="*/ 1311089 h 1366507"/>
              <a:gd name="connsiteX1" fmla="*/ 13854 w 2479963"/>
              <a:gd name="connsiteY1" fmla="*/ 1214107 h 1366507"/>
              <a:gd name="connsiteX2" fmla="*/ 41563 w 2479963"/>
              <a:gd name="connsiteY2" fmla="*/ 1172544 h 1366507"/>
              <a:gd name="connsiteX3" fmla="*/ 69272 w 2479963"/>
              <a:gd name="connsiteY3" fmla="*/ 1297235 h 1366507"/>
              <a:gd name="connsiteX4" fmla="*/ 96981 w 2479963"/>
              <a:gd name="connsiteY4" fmla="*/ 1366507 h 1366507"/>
              <a:gd name="connsiteX5" fmla="*/ 138545 w 2479963"/>
              <a:gd name="connsiteY5" fmla="*/ 1311089 h 1366507"/>
              <a:gd name="connsiteX6" fmla="*/ 221672 w 2479963"/>
              <a:gd name="connsiteY6" fmla="*/ 1255671 h 1366507"/>
              <a:gd name="connsiteX7" fmla="*/ 277090 w 2479963"/>
              <a:gd name="connsiteY7" fmla="*/ 978580 h 1366507"/>
              <a:gd name="connsiteX8" fmla="*/ 304800 w 2479963"/>
              <a:gd name="connsiteY8" fmla="*/ 784617 h 1366507"/>
              <a:gd name="connsiteX9" fmla="*/ 318654 w 2479963"/>
              <a:gd name="connsiteY9" fmla="*/ 715344 h 1366507"/>
              <a:gd name="connsiteX10" fmla="*/ 374072 w 2479963"/>
              <a:gd name="connsiteY10" fmla="*/ 632217 h 1366507"/>
              <a:gd name="connsiteX11" fmla="*/ 415636 w 2479963"/>
              <a:gd name="connsiteY11" fmla="*/ 535235 h 1366507"/>
              <a:gd name="connsiteX12" fmla="*/ 471054 w 2479963"/>
              <a:gd name="connsiteY12" fmla="*/ 341271 h 1366507"/>
              <a:gd name="connsiteX13" fmla="*/ 540327 w 2479963"/>
              <a:gd name="connsiteY13" fmla="*/ 216580 h 1366507"/>
              <a:gd name="connsiteX14" fmla="*/ 554181 w 2479963"/>
              <a:gd name="connsiteY14" fmla="*/ 147307 h 1366507"/>
              <a:gd name="connsiteX15" fmla="*/ 581890 w 2479963"/>
              <a:gd name="connsiteY15" fmla="*/ 175017 h 1366507"/>
              <a:gd name="connsiteX16" fmla="*/ 665018 w 2479963"/>
              <a:gd name="connsiteY16" fmla="*/ 8762 h 1366507"/>
              <a:gd name="connsiteX17" fmla="*/ 678872 w 2479963"/>
              <a:gd name="connsiteY17" fmla="*/ 188871 h 1366507"/>
              <a:gd name="connsiteX18" fmla="*/ 692727 w 2479963"/>
              <a:gd name="connsiteY18" fmla="*/ 327417 h 1366507"/>
              <a:gd name="connsiteX19" fmla="*/ 748145 w 2479963"/>
              <a:gd name="connsiteY19" fmla="*/ 521380 h 1366507"/>
              <a:gd name="connsiteX20" fmla="*/ 762000 w 2479963"/>
              <a:gd name="connsiteY20" fmla="*/ 479817 h 1366507"/>
              <a:gd name="connsiteX21" fmla="*/ 775854 w 2479963"/>
              <a:gd name="connsiteY21" fmla="*/ 632217 h 1366507"/>
              <a:gd name="connsiteX22" fmla="*/ 789709 w 2479963"/>
              <a:gd name="connsiteY22" fmla="*/ 687635 h 1366507"/>
              <a:gd name="connsiteX23" fmla="*/ 817418 w 2479963"/>
              <a:gd name="connsiteY23" fmla="*/ 784617 h 1366507"/>
              <a:gd name="connsiteX24" fmla="*/ 872836 w 2479963"/>
              <a:gd name="connsiteY24" fmla="*/ 826180 h 1366507"/>
              <a:gd name="connsiteX25" fmla="*/ 914400 w 2479963"/>
              <a:gd name="connsiteY25" fmla="*/ 743053 h 1366507"/>
              <a:gd name="connsiteX26" fmla="*/ 942109 w 2479963"/>
              <a:gd name="connsiteY26" fmla="*/ 798471 h 1366507"/>
              <a:gd name="connsiteX27" fmla="*/ 955963 w 2479963"/>
              <a:gd name="connsiteY27" fmla="*/ 881598 h 1366507"/>
              <a:gd name="connsiteX28" fmla="*/ 969818 w 2479963"/>
              <a:gd name="connsiteY28" fmla="*/ 950871 h 1366507"/>
              <a:gd name="connsiteX29" fmla="*/ 1039090 w 2479963"/>
              <a:gd name="connsiteY29" fmla="*/ 909307 h 1366507"/>
              <a:gd name="connsiteX30" fmla="*/ 1108363 w 2479963"/>
              <a:gd name="connsiteY30" fmla="*/ 812326 h 1366507"/>
              <a:gd name="connsiteX31" fmla="*/ 1122218 w 2479963"/>
              <a:gd name="connsiteY31" fmla="*/ 853889 h 1366507"/>
              <a:gd name="connsiteX32" fmla="*/ 1191490 w 2479963"/>
              <a:gd name="connsiteY32" fmla="*/ 826180 h 1366507"/>
              <a:gd name="connsiteX33" fmla="*/ 1233054 w 2479963"/>
              <a:gd name="connsiteY33" fmla="*/ 784617 h 1366507"/>
              <a:gd name="connsiteX34" fmla="*/ 1260763 w 2479963"/>
              <a:gd name="connsiteY34" fmla="*/ 853889 h 1366507"/>
              <a:gd name="connsiteX35" fmla="*/ 1288472 w 2479963"/>
              <a:gd name="connsiteY35" fmla="*/ 895453 h 1366507"/>
              <a:gd name="connsiteX36" fmla="*/ 1371600 w 2479963"/>
              <a:gd name="connsiteY36" fmla="*/ 798471 h 1366507"/>
              <a:gd name="connsiteX37" fmla="*/ 1427018 w 2479963"/>
              <a:gd name="connsiteY37" fmla="*/ 770762 h 1366507"/>
              <a:gd name="connsiteX38" fmla="*/ 1524000 w 2479963"/>
              <a:gd name="connsiteY38" fmla="*/ 881598 h 1366507"/>
              <a:gd name="connsiteX39" fmla="*/ 1565563 w 2479963"/>
              <a:gd name="connsiteY39" fmla="*/ 992435 h 1366507"/>
              <a:gd name="connsiteX40" fmla="*/ 1607127 w 2479963"/>
              <a:gd name="connsiteY40" fmla="*/ 964726 h 1366507"/>
              <a:gd name="connsiteX41" fmla="*/ 1634836 w 2479963"/>
              <a:gd name="connsiteY41" fmla="*/ 895453 h 1366507"/>
              <a:gd name="connsiteX42" fmla="*/ 1648690 w 2479963"/>
              <a:gd name="connsiteY42" fmla="*/ 840035 h 1366507"/>
              <a:gd name="connsiteX43" fmla="*/ 1662545 w 2479963"/>
              <a:gd name="connsiteY43" fmla="*/ 798471 h 1366507"/>
              <a:gd name="connsiteX44" fmla="*/ 1745672 w 2479963"/>
              <a:gd name="connsiteY44" fmla="*/ 840035 h 1366507"/>
              <a:gd name="connsiteX45" fmla="*/ 1773381 w 2479963"/>
              <a:gd name="connsiteY45" fmla="*/ 881598 h 1366507"/>
              <a:gd name="connsiteX46" fmla="*/ 1828800 w 2479963"/>
              <a:gd name="connsiteY46" fmla="*/ 826180 h 1366507"/>
              <a:gd name="connsiteX47" fmla="*/ 1870363 w 2479963"/>
              <a:gd name="connsiteY47" fmla="*/ 812326 h 1366507"/>
              <a:gd name="connsiteX48" fmla="*/ 1911927 w 2479963"/>
              <a:gd name="connsiteY48" fmla="*/ 937017 h 1366507"/>
              <a:gd name="connsiteX49" fmla="*/ 1953490 w 2479963"/>
              <a:gd name="connsiteY49" fmla="*/ 1075562 h 1366507"/>
              <a:gd name="connsiteX50" fmla="*/ 2008909 w 2479963"/>
              <a:gd name="connsiteY50" fmla="*/ 1075562 h 1366507"/>
              <a:gd name="connsiteX51" fmla="*/ 2078181 w 2479963"/>
              <a:gd name="connsiteY51" fmla="*/ 1020144 h 1366507"/>
              <a:gd name="connsiteX52" fmla="*/ 2133600 w 2479963"/>
              <a:gd name="connsiteY52" fmla="*/ 1047853 h 1366507"/>
              <a:gd name="connsiteX53" fmla="*/ 2175163 w 2479963"/>
              <a:gd name="connsiteY53" fmla="*/ 1103271 h 1366507"/>
              <a:gd name="connsiteX54" fmla="*/ 2313709 w 2479963"/>
              <a:gd name="connsiteY54" fmla="*/ 756907 h 1366507"/>
              <a:gd name="connsiteX55" fmla="*/ 2355272 w 2479963"/>
              <a:gd name="connsiteY55" fmla="*/ 743053 h 1366507"/>
              <a:gd name="connsiteX56" fmla="*/ 2410690 w 2479963"/>
              <a:gd name="connsiteY56" fmla="*/ 840035 h 1366507"/>
              <a:gd name="connsiteX57" fmla="*/ 2438400 w 2479963"/>
              <a:gd name="connsiteY57" fmla="*/ 798471 h 1366507"/>
              <a:gd name="connsiteX58" fmla="*/ 2479963 w 2479963"/>
              <a:gd name="connsiteY58" fmla="*/ 784617 h 136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479963" h="1366507">
                <a:moveTo>
                  <a:pt x="0" y="1311089"/>
                </a:moveTo>
                <a:cubicBezTo>
                  <a:pt x="4618" y="1278762"/>
                  <a:pt x="4471" y="1245385"/>
                  <a:pt x="13854" y="1214107"/>
                </a:cubicBezTo>
                <a:cubicBezTo>
                  <a:pt x="18639" y="1198158"/>
                  <a:pt x="32327" y="1158690"/>
                  <a:pt x="41563" y="1172544"/>
                </a:cubicBezTo>
                <a:cubicBezTo>
                  <a:pt x="65181" y="1207971"/>
                  <a:pt x="57575" y="1256296"/>
                  <a:pt x="69272" y="1297235"/>
                </a:cubicBezTo>
                <a:cubicBezTo>
                  <a:pt x="76104" y="1321148"/>
                  <a:pt x="87745" y="1343416"/>
                  <a:pt x="96981" y="1366507"/>
                </a:cubicBezTo>
                <a:cubicBezTo>
                  <a:pt x="110836" y="1348034"/>
                  <a:pt x="129969" y="1332528"/>
                  <a:pt x="138545" y="1311089"/>
                </a:cubicBezTo>
                <a:cubicBezTo>
                  <a:pt x="178144" y="1212093"/>
                  <a:pt x="107146" y="1209860"/>
                  <a:pt x="221672" y="1255671"/>
                </a:cubicBezTo>
                <a:cubicBezTo>
                  <a:pt x="258440" y="814471"/>
                  <a:pt x="202069" y="1308673"/>
                  <a:pt x="277090" y="978580"/>
                </a:cubicBezTo>
                <a:cubicBezTo>
                  <a:pt x="291564" y="914893"/>
                  <a:pt x="294614" y="849129"/>
                  <a:pt x="304800" y="784617"/>
                </a:cubicBezTo>
                <a:cubicBezTo>
                  <a:pt x="308473" y="761357"/>
                  <a:pt x="314036" y="738435"/>
                  <a:pt x="318654" y="715344"/>
                </a:cubicBezTo>
                <a:cubicBezTo>
                  <a:pt x="344417" y="818392"/>
                  <a:pt x="326497" y="786837"/>
                  <a:pt x="374072" y="632217"/>
                </a:cubicBezTo>
                <a:cubicBezTo>
                  <a:pt x="390380" y="579217"/>
                  <a:pt x="387164" y="592180"/>
                  <a:pt x="415636" y="535235"/>
                </a:cubicBezTo>
                <a:cubicBezTo>
                  <a:pt x="460873" y="248738"/>
                  <a:pt x="439779" y="184890"/>
                  <a:pt x="471054" y="341271"/>
                </a:cubicBezTo>
                <a:cubicBezTo>
                  <a:pt x="494145" y="299707"/>
                  <a:pt x="521597" y="260283"/>
                  <a:pt x="540327" y="216580"/>
                </a:cubicBezTo>
                <a:cubicBezTo>
                  <a:pt x="549603" y="194936"/>
                  <a:pt x="537530" y="163958"/>
                  <a:pt x="554181" y="147307"/>
                </a:cubicBezTo>
                <a:lnTo>
                  <a:pt x="581890" y="175017"/>
                </a:lnTo>
                <a:cubicBezTo>
                  <a:pt x="609599" y="119599"/>
                  <a:pt x="603681" y="0"/>
                  <a:pt x="665018" y="8762"/>
                </a:cubicBezTo>
                <a:cubicBezTo>
                  <a:pt x="724627" y="17277"/>
                  <a:pt x="673656" y="128884"/>
                  <a:pt x="678872" y="188871"/>
                </a:cubicBezTo>
                <a:cubicBezTo>
                  <a:pt x="682893" y="235109"/>
                  <a:pt x="684043" y="281824"/>
                  <a:pt x="692727" y="327417"/>
                </a:cubicBezTo>
                <a:cubicBezTo>
                  <a:pt x="706183" y="398064"/>
                  <a:pt x="726499" y="456446"/>
                  <a:pt x="748145" y="521380"/>
                </a:cubicBezTo>
                <a:cubicBezTo>
                  <a:pt x="752763" y="507526"/>
                  <a:pt x="758458" y="465649"/>
                  <a:pt x="762000" y="479817"/>
                </a:cubicBezTo>
                <a:cubicBezTo>
                  <a:pt x="774372" y="529303"/>
                  <a:pt x="769112" y="581655"/>
                  <a:pt x="775854" y="632217"/>
                </a:cubicBezTo>
                <a:cubicBezTo>
                  <a:pt x="778371" y="651091"/>
                  <a:pt x="784699" y="669265"/>
                  <a:pt x="789709" y="687635"/>
                </a:cubicBezTo>
                <a:cubicBezTo>
                  <a:pt x="798555" y="720071"/>
                  <a:pt x="800120" y="755787"/>
                  <a:pt x="817418" y="784617"/>
                </a:cubicBezTo>
                <a:cubicBezTo>
                  <a:pt x="829298" y="804417"/>
                  <a:pt x="854363" y="812326"/>
                  <a:pt x="872836" y="826180"/>
                </a:cubicBezTo>
                <a:cubicBezTo>
                  <a:pt x="886691" y="798471"/>
                  <a:pt x="885636" y="754558"/>
                  <a:pt x="914400" y="743053"/>
                </a:cubicBezTo>
                <a:cubicBezTo>
                  <a:pt x="933576" y="735383"/>
                  <a:pt x="936174" y="778689"/>
                  <a:pt x="942109" y="798471"/>
                </a:cubicBezTo>
                <a:cubicBezTo>
                  <a:pt x="950181" y="825378"/>
                  <a:pt x="950938" y="853960"/>
                  <a:pt x="955963" y="881598"/>
                </a:cubicBezTo>
                <a:cubicBezTo>
                  <a:pt x="960175" y="904766"/>
                  <a:pt x="965200" y="927780"/>
                  <a:pt x="969818" y="950871"/>
                </a:cubicBezTo>
                <a:cubicBezTo>
                  <a:pt x="992909" y="937016"/>
                  <a:pt x="1024528" y="931958"/>
                  <a:pt x="1039090" y="909307"/>
                </a:cubicBezTo>
                <a:cubicBezTo>
                  <a:pt x="1123220" y="778438"/>
                  <a:pt x="1073578" y="690578"/>
                  <a:pt x="1108363" y="812326"/>
                </a:cubicBezTo>
                <a:cubicBezTo>
                  <a:pt x="1112375" y="826368"/>
                  <a:pt x="1117600" y="840035"/>
                  <a:pt x="1122218" y="853889"/>
                </a:cubicBezTo>
                <a:cubicBezTo>
                  <a:pt x="1145309" y="844653"/>
                  <a:pt x="1170401" y="839361"/>
                  <a:pt x="1191490" y="826180"/>
                </a:cubicBezTo>
                <a:cubicBezTo>
                  <a:pt x="1208105" y="815796"/>
                  <a:pt x="1214862" y="777340"/>
                  <a:pt x="1233054" y="784617"/>
                </a:cubicBezTo>
                <a:cubicBezTo>
                  <a:pt x="1256145" y="793853"/>
                  <a:pt x="1249641" y="831645"/>
                  <a:pt x="1260763" y="853889"/>
                </a:cubicBezTo>
                <a:cubicBezTo>
                  <a:pt x="1268210" y="868782"/>
                  <a:pt x="1279236" y="881598"/>
                  <a:pt x="1288472" y="895453"/>
                </a:cubicBezTo>
                <a:cubicBezTo>
                  <a:pt x="1316181" y="863126"/>
                  <a:pt x="1339952" y="826954"/>
                  <a:pt x="1371600" y="798471"/>
                </a:cubicBezTo>
                <a:cubicBezTo>
                  <a:pt x="1386951" y="784655"/>
                  <a:pt x="1408887" y="760872"/>
                  <a:pt x="1427018" y="770762"/>
                </a:cubicBezTo>
                <a:cubicBezTo>
                  <a:pt x="1470116" y="794270"/>
                  <a:pt x="1491673" y="844653"/>
                  <a:pt x="1524000" y="881598"/>
                </a:cubicBezTo>
                <a:cubicBezTo>
                  <a:pt x="1537854" y="918544"/>
                  <a:pt x="1537662" y="964534"/>
                  <a:pt x="1565563" y="992435"/>
                </a:cubicBezTo>
                <a:cubicBezTo>
                  <a:pt x="1577337" y="1004209"/>
                  <a:pt x="1597449" y="978276"/>
                  <a:pt x="1607127" y="964726"/>
                </a:cubicBezTo>
                <a:cubicBezTo>
                  <a:pt x="1621582" y="944489"/>
                  <a:pt x="1626972" y="919047"/>
                  <a:pt x="1634836" y="895453"/>
                </a:cubicBezTo>
                <a:cubicBezTo>
                  <a:pt x="1640857" y="877389"/>
                  <a:pt x="1643459" y="858344"/>
                  <a:pt x="1648690" y="840035"/>
                </a:cubicBezTo>
                <a:cubicBezTo>
                  <a:pt x="1652702" y="825993"/>
                  <a:pt x="1657927" y="812326"/>
                  <a:pt x="1662545" y="798471"/>
                </a:cubicBezTo>
                <a:cubicBezTo>
                  <a:pt x="1690254" y="812326"/>
                  <a:pt x="1720888" y="821447"/>
                  <a:pt x="1745672" y="840035"/>
                </a:cubicBezTo>
                <a:cubicBezTo>
                  <a:pt x="1758993" y="850026"/>
                  <a:pt x="1756957" y="884335"/>
                  <a:pt x="1773381" y="881598"/>
                </a:cubicBezTo>
                <a:cubicBezTo>
                  <a:pt x="1799150" y="877303"/>
                  <a:pt x="1807542" y="841364"/>
                  <a:pt x="1828800" y="826180"/>
                </a:cubicBezTo>
                <a:cubicBezTo>
                  <a:pt x="1840684" y="817692"/>
                  <a:pt x="1856509" y="816944"/>
                  <a:pt x="1870363" y="812326"/>
                </a:cubicBezTo>
                <a:cubicBezTo>
                  <a:pt x="1893579" y="905188"/>
                  <a:pt x="1872798" y="832671"/>
                  <a:pt x="1911927" y="937017"/>
                </a:cubicBezTo>
                <a:cubicBezTo>
                  <a:pt x="1926617" y="976191"/>
                  <a:pt x="1944321" y="1043469"/>
                  <a:pt x="1953490" y="1075562"/>
                </a:cubicBezTo>
                <a:cubicBezTo>
                  <a:pt x="2035162" y="953057"/>
                  <a:pt x="1927239" y="1087229"/>
                  <a:pt x="2008909" y="1075562"/>
                </a:cubicBezTo>
                <a:cubicBezTo>
                  <a:pt x="2038182" y="1071380"/>
                  <a:pt x="2055090" y="1038617"/>
                  <a:pt x="2078181" y="1020144"/>
                </a:cubicBezTo>
                <a:cubicBezTo>
                  <a:pt x="2096654" y="1029380"/>
                  <a:pt x="2117919" y="1034412"/>
                  <a:pt x="2133600" y="1047853"/>
                </a:cubicBezTo>
                <a:cubicBezTo>
                  <a:pt x="2151132" y="1062880"/>
                  <a:pt x="2162766" y="1122752"/>
                  <a:pt x="2175163" y="1103271"/>
                </a:cubicBezTo>
                <a:cubicBezTo>
                  <a:pt x="2473426" y="634568"/>
                  <a:pt x="2021691" y="1113818"/>
                  <a:pt x="2313709" y="756907"/>
                </a:cubicBezTo>
                <a:cubicBezTo>
                  <a:pt x="2322957" y="745604"/>
                  <a:pt x="2341418" y="747671"/>
                  <a:pt x="2355272" y="743053"/>
                </a:cubicBezTo>
                <a:cubicBezTo>
                  <a:pt x="2360509" y="764001"/>
                  <a:pt x="2369421" y="840035"/>
                  <a:pt x="2410690" y="840035"/>
                </a:cubicBezTo>
                <a:cubicBezTo>
                  <a:pt x="2427341" y="840035"/>
                  <a:pt x="2425397" y="808873"/>
                  <a:pt x="2438400" y="798471"/>
                </a:cubicBezTo>
                <a:cubicBezTo>
                  <a:pt x="2449804" y="789348"/>
                  <a:pt x="2479963" y="784617"/>
                  <a:pt x="2479963" y="784617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92" name="TextBox 17"/>
          <p:cNvSpPr txBox="1">
            <a:spLocks noChangeArrowheads="1"/>
          </p:cNvSpPr>
          <p:nvPr/>
        </p:nvSpPr>
        <p:spPr bwMode="auto">
          <a:xfrm>
            <a:off x="2496346" y="5348288"/>
            <a:ext cx="469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2400">
                <a:solidFill>
                  <a:srgbClr val="000000"/>
                </a:solidFill>
              </a:rPr>
              <a:t>Y</a:t>
            </a:r>
            <a:r>
              <a:rPr lang="tr-TR" sz="2400" baseline="3000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22" name="Freeform 21"/>
          <p:cNvSpPr/>
          <p:nvPr/>
        </p:nvSpPr>
        <p:spPr>
          <a:xfrm>
            <a:off x="6895334" y="4961650"/>
            <a:ext cx="2506662" cy="1308100"/>
          </a:xfrm>
          <a:custGeom>
            <a:avLst/>
            <a:gdLst>
              <a:gd name="connsiteX0" fmla="*/ 0 w 2479963"/>
              <a:gd name="connsiteY0" fmla="*/ 1311089 h 1366507"/>
              <a:gd name="connsiteX1" fmla="*/ 13854 w 2479963"/>
              <a:gd name="connsiteY1" fmla="*/ 1214107 h 1366507"/>
              <a:gd name="connsiteX2" fmla="*/ 41563 w 2479963"/>
              <a:gd name="connsiteY2" fmla="*/ 1172544 h 1366507"/>
              <a:gd name="connsiteX3" fmla="*/ 69272 w 2479963"/>
              <a:gd name="connsiteY3" fmla="*/ 1297235 h 1366507"/>
              <a:gd name="connsiteX4" fmla="*/ 96981 w 2479963"/>
              <a:gd name="connsiteY4" fmla="*/ 1366507 h 1366507"/>
              <a:gd name="connsiteX5" fmla="*/ 138545 w 2479963"/>
              <a:gd name="connsiteY5" fmla="*/ 1311089 h 1366507"/>
              <a:gd name="connsiteX6" fmla="*/ 221672 w 2479963"/>
              <a:gd name="connsiteY6" fmla="*/ 1255671 h 1366507"/>
              <a:gd name="connsiteX7" fmla="*/ 277090 w 2479963"/>
              <a:gd name="connsiteY7" fmla="*/ 978580 h 1366507"/>
              <a:gd name="connsiteX8" fmla="*/ 304800 w 2479963"/>
              <a:gd name="connsiteY8" fmla="*/ 784617 h 1366507"/>
              <a:gd name="connsiteX9" fmla="*/ 318654 w 2479963"/>
              <a:gd name="connsiteY9" fmla="*/ 715344 h 1366507"/>
              <a:gd name="connsiteX10" fmla="*/ 374072 w 2479963"/>
              <a:gd name="connsiteY10" fmla="*/ 632217 h 1366507"/>
              <a:gd name="connsiteX11" fmla="*/ 415636 w 2479963"/>
              <a:gd name="connsiteY11" fmla="*/ 535235 h 1366507"/>
              <a:gd name="connsiteX12" fmla="*/ 471054 w 2479963"/>
              <a:gd name="connsiteY12" fmla="*/ 341271 h 1366507"/>
              <a:gd name="connsiteX13" fmla="*/ 540327 w 2479963"/>
              <a:gd name="connsiteY13" fmla="*/ 216580 h 1366507"/>
              <a:gd name="connsiteX14" fmla="*/ 554181 w 2479963"/>
              <a:gd name="connsiteY14" fmla="*/ 147307 h 1366507"/>
              <a:gd name="connsiteX15" fmla="*/ 581890 w 2479963"/>
              <a:gd name="connsiteY15" fmla="*/ 175017 h 1366507"/>
              <a:gd name="connsiteX16" fmla="*/ 665018 w 2479963"/>
              <a:gd name="connsiteY16" fmla="*/ 8762 h 1366507"/>
              <a:gd name="connsiteX17" fmla="*/ 678872 w 2479963"/>
              <a:gd name="connsiteY17" fmla="*/ 188871 h 1366507"/>
              <a:gd name="connsiteX18" fmla="*/ 692727 w 2479963"/>
              <a:gd name="connsiteY18" fmla="*/ 327417 h 1366507"/>
              <a:gd name="connsiteX19" fmla="*/ 748145 w 2479963"/>
              <a:gd name="connsiteY19" fmla="*/ 521380 h 1366507"/>
              <a:gd name="connsiteX20" fmla="*/ 762000 w 2479963"/>
              <a:gd name="connsiteY20" fmla="*/ 479817 h 1366507"/>
              <a:gd name="connsiteX21" fmla="*/ 775854 w 2479963"/>
              <a:gd name="connsiteY21" fmla="*/ 632217 h 1366507"/>
              <a:gd name="connsiteX22" fmla="*/ 789709 w 2479963"/>
              <a:gd name="connsiteY22" fmla="*/ 687635 h 1366507"/>
              <a:gd name="connsiteX23" fmla="*/ 817418 w 2479963"/>
              <a:gd name="connsiteY23" fmla="*/ 784617 h 1366507"/>
              <a:gd name="connsiteX24" fmla="*/ 872836 w 2479963"/>
              <a:gd name="connsiteY24" fmla="*/ 826180 h 1366507"/>
              <a:gd name="connsiteX25" fmla="*/ 914400 w 2479963"/>
              <a:gd name="connsiteY25" fmla="*/ 743053 h 1366507"/>
              <a:gd name="connsiteX26" fmla="*/ 942109 w 2479963"/>
              <a:gd name="connsiteY26" fmla="*/ 798471 h 1366507"/>
              <a:gd name="connsiteX27" fmla="*/ 955963 w 2479963"/>
              <a:gd name="connsiteY27" fmla="*/ 881598 h 1366507"/>
              <a:gd name="connsiteX28" fmla="*/ 969818 w 2479963"/>
              <a:gd name="connsiteY28" fmla="*/ 950871 h 1366507"/>
              <a:gd name="connsiteX29" fmla="*/ 1039090 w 2479963"/>
              <a:gd name="connsiteY29" fmla="*/ 909307 h 1366507"/>
              <a:gd name="connsiteX30" fmla="*/ 1108363 w 2479963"/>
              <a:gd name="connsiteY30" fmla="*/ 812326 h 1366507"/>
              <a:gd name="connsiteX31" fmla="*/ 1122218 w 2479963"/>
              <a:gd name="connsiteY31" fmla="*/ 853889 h 1366507"/>
              <a:gd name="connsiteX32" fmla="*/ 1191490 w 2479963"/>
              <a:gd name="connsiteY32" fmla="*/ 826180 h 1366507"/>
              <a:gd name="connsiteX33" fmla="*/ 1233054 w 2479963"/>
              <a:gd name="connsiteY33" fmla="*/ 784617 h 1366507"/>
              <a:gd name="connsiteX34" fmla="*/ 1260763 w 2479963"/>
              <a:gd name="connsiteY34" fmla="*/ 853889 h 1366507"/>
              <a:gd name="connsiteX35" fmla="*/ 1288472 w 2479963"/>
              <a:gd name="connsiteY35" fmla="*/ 895453 h 1366507"/>
              <a:gd name="connsiteX36" fmla="*/ 1371600 w 2479963"/>
              <a:gd name="connsiteY36" fmla="*/ 798471 h 1366507"/>
              <a:gd name="connsiteX37" fmla="*/ 1427018 w 2479963"/>
              <a:gd name="connsiteY37" fmla="*/ 770762 h 1366507"/>
              <a:gd name="connsiteX38" fmla="*/ 1524000 w 2479963"/>
              <a:gd name="connsiteY38" fmla="*/ 881598 h 1366507"/>
              <a:gd name="connsiteX39" fmla="*/ 1565563 w 2479963"/>
              <a:gd name="connsiteY39" fmla="*/ 992435 h 1366507"/>
              <a:gd name="connsiteX40" fmla="*/ 1607127 w 2479963"/>
              <a:gd name="connsiteY40" fmla="*/ 964726 h 1366507"/>
              <a:gd name="connsiteX41" fmla="*/ 1634836 w 2479963"/>
              <a:gd name="connsiteY41" fmla="*/ 895453 h 1366507"/>
              <a:gd name="connsiteX42" fmla="*/ 1648690 w 2479963"/>
              <a:gd name="connsiteY42" fmla="*/ 840035 h 1366507"/>
              <a:gd name="connsiteX43" fmla="*/ 1662545 w 2479963"/>
              <a:gd name="connsiteY43" fmla="*/ 798471 h 1366507"/>
              <a:gd name="connsiteX44" fmla="*/ 1745672 w 2479963"/>
              <a:gd name="connsiteY44" fmla="*/ 840035 h 1366507"/>
              <a:gd name="connsiteX45" fmla="*/ 1773381 w 2479963"/>
              <a:gd name="connsiteY45" fmla="*/ 881598 h 1366507"/>
              <a:gd name="connsiteX46" fmla="*/ 1828800 w 2479963"/>
              <a:gd name="connsiteY46" fmla="*/ 826180 h 1366507"/>
              <a:gd name="connsiteX47" fmla="*/ 1870363 w 2479963"/>
              <a:gd name="connsiteY47" fmla="*/ 812326 h 1366507"/>
              <a:gd name="connsiteX48" fmla="*/ 1911927 w 2479963"/>
              <a:gd name="connsiteY48" fmla="*/ 937017 h 1366507"/>
              <a:gd name="connsiteX49" fmla="*/ 1953490 w 2479963"/>
              <a:gd name="connsiteY49" fmla="*/ 1075562 h 1366507"/>
              <a:gd name="connsiteX50" fmla="*/ 2008909 w 2479963"/>
              <a:gd name="connsiteY50" fmla="*/ 1075562 h 1366507"/>
              <a:gd name="connsiteX51" fmla="*/ 2078181 w 2479963"/>
              <a:gd name="connsiteY51" fmla="*/ 1020144 h 1366507"/>
              <a:gd name="connsiteX52" fmla="*/ 2133600 w 2479963"/>
              <a:gd name="connsiteY52" fmla="*/ 1047853 h 1366507"/>
              <a:gd name="connsiteX53" fmla="*/ 2175163 w 2479963"/>
              <a:gd name="connsiteY53" fmla="*/ 1103271 h 1366507"/>
              <a:gd name="connsiteX54" fmla="*/ 2313709 w 2479963"/>
              <a:gd name="connsiteY54" fmla="*/ 756907 h 1366507"/>
              <a:gd name="connsiteX55" fmla="*/ 2355272 w 2479963"/>
              <a:gd name="connsiteY55" fmla="*/ 743053 h 1366507"/>
              <a:gd name="connsiteX56" fmla="*/ 2410690 w 2479963"/>
              <a:gd name="connsiteY56" fmla="*/ 840035 h 1366507"/>
              <a:gd name="connsiteX57" fmla="*/ 2438400 w 2479963"/>
              <a:gd name="connsiteY57" fmla="*/ 798471 h 1366507"/>
              <a:gd name="connsiteX58" fmla="*/ 2479963 w 2479963"/>
              <a:gd name="connsiteY58" fmla="*/ 784617 h 1366507"/>
              <a:gd name="connsiteX0" fmla="*/ 0 w 2479963"/>
              <a:gd name="connsiteY0" fmla="*/ 1311089 h 1366507"/>
              <a:gd name="connsiteX1" fmla="*/ 13854 w 2479963"/>
              <a:gd name="connsiteY1" fmla="*/ 1214107 h 1366507"/>
              <a:gd name="connsiteX2" fmla="*/ 41563 w 2479963"/>
              <a:gd name="connsiteY2" fmla="*/ 1172544 h 1366507"/>
              <a:gd name="connsiteX3" fmla="*/ 69272 w 2479963"/>
              <a:gd name="connsiteY3" fmla="*/ 1297235 h 1366507"/>
              <a:gd name="connsiteX4" fmla="*/ 96981 w 2479963"/>
              <a:gd name="connsiteY4" fmla="*/ 1366507 h 1366507"/>
              <a:gd name="connsiteX5" fmla="*/ 138545 w 2479963"/>
              <a:gd name="connsiteY5" fmla="*/ 1311089 h 1366507"/>
              <a:gd name="connsiteX6" fmla="*/ 166254 w 2479963"/>
              <a:gd name="connsiteY6" fmla="*/ 1006290 h 1366507"/>
              <a:gd name="connsiteX7" fmla="*/ 277090 w 2479963"/>
              <a:gd name="connsiteY7" fmla="*/ 978580 h 1366507"/>
              <a:gd name="connsiteX8" fmla="*/ 304800 w 2479963"/>
              <a:gd name="connsiteY8" fmla="*/ 784617 h 1366507"/>
              <a:gd name="connsiteX9" fmla="*/ 318654 w 2479963"/>
              <a:gd name="connsiteY9" fmla="*/ 715344 h 1366507"/>
              <a:gd name="connsiteX10" fmla="*/ 374072 w 2479963"/>
              <a:gd name="connsiteY10" fmla="*/ 632217 h 1366507"/>
              <a:gd name="connsiteX11" fmla="*/ 415636 w 2479963"/>
              <a:gd name="connsiteY11" fmla="*/ 535235 h 1366507"/>
              <a:gd name="connsiteX12" fmla="*/ 471054 w 2479963"/>
              <a:gd name="connsiteY12" fmla="*/ 341271 h 1366507"/>
              <a:gd name="connsiteX13" fmla="*/ 540327 w 2479963"/>
              <a:gd name="connsiteY13" fmla="*/ 216580 h 1366507"/>
              <a:gd name="connsiteX14" fmla="*/ 554181 w 2479963"/>
              <a:gd name="connsiteY14" fmla="*/ 147307 h 1366507"/>
              <a:gd name="connsiteX15" fmla="*/ 581890 w 2479963"/>
              <a:gd name="connsiteY15" fmla="*/ 175017 h 1366507"/>
              <a:gd name="connsiteX16" fmla="*/ 665018 w 2479963"/>
              <a:gd name="connsiteY16" fmla="*/ 8762 h 1366507"/>
              <a:gd name="connsiteX17" fmla="*/ 678872 w 2479963"/>
              <a:gd name="connsiteY17" fmla="*/ 188871 h 1366507"/>
              <a:gd name="connsiteX18" fmla="*/ 692727 w 2479963"/>
              <a:gd name="connsiteY18" fmla="*/ 327417 h 1366507"/>
              <a:gd name="connsiteX19" fmla="*/ 748145 w 2479963"/>
              <a:gd name="connsiteY19" fmla="*/ 521380 h 1366507"/>
              <a:gd name="connsiteX20" fmla="*/ 762000 w 2479963"/>
              <a:gd name="connsiteY20" fmla="*/ 479817 h 1366507"/>
              <a:gd name="connsiteX21" fmla="*/ 775854 w 2479963"/>
              <a:gd name="connsiteY21" fmla="*/ 632217 h 1366507"/>
              <a:gd name="connsiteX22" fmla="*/ 789709 w 2479963"/>
              <a:gd name="connsiteY22" fmla="*/ 687635 h 1366507"/>
              <a:gd name="connsiteX23" fmla="*/ 817418 w 2479963"/>
              <a:gd name="connsiteY23" fmla="*/ 784617 h 1366507"/>
              <a:gd name="connsiteX24" fmla="*/ 872836 w 2479963"/>
              <a:gd name="connsiteY24" fmla="*/ 826180 h 1366507"/>
              <a:gd name="connsiteX25" fmla="*/ 914400 w 2479963"/>
              <a:gd name="connsiteY25" fmla="*/ 743053 h 1366507"/>
              <a:gd name="connsiteX26" fmla="*/ 942109 w 2479963"/>
              <a:gd name="connsiteY26" fmla="*/ 798471 h 1366507"/>
              <a:gd name="connsiteX27" fmla="*/ 955963 w 2479963"/>
              <a:gd name="connsiteY27" fmla="*/ 881598 h 1366507"/>
              <a:gd name="connsiteX28" fmla="*/ 969818 w 2479963"/>
              <a:gd name="connsiteY28" fmla="*/ 950871 h 1366507"/>
              <a:gd name="connsiteX29" fmla="*/ 1039090 w 2479963"/>
              <a:gd name="connsiteY29" fmla="*/ 909307 h 1366507"/>
              <a:gd name="connsiteX30" fmla="*/ 1108363 w 2479963"/>
              <a:gd name="connsiteY30" fmla="*/ 812326 h 1366507"/>
              <a:gd name="connsiteX31" fmla="*/ 1122218 w 2479963"/>
              <a:gd name="connsiteY31" fmla="*/ 853889 h 1366507"/>
              <a:gd name="connsiteX32" fmla="*/ 1191490 w 2479963"/>
              <a:gd name="connsiteY32" fmla="*/ 826180 h 1366507"/>
              <a:gd name="connsiteX33" fmla="*/ 1233054 w 2479963"/>
              <a:gd name="connsiteY33" fmla="*/ 784617 h 1366507"/>
              <a:gd name="connsiteX34" fmla="*/ 1260763 w 2479963"/>
              <a:gd name="connsiteY34" fmla="*/ 853889 h 1366507"/>
              <a:gd name="connsiteX35" fmla="*/ 1288472 w 2479963"/>
              <a:gd name="connsiteY35" fmla="*/ 895453 h 1366507"/>
              <a:gd name="connsiteX36" fmla="*/ 1371600 w 2479963"/>
              <a:gd name="connsiteY36" fmla="*/ 798471 h 1366507"/>
              <a:gd name="connsiteX37" fmla="*/ 1427018 w 2479963"/>
              <a:gd name="connsiteY37" fmla="*/ 770762 h 1366507"/>
              <a:gd name="connsiteX38" fmla="*/ 1524000 w 2479963"/>
              <a:gd name="connsiteY38" fmla="*/ 881598 h 1366507"/>
              <a:gd name="connsiteX39" fmla="*/ 1565563 w 2479963"/>
              <a:gd name="connsiteY39" fmla="*/ 992435 h 1366507"/>
              <a:gd name="connsiteX40" fmla="*/ 1607127 w 2479963"/>
              <a:gd name="connsiteY40" fmla="*/ 964726 h 1366507"/>
              <a:gd name="connsiteX41" fmla="*/ 1634836 w 2479963"/>
              <a:gd name="connsiteY41" fmla="*/ 895453 h 1366507"/>
              <a:gd name="connsiteX42" fmla="*/ 1648690 w 2479963"/>
              <a:gd name="connsiteY42" fmla="*/ 840035 h 1366507"/>
              <a:gd name="connsiteX43" fmla="*/ 1662545 w 2479963"/>
              <a:gd name="connsiteY43" fmla="*/ 798471 h 1366507"/>
              <a:gd name="connsiteX44" fmla="*/ 1745672 w 2479963"/>
              <a:gd name="connsiteY44" fmla="*/ 840035 h 1366507"/>
              <a:gd name="connsiteX45" fmla="*/ 1773381 w 2479963"/>
              <a:gd name="connsiteY45" fmla="*/ 881598 h 1366507"/>
              <a:gd name="connsiteX46" fmla="*/ 1828800 w 2479963"/>
              <a:gd name="connsiteY46" fmla="*/ 826180 h 1366507"/>
              <a:gd name="connsiteX47" fmla="*/ 1870363 w 2479963"/>
              <a:gd name="connsiteY47" fmla="*/ 812326 h 1366507"/>
              <a:gd name="connsiteX48" fmla="*/ 1911927 w 2479963"/>
              <a:gd name="connsiteY48" fmla="*/ 937017 h 1366507"/>
              <a:gd name="connsiteX49" fmla="*/ 1953490 w 2479963"/>
              <a:gd name="connsiteY49" fmla="*/ 1075562 h 1366507"/>
              <a:gd name="connsiteX50" fmla="*/ 2008909 w 2479963"/>
              <a:gd name="connsiteY50" fmla="*/ 1075562 h 1366507"/>
              <a:gd name="connsiteX51" fmla="*/ 2078181 w 2479963"/>
              <a:gd name="connsiteY51" fmla="*/ 1020144 h 1366507"/>
              <a:gd name="connsiteX52" fmla="*/ 2133600 w 2479963"/>
              <a:gd name="connsiteY52" fmla="*/ 1047853 h 1366507"/>
              <a:gd name="connsiteX53" fmla="*/ 2175163 w 2479963"/>
              <a:gd name="connsiteY53" fmla="*/ 1103271 h 1366507"/>
              <a:gd name="connsiteX54" fmla="*/ 2313709 w 2479963"/>
              <a:gd name="connsiteY54" fmla="*/ 756907 h 1366507"/>
              <a:gd name="connsiteX55" fmla="*/ 2355272 w 2479963"/>
              <a:gd name="connsiteY55" fmla="*/ 743053 h 1366507"/>
              <a:gd name="connsiteX56" fmla="*/ 2410690 w 2479963"/>
              <a:gd name="connsiteY56" fmla="*/ 840035 h 1366507"/>
              <a:gd name="connsiteX57" fmla="*/ 2438400 w 2479963"/>
              <a:gd name="connsiteY57" fmla="*/ 798471 h 1366507"/>
              <a:gd name="connsiteX58" fmla="*/ 2479963 w 2479963"/>
              <a:gd name="connsiteY58" fmla="*/ 784617 h 1366507"/>
              <a:gd name="connsiteX0" fmla="*/ 0 w 2479963"/>
              <a:gd name="connsiteY0" fmla="*/ 1311089 h 1366507"/>
              <a:gd name="connsiteX1" fmla="*/ 13854 w 2479963"/>
              <a:gd name="connsiteY1" fmla="*/ 1214107 h 1366507"/>
              <a:gd name="connsiteX2" fmla="*/ 41563 w 2479963"/>
              <a:gd name="connsiteY2" fmla="*/ 1172544 h 1366507"/>
              <a:gd name="connsiteX3" fmla="*/ 69272 w 2479963"/>
              <a:gd name="connsiteY3" fmla="*/ 1297235 h 1366507"/>
              <a:gd name="connsiteX4" fmla="*/ 96981 w 2479963"/>
              <a:gd name="connsiteY4" fmla="*/ 1366507 h 1366507"/>
              <a:gd name="connsiteX5" fmla="*/ 124690 w 2479963"/>
              <a:gd name="connsiteY5" fmla="*/ 964726 h 1366507"/>
              <a:gd name="connsiteX6" fmla="*/ 166254 w 2479963"/>
              <a:gd name="connsiteY6" fmla="*/ 1006290 h 1366507"/>
              <a:gd name="connsiteX7" fmla="*/ 277090 w 2479963"/>
              <a:gd name="connsiteY7" fmla="*/ 978580 h 1366507"/>
              <a:gd name="connsiteX8" fmla="*/ 304800 w 2479963"/>
              <a:gd name="connsiteY8" fmla="*/ 784617 h 1366507"/>
              <a:gd name="connsiteX9" fmla="*/ 318654 w 2479963"/>
              <a:gd name="connsiteY9" fmla="*/ 715344 h 1366507"/>
              <a:gd name="connsiteX10" fmla="*/ 374072 w 2479963"/>
              <a:gd name="connsiteY10" fmla="*/ 632217 h 1366507"/>
              <a:gd name="connsiteX11" fmla="*/ 415636 w 2479963"/>
              <a:gd name="connsiteY11" fmla="*/ 535235 h 1366507"/>
              <a:gd name="connsiteX12" fmla="*/ 471054 w 2479963"/>
              <a:gd name="connsiteY12" fmla="*/ 341271 h 1366507"/>
              <a:gd name="connsiteX13" fmla="*/ 540327 w 2479963"/>
              <a:gd name="connsiteY13" fmla="*/ 216580 h 1366507"/>
              <a:gd name="connsiteX14" fmla="*/ 554181 w 2479963"/>
              <a:gd name="connsiteY14" fmla="*/ 147307 h 1366507"/>
              <a:gd name="connsiteX15" fmla="*/ 581890 w 2479963"/>
              <a:gd name="connsiteY15" fmla="*/ 175017 h 1366507"/>
              <a:gd name="connsiteX16" fmla="*/ 665018 w 2479963"/>
              <a:gd name="connsiteY16" fmla="*/ 8762 h 1366507"/>
              <a:gd name="connsiteX17" fmla="*/ 678872 w 2479963"/>
              <a:gd name="connsiteY17" fmla="*/ 188871 h 1366507"/>
              <a:gd name="connsiteX18" fmla="*/ 692727 w 2479963"/>
              <a:gd name="connsiteY18" fmla="*/ 327417 h 1366507"/>
              <a:gd name="connsiteX19" fmla="*/ 748145 w 2479963"/>
              <a:gd name="connsiteY19" fmla="*/ 521380 h 1366507"/>
              <a:gd name="connsiteX20" fmla="*/ 762000 w 2479963"/>
              <a:gd name="connsiteY20" fmla="*/ 479817 h 1366507"/>
              <a:gd name="connsiteX21" fmla="*/ 775854 w 2479963"/>
              <a:gd name="connsiteY21" fmla="*/ 632217 h 1366507"/>
              <a:gd name="connsiteX22" fmla="*/ 789709 w 2479963"/>
              <a:gd name="connsiteY22" fmla="*/ 687635 h 1366507"/>
              <a:gd name="connsiteX23" fmla="*/ 817418 w 2479963"/>
              <a:gd name="connsiteY23" fmla="*/ 784617 h 1366507"/>
              <a:gd name="connsiteX24" fmla="*/ 872836 w 2479963"/>
              <a:gd name="connsiteY24" fmla="*/ 826180 h 1366507"/>
              <a:gd name="connsiteX25" fmla="*/ 914400 w 2479963"/>
              <a:gd name="connsiteY25" fmla="*/ 743053 h 1366507"/>
              <a:gd name="connsiteX26" fmla="*/ 942109 w 2479963"/>
              <a:gd name="connsiteY26" fmla="*/ 798471 h 1366507"/>
              <a:gd name="connsiteX27" fmla="*/ 955963 w 2479963"/>
              <a:gd name="connsiteY27" fmla="*/ 881598 h 1366507"/>
              <a:gd name="connsiteX28" fmla="*/ 969818 w 2479963"/>
              <a:gd name="connsiteY28" fmla="*/ 950871 h 1366507"/>
              <a:gd name="connsiteX29" fmla="*/ 1039090 w 2479963"/>
              <a:gd name="connsiteY29" fmla="*/ 909307 h 1366507"/>
              <a:gd name="connsiteX30" fmla="*/ 1108363 w 2479963"/>
              <a:gd name="connsiteY30" fmla="*/ 812326 h 1366507"/>
              <a:gd name="connsiteX31" fmla="*/ 1122218 w 2479963"/>
              <a:gd name="connsiteY31" fmla="*/ 853889 h 1366507"/>
              <a:gd name="connsiteX32" fmla="*/ 1191490 w 2479963"/>
              <a:gd name="connsiteY32" fmla="*/ 826180 h 1366507"/>
              <a:gd name="connsiteX33" fmla="*/ 1233054 w 2479963"/>
              <a:gd name="connsiteY33" fmla="*/ 784617 h 1366507"/>
              <a:gd name="connsiteX34" fmla="*/ 1260763 w 2479963"/>
              <a:gd name="connsiteY34" fmla="*/ 853889 h 1366507"/>
              <a:gd name="connsiteX35" fmla="*/ 1288472 w 2479963"/>
              <a:gd name="connsiteY35" fmla="*/ 895453 h 1366507"/>
              <a:gd name="connsiteX36" fmla="*/ 1371600 w 2479963"/>
              <a:gd name="connsiteY36" fmla="*/ 798471 h 1366507"/>
              <a:gd name="connsiteX37" fmla="*/ 1427018 w 2479963"/>
              <a:gd name="connsiteY37" fmla="*/ 770762 h 1366507"/>
              <a:gd name="connsiteX38" fmla="*/ 1524000 w 2479963"/>
              <a:gd name="connsiteY38" fmla="*/ 881598 h 1366507"/>
              <a:gd name="connsiteX39" fmla="*/ 1565563 w 2479963"/>
              <a:gd name="connsiteY39" fmla="*/ 992435 h 1366507"/>
              <a:gd name="connsiteX40" fmla="*/ 1607127 w 2479963"/>
              <a:gd name="connsiteY40" fmla="*/ 964726 h 1366507"/>
              <a:gd name="connsiteX41" fmla="*/ 1634836 w 2479963"/>
              <a:gd name="connsiteY41" fmla="*/ 895453 h 1366507"/>
              <a:gd name="connsiteX42" fmla="*/ 1648690 w 2479963"/>
              <a:gd name="connsiteY42" fmla="*/ 840035 h 1366507"/>
              <a:gd name="connsiteX43" fmla="*/ 1662545 w 2479963"/>
              <a:gd name="connsiteY43" fmla="*/ 798471 h 1366507"/>
              <a:gd name="connsiteX44" fmla="*/ 1745672 w 2479963"/>
              <a:gd name="connsiteY44" fmla="*/ 840035 h 1366507"/>
              <a:gd name="connsiteX45" fmla="*/ 1773381 w 2479963"/>
              <a:gd name="connsiteY45" fmla="*/ 881598 h 1366507"/>
              <a:gd name="connsiteX46" fmla="*/ 1828800 w 2479963"/>
              <a:gd name="connsiteY46" fmla="*/ 826180 h 1366507"/>
              <a:gd name="connsiteX47" fmla="*/ 1870363 w 2479963"/>
              <a:gd name="connsiteY47" fmla="*/ 812326 h 1366507"/>
              <a:gd name="connsiteX48" fmla="*/ 1911927 w 2479963"/>
              <a:gd name="connsiteY48" fmla="*/ 937017 h 1366507"/>
              <a:gd name="connsiteX49" fmla="*/ 1953490 w 2479963"/>
              <a:gd name="connsiteY49" fmla="*/ 1075562 h 1366507"/>
              <a:gd name="connsiteX50" fmla="*/ 2008909 w 2479963"/>
              <a:gd name="connsiteY50" fmla="*/ 1075562 h 1366507"/>
              <a:gd name="connsiteX51" fmla="*/ 2078181 w 2479963"/>
              <a:gd name="connsiteY51" fmla="*/ 1020144 h 1366507"/>
              <a:gd name="connsiteX52" fmla="*/ 2133600 w 2479963"/>
              <a:gd name="connsiteY52" fmla="*/ 1047853 h 1366507"/>
              <a:gd name="connsiteX53" fmla="*/ 2175163 w 2479963"/>
              <a:gd name="connsiteY53" fmla="*/ 1103271 h 1366507"/>
              <a:gd name="connsiteX54" fmla="*/ 2313709 w 2479963"/>
              <a:gd name="connsiteY54" fmla="*/ 756907 h 1366507"/>
              <a:gd name="connsiteX55" fmla="*/ 2355272 w 2479963"/>
              <a:gd name="connsiteY55" fmla="*/ 743053 h 1366507"/>
              <a:gd name="connsiteX56" fmla="*/ 2410690 w 2479963"/>
              <a:gd name="connsiteY56" fmla="*/ 840035 h 1366507"/>
              <a:gd name="connsiteX57" fmla="*/ 2438400 w 2479963"/>
              <a:gd name="connsiteY57" fmla="*/ 798471 h 1366507"/>
              <a:gd name="connsiteX58" fmla="*/ 2479963 w 2479963"/>
              <a:gd name="connsiteY58" fmla="*/ 784617 h 1366507"/>
              <a:gd name="connsiteX0" fmla="*/ 0 w 2479963"/>
              <a:gd name="connsiteY0" fmla="*/ 1311089 h 1321148"/>
              <a:gd name="connsiteX1" fmla="*/ 13854 w 2479963"/>
              <a:gd name="connsiteY1" fmla="*/ 1214107 h 1321148"/>
              <a:gd name="connsiteX2" fmla="*/ 41563 w 2479963"/>
              <a:gd name="connsiteY2" fmla="*/ 1172544 h 1321148"/>
              <a:gd name="connsiteX3" fmla="*/ 69272 w 2479963"/>
              <a:gd name="connsiteY3" fmla="*/ 1297235 h 1321148"/>
              <a:gd name="connsiteX4" fmla="*/ 96981 w 2479963"/>
              <a:gd name="connsiteY4" fmla="*/ 1089416 h 1321148"/>
              <a:gd name="connsiteX5" fmla="*/ 124690 w 2479963"/>
              <a:gd name="connsiteY5" fmla="*/ 964726 h 1321148"/>
              <a:gd name="connsiteX6" fmla="*/ 166254 w 2479963"/>
              <a:gd name="connsiteY6" fmla="*/ 1006290 h 1321148"/>
              <a:gd name="connsiteX7" fmla="*/ 277090 w 2479963"/>
              <a:gd name="connsiteY7" fmla="*/ 978580 h 1321148"/>
              <a:gd name="connsiteX8" fmla="*/ 304800 w 2479963"/>
              <a:gd name="connsiteY8" fmla="*/ 784617 h 1321148"/>
              <a:gd name="connsiteX9" fmla="*/ 318654 w 2479963"/>
              <a:gd name="connsiteY9" fmla="*/ 715344 h 1321148"/>
              <a:gd name="connsiteX10" fmla="*/ 374072 w 2479963"/>
              <a:gd name="connsiteY10" fmla="*/ 632217 h 1321148"/>
              <a:gd name="connsiteX11" fmla="*/ 415636 w 2479963"/>
              <a:gd name="connsiteY11" fmla="*/ 535235 h 1321148"/>
              <a:gd name="connsiteX12" fmla="*/ 471054 w 2479963"/>
              <a:gd name="connsiteY12" fmla="*/ 341271 h 1321148"/>
              <a:gd name="connsiteX13" fmla="*/ 540327 w 2479963"/>
              <a:gd name="connsiteY13" fmla="*/ 216580 h 1321148"/>
              <a:gd name="connsiteX14" fmla="*/ 554181 w 2479963"/>
              <a:gd name="connsiteY14" fmla="*/ 147307 h 1321148"/>
              <a:gd name="connsiteX15" fmla="*/ 581890 w 2479963"/>
              <a:gd name="connsiteY15" fmla="*/ 175017 h 1321148"/>
              <a:gd name="connsiteX16" fmla="*/ 665018 w 2479963"/>
              <a:gd name="connsiteY16" fmla="*/ 8762 h 1321148"/>
              <a:gd name="connsiteX17" fmla="*/ 678872 w 2479963"/>
              <a:gd name="connsiteY17" fmla="*/ 188871 h 1321148"/>
              <a:gd name="connsiteX18" fmla="*/ 692727 w 2479963"/>
              <a:gd name="connsiteY18" fmla="*/ 327417 h 1321148"/>
              <a:gd name="connsiteX19" fmla="*/ 748145 w 2479963"/>
              <a:gd name="connsiteY19" fmla="*/ 521380 h 1321148"/>
              <a:gd name="connsiteX20" fmla="*/ 762000 w 2479963"/>
              <a:gd name="connsiteY20" fmla="*/ 479817 h 1321148"/>
              <a:gd name="connsiteX21" fmla="*/ 775854 w 2479963"/>
              <a:gd name="connsiteY21" fmla="*/ 632217 h 1321148"/>
              <a:gd name="connsiteX22" fmla="*/ 789709 w 2479963"/>
              <a:gd name="connsiteY22" fmla="*/ 687635 h 1321148"/>
              <a:gd name="connsiteX23" fmla="*/ 817418 w 2479963"/>
              <a:gd name="connsiteY23" fmla="*/ 784617 h 1321148"/>
              <a:gd name="connsiteX24" fmla="*/ 872836 w 2479963"/>
              <a:gd name="connsiteY24" fmla="*/ 826180 h 1321148"/>
              <a:gd name="connsiteX25" fmla="*/ 914400 w 2479963"/>
              <a:gd name="connsiteY25" fmla="*/ 743053 h 1321148"/>
              <a:gd name="connsiteX26" fmla="*/ 942109 w 2479963"/>
              <a:gd name="connsiteY26" fmla="*/ 798471 h 1321148"/>
              <a:gd name="connsiteX27" fmla="*/ 955963 w 2479963"/>
              <a:gd name="connsiteY27" fmla="*/ 881598 h 1321148"/>
              <a:gd name="connsiteX28" fmla="*/ 969818 w 2479963"/>
              <a:gd name="connsiteY28" fmla="*/ 950871 h 1321148"/>
              <a:gd name="connsiteX29" fmla="*/ 1039090 w 2479963"/>
              <a:gd name="connsiteY29" fmla="*/ 909307 h 1321148"/>
              <a:gd name="connsiteX30" fmla="*/ 1108363 w 2479963"/>
              <a:gd name="connsiteY30" fmla="*/ 812326 h 1321148"/>
              <a:gd name="connsiteX31" fmla="*/ 1122218 w 2479963"/>
              <a:gd name="connsiteY31" fmla="*/ 853889 h 1321148"/>
              <a:gd name="connsiteX32" fmla="*/ 1191490 w 2479963"/>
              <a:gd name="connsiteY32" fmla="*/ 826180 h 1321148"/>
              <a:gd name="connsiteX33" fmla="*/ 1233054 w 2479963"/>
              <a:gd name="connsiteY33" fmla="*/ 784617 h 1321148"/>
              <a:gd name="connsiteX34" fmla="*/ 1260763 w 2479963"/>
              <a:gd name="connsiteY34" fmla="*/ 853889 h 1321148"/>
              <a:gd name="connsiteX35" fmla="*/ 1288472 w 2479963"/>
              <a:gd name="connsiteY35" fmla="*/ 895453 h 1321148"/>
              <a:gd name="connsiteX36" fmla="*/ 1371600 w 2479963"/>
              <a:gd name="connsiteY36" fmla="*/ 798471 h 1321148"/>
              <a:gd name="connsiteX37" fmla="*/ 1427018 w 2479963"/>
              <a:gd name="connsiteY37" fmla="*/ 770762 h 1321148"/>
              <a:gd name="connsiteX38" fmla="*/ 1524000 w 2479963"/>
              <a:gd name="connsiteY38" fmla="*/ 881598 h 1321148"/>
              <a:gd name="connsiteX39" fmla="*/ 1565563 w 2479963"/>
              <a:gd name="connsiteY39" fmla="*/ 992435 h 1321148"/>
              <a:gd name="connsiteX40" fmla="*/ 1607127 w 2479963"/>
              <a:gd name="connsiteY40" fmla="*/ 964726 h 1321148"/>
              <a:gd name="connsiteX41" fmla="*/ 1634836 w 2479963"/>
              <a:gd name="connsiteY41" fmla="*/ 895453 h 1321148"/>
              <a:gd name="connsiteX42" fmla="*/ 1648690 w 2479963"/>
              <a:gd name="connsiteY42" fmla="*/ 840035 h 1321148"/>
              <a:gd name="connsiteX43" fmla="*/ 1662545 w 2479963"/>
              <a:gd name="connsiteY43" fmla="*/ 798471 h 1321148"/>
              <a:gd name="connsiteX44" fmla="*/ 1745672 w 2479963"/>
              <a:gd name="connsiteY44" fmla="*/ 840035 h 1321148"/>
              <a:gd name="connsiteX45" fmla="*/ 1773381 w 2479963"/>
              <a:gd name="connsiteY45" fmla="*/ 881598 h 1321148"/>
              <a:gd name="connsiteX46" fmla="*/ 1828800 w 2479963"/>
              <a:gd name="connsiteY46" fmla="*/ 826180 h 1321148"/>
              <a:gd name="connsiteX47" fmla="*/ 1870363 w 2479963"/>
              <a:gd name="connsiteY47" fmla="*/ 812326 h 1321148"/>
              <a:gd name="connsiteX48" fmla="*/ 1911927 w 2479963"/>
              <a:gd name="connsiteY48" fmla="*/ 937017 h 1321148"/>
              <a:gd name="connsiteX49" fmla="*/ 1953490 w 2479963"/>
              <a:gd name="connsiteY49" fmla="*/ 1075562 h 1321148"/>
              <a:gd name="connsiteX50" fmla="*/ 2008909 w 2479963"/>
              <a:gd name="connsiteY50" fmla="*/ 1075562 h 1321148"/>
              <a:gd name="connsiteX51" fmla="*/ 2078181 w 2479963"/>
              <a:gd name="connsiteY51" fmla="*/ 1020144 h 1321148"/>
              <a:gd name="connsiteX52" fmla="*/ 2133600 w 2479963"/>
              <a:gd name="connsiteY52" fmla="*/ 1047853 h 1321148"/>
              <a:gd name="connsiteX53" fmla="*/ 2175163 w 2479963"/>
              <a:gd name="connsiteY53" fmla="*/ 1103271 h 1321148"/>
              <a:gd name="connsiteX54" fmla="*/ 2313709 w 2479963"/>
              <a:gd name="connsiteY54" fmla="*/ 756907 h 1321148"/>
              <a:gd name="connsiteX55" fmla="*/ 2355272 w 2479963"/>
              <a:gd name="connsiteY55" fmla="*/ 743053 h 1321148"/>
              <a:gd name="connsiteX56" fmla="*/ 2410690 w 2479963"/>
              <a:gd name="connsiteY56" fmla="*/ 840035 h 1321148"/>
              <a:gd name="connsiteX57" fmla="*/ 2438400 w 2479963"/>
              <a:gd name="connsiteY57" fmla="*/ 798471 h 1321148"/>
              <a:gd name="connsiteX58" fmla="*/ 2479963 w 2479963"/>
              <a:gd name="connsiteY58" fmla="*/ 784617 h 1321148"/>
              <a:gd name="connsiteX0" fmla="*/ 0 w 2479963"/>
              <a:gd name="connsiteY0" fmla="*/ 1311089 h 1311089"/>
              <a:gd name="connsiteX1" fmla="*/ 13854 w 2479963"/>
              <a:gd name="connsiteY1" fmla="*/ 1214107 h 1311089"/>
              <a:gd name="connsiteX2" fmla="*/ 41563 w 2479963"/>
              <a:gd name="connsiteY2" fmla="*/ 1172544 h 1311089"/>
              <a:gd name="connsiteX3" fmla="*/ 69272 w 2479963"/>
              <a:gd name="connsiteY3" fmla="*/ 1075563 h 1311089"/>
              <a:gd name="connsiteX4" fmla="*/ 96981 w 2479963"/>
              <a:gd name="connsiteY4" fmla="*/ 1089416 h 1311089"/>
              <a:gd name="connsiteX5" fmla="*/ 124690 w 2479963"/>
              <a:gd name="connsiteY5" fmla="*/ 964726 h 1311089"/>
              <a:gd name="connsiteX6" fmla="*/ 166254 w 2479963"/>
              <a:gd name="connsiteY6" fmla="*/ 1006290 h 1311089"/>
              <a:gd name="connsiteX7" fmla="*/ 277090 w 2479963"/>
              <a:gd name="connsiteY7" fmla="*/ 978580 h 1311089"/>
              <a:gd name="connsiteX8" fmla="*/ 304800 w 2479963"/>
              <a:gd name="connsiteY8" fmla="*/ 784617 h 1311089"/>
              <a:gd name="connsiteX9" fmla="*/ 318654 w 2479963"/>
              <a:gd name="connsiteY9" fmla="*/ 715344 h 1311089"/>
              <a:gd name="connsiteX10" fmla="*/ 374072 w 2479963"/>
              <a:gd name="connsiteY10" fmla="*/ 632217 h 1311089"/>
              <a:gd name="connsiteX11" fmla="*/ 415636 w 2479963"/>
              <a:gd name="connsiteY11" fmla="*/ 535235 h 1311089"/>
              <a:gd name="connsiteX12" fmla="*/ 471054 w 2479963"/>
              <a:gd name="connsiteY12" fmla="*/ 341271 h 1311089"/>
              <a:gd name="connsiteX13" fmla="*/ 540327 w 2479963"/>
              <a:gd name="connsiteY13" fmla="*/ 216580 h 1311089"/>
              <a:gd name="connsiteX14" fmla="*/ 554181 w 2479963"/>
              <a:gd name="connsiteY14" fmla="*/ 147307 h 1311089"/>
              <a:gd name="connsiteX15" fmla="*/ 581890 w 2479963"/>
              <a:gd name="connsiteY15" fmla="*/ 175017 h 1311089"/>
              <a:gd name="connsiteX16" fmla="*/ 665018 w 2479963"/>
              <a:gd name="connsiteY16" fmla="*/ 8762 h 1311089"/>
              <a:gd name="connsiteX17" fmla="*/ 678872 w 2479963"/>
              <a:gd name="connsiteY17" fmla="*/ 188871 h 1311089"/>
              <a:gd name="connsiteX18" fmla="*/ 692727 w 2479963"/>
              <a:gd name="connsiteY18" fmla="*/ 327417 h 1311089"/>
              <a:gd name="connsiteX19" fmla="*/ 748145 w 2479963"/>
              <a:gd name="connsiteY19" fmla="*/ 521380 h 1311089"/>
              <a:gd name="connsiteX20" fmla="*/ 762000 w 2479963"/>
              <a:gd name="connsiteY20" fmla="*/ 479817 h 1311089"/>
              <a:gd name="connsiteX21" fmla="*/ 775854 w 2479963"/>
              <a:gd name="connsiteY21" fmla="*/ 632217 h 1311089"/>
              <a:gd name="connsiteX22" fmla="*/ 789709 w 2479963"/>
              <a:gd name="connsiteY22" fmla="*/ 687635 h 1311089"/>
              <a:gd name="connsiteX23" fmla="*/ 817418 w 2479963"/>
              <a:gd name="connsiteY23" fmla="*/ 784617 h 1311089"/>
              <a:gd name="connsiteX24" fmla="*/ 872836 w 2479963"/>
              <a:gd name="connsiteY24" fmla="*/ 826180 h 1311089"/>
              <a:gd name="connsiteX25" fmla="*/ 914400 w 2479963"/>
              <a:gd name="connsiteY25" fmla="*/ 743053 h 1311089"/>
              <a:gd name="connsiteX26" fmla="*/ 942109 w 2479963"/>
              <a:gd name="connsiteY26" fmla="*/ 798471 h 1311089"/>
              <a:gd name="connsiteX27" fmla="*/ 955963 w 2479963"/>
              <a:gd name="connsiteY27" fmla="*/ 881598 h 1311089"/>
              <a:gd name="connsiteX28" fmla="*/ 969818 w 2479963"/>
              <a:gd name="connsiteY28" fmla="*/ 950871 h 1311089"/>
              <a:gd name="connsiteX29" fmla="*/ 1039090 w 2479963"/>
              <a:gd name="connsiteY29" fmla="*/ 909307 h 1311089"/>
              <a:gd name="connsiteX30" fmla="*/ 1108363 w 2479963"/>
              <a:gd name="connsiteY30" fmla="*/ 812326 h 1311089"/>
              <a:gd name="connsiteX31" fmla="*/ 1122218 w 2479963"/>
              <a:gd name="connsiteY31" fmla="*/ 853889 h 1311089"/>
              <a:gd name="connsiteX32" fmla="*/ 1191490 w 2479963"/>
              <a:gd name="connsiteY32" fmla="*/ 826180 h 1311089"/>
              <a:gd name="connsiteX33" fmla="*/ 1233054 w 2479963"/>
              <a:gd name="connsiteY33" fmla="*/ 784617 h 1311089"/>
              <a:gd name="connsiteX34" fmla="*/ 1260763 w 2479963"/>
              <a:gd name="connsiteY34" fmla="*/ 853889 h 1311089"/>
              <a:gd name="connsiteX35" fmla="*/ 1288472 w 2479963"/>
              <a:gd name="connsiteY35" fmla="*/ 895453 h 1311089"/>
              <a:gd name="connsiteX36" fmla="*/ 1371600 w 2479963"/>
              <a:gd name="connsiteY36" fmla="*/ 798471 h 1311089"/>
              <a:gd name="connsiteX37" fmla="*/ 1427018 w 2479963"/>
              <a:gd name="connsiteY37" fmla="*/ 770762 h 1311089"/>
              <a:gd name="connsiteX38" fmla="*/ 1524000 w 2479963"/>
              <a:gd name="connsiteY38" fmla="*/ 881598 h 1311089"/>
              <a:gd name="connsiteX39" fmla="*/ 1565563 w 2479963"/>
              <a:gd name="connsiteY39" fmla="*/ 992435 h 1311089"/>
              <a:gd name="connsiteX40" fmla="*/ 1607127 w 2479963"/>
              <a:gd name="connsiteY40" fmla="*/ 964726 h 1311089"/>
              <a:gd name="connsiteX41" fmla="*/ 1634836 w 2479963"/>
              <a:gd name="connsiteY41" fmla="*/ 895453 h 1311089"/>
              <a:gd name="connsiteX42" fmla="*/ 1648690 w 2479963"/>
              <a:gd name="connsiteY42" fmla="*/ 840035 h 1311089"/>
              <a:gd name="connsiteX43" fmla="*/ 1662545 w 2479963"/>
              <a:gd name="connsiteY43" fmla="*/ 798471 h 1311089"/>
              <a:gd name="connsiteX44" fmla="*/ 1745672 w 2479963"/>
              <a:gd name="connsiteY44" fmla="*/ 840035 h 1311089"/>
              <a:gd name="connsiteX45" fmla="*/ 1773381 w 2479963"/>
              <a:gd name="connsiteY45" fmla="*/ 881598 h 1311089"/>
              <a:gd name="connsiteX46" fmla="*/ 1828800 w 2479963"/>
              <a:gd name="connsiteY46" fmla="*/ 826180 h 1311089"/>
              <a:gd name="connsiteX47" fmla="*/ 1870363 w 2479963"/>
              <a:gd name="connsiteY47" fmla="*/ 812326 h 1311089"/>
              <a:gd name="connsiteX48" fmla="*/ 1911927 w 2479963"/>
              <a:gd name="connsiteY48" fmla="*/ 937017 h 1311089"/>
              <a:gd name="connsiteX49" fmla="*/ 1953490 w 2479963"/>
              <a:gd name="connsiteY49" fmla="*/ 1075562 h 1311089"/>
              <a:gd name="connsiteX50" fmla="*/ 2008909 w 2479963"/>
              <a:gd name="connsiteY50" fmla="*/ 1075562 h 1311089"/>
              <a:gd name="connsiteX51" fmla="*/ 2078181 w 2479963"/>
              <a:gd name="connsiteY51" fmla="*/ 1020144 h 1311089"/>
              <a:gd name="connsiteX52" fmla="*/ 2133600 w 2479963"/>
              <a:gd name="connsiteY52" fmla="*/ 1047853 h 1311089"/>
              <a:gd name="connsiteX53" fmla="*/ 2175163 w 2479963"/>
              <a:gd name="connsiteY53" fmla="*/ 1103271 h 1311089"/>
              <a:gd name="connsiteX54" fmla="*/ 2313709 w 2479963"/>
              <a:gd name="connsiteY54" fmla="*/ 756907 h 1311089"/>
              <a:gd name="connsiteX55" fmla="*/ 2355272 w 2479963"/>
              <a:gd name="connsiteY55" fmla="*/ 743053 h 1311089"/>
              <a:gd name="connsiteX56" fmla="*/ 2410690 w 2479963"/>
              <a:gd name="connsiteY56" fmla="*/ 840035 h 1311089"/>
              <a:gd name="connsiteX57" fmla="*/ 2438400 w 2479963"/>
              <a:gd name="connsiteY57" fmla="*/ 798471 h 1311089"/>
              <a:gd name="connsiteX58" fmla="*/ 2479963 w 2479963"/>
              <a:gd name="connsiteY58" fmla="*/ 784617 h 1311089"/>
              <a:gd name="connsiteX0" fmla="*/ 0 w 2507672"/>
              <a:gd name="connsiteY0" fmla="*/ 1047853 h 1308673"/>
              <a:gd name="connsiteX1" fmla="*/ 41563 w 2507672"/>
              <a:gd name="connsiteY1" fmla="*/ 1214107 h 1308673"/>
              <a:gd name="connsiteX2" fmla="*/ 69272 w 2507672"/>
              <a:gd name="connsiteY2" fmla="*/ 1172544 h 1308673"/>
              <a:gd name="connsiteX3" fmla="*/ 96981 w 2507672"/>
              <a:gd name="connsiteY3" fmla="*/ 1075563 h 1308673"/>
              <a:gd name="connsiteX4" fmla="*/ 124690 w 2507672"/>
              <a:gd name="connsiteY4" fmla="*/ 1089416 h 1308673"/>
              <a:gd name="connsiteX5" fmla="*/ 152399 w 2507672"/>
              <a:gd name="connsiteY5" fmla="*/ 964726 h 1308673"/>
              <a:gd name="connsiteX6" fmla="*/ 193963 w 2507672"/>
              <a:gd name="connsiteY6" fmla="*/ 1006290 h 1308673"/>
              <a:gd name="connsiteX7" fmla="*/ 304799 w 2507672"/>
              <a:gd name="connsiteY7" fmla="*/ 978580 h 1308673"/>
              <a:gd name="connsiteX8" fmla="*/ 332509 w 2507672"/>
              <a:gd name="connsiteY8" fmla="*/ 784617 h 1308673"/>
              <a:gd name="connsiteX9" fmla="*/ 346363 w 2507672"/>
              <a:gd name="connsiteY9" fmla="*/ 715344 h 1308673"/>
              <a:gd name="connsiteX10" fmla="*/ 401781 w 2507672"/>
              <a:gd name="connsiteY10" fmla="*/ 632217 h 1308673"/>
              <a:gd name="connsiteX11" fmla="*/ 443345 w 2507672"/>
              <a:gd name="connsiteY11" fmla="*/ 535235 h 1308673"/>
              <a:gd name="connsiteX12" fmla="*/ 498763 w 2507672"/>
              <a:gd name="connsiteY12" fmla="*/ 341271 h 1308673"/>
              <a:gd name="connsiteX13" fmla="*/ 568036 w 2507672"/>
              <a:gd name="connsiteY13" fmla="*/ 216580 h 1308673"/>
              <a:gd name="connsiteX14" fmla="*/ 581890 w 2507672"/>
              <a:gd name="connsiteY14" fmla="*/ 147307 h 1308673"/>
              <a:gd name="connsiteX15" fmla="*/ 609599 w 2507672"/>
              <a:gd name="connsiteY15" fmla="*/ 175017 h 1308673"/>
              <a:gd name="connsiteX16" fmla="*/ 692727 w 2507672"/>
              <a:gd name="connsiteY16" fmla="*/ 8762 h 1308673"/>
              <a:gd name="connsiteX17" fmla="*/ 706581 w 2507672"/>
              <a:gd name="connsiteY17" fmla="*/ 188871 h 1308673"/>
              <a:gd name="connsiteX18" fmla="*/ 720436 w 2507672"/>
              <a:gd name="connsiteY18" fmla="*/ 327417 h 1308673"/>
              <a:gd name="connsiteX19" fmla="*/ 775854 w 2507672"/>
              <a:gd name="connsiteY19" fmla="*/ 521380 h 1308673"/>
              <a:gd name="connsiteX20" fmla="*/ 789709 w 2507672"/>
              <a:gd name="connsiteY20" fmla="*/ 479817 h 1308673"/>
              <a:gd name="connsiteX21" fmla="*/ 803563 w 2507672"/>
              <a:gd name="connsiteY21" fmla="*/ 632217 h 1308673"/>
              <a:gd name="connsiteX22" fmla="*/ 817418 w 2507672"/>
              <a:gd name="connsiteY22" fmla="*/ 687635 h 1308673"/>
              <a:gd name="connsiteX23" fmla="*/ 845127 w 2507672"/>
              <a:gd name="connsiteY23" fmla="*/ 784617 h 1308673"/>
              <a:gd name="connsiteX24" fmla="*/ 900545 w 2507672"/>
              <a:gd name="connsiteY24" fmla="*/ 826180 h 1308673"/>
              <a:gd name="connsiteX25" fmla="*/ 942109 w 2507672"/>
              <a:gd name="connsiteY25" fmla="*/ 743053 h 1308673"/>
              <a:gd name="connsiteX26" fmla="*/ 969818 w 2507672"/>
              <a:gd name="connsiteY26" fmla="*/ 798471 h 1308673"/>
              <a:gd name="connsiteX27" fmla="*/ 983672 w 2507672"/>
              <a:gd name="connsiteY27" fmla="*/ 881598 h 1308673"/>
              <a:gd name="connsiteX28" fmla="*/ 997527 w 2507672"/>
              <a:gd name="connsiteY28" fmla="*/ 950871 h 1308673"/>
              <a:gd name="connsiteX29" fmla="*/ 1066799 w 2507672"/>
              <a:gd name="connsiteY29" fmla="*/ 909307 h 1308673"/>
              <a:gd name="connsiteX30" fmla="*/ 1136072 w 2507672"/>
              <a:gd name="connsiteY30" fmla="*/ 812326 h 1308673"/>
              <a:gd name="connsiteX31" fmla="*/ 1149927 w 2507672"/>
              <a:gd name="connsiteY31" fmla="*/ 853889 h 1308673"/>
              <a:gd name="connsiteX32" fmla="*/ 1219199 w 2507672"/>
              <a:gd name="connsiteY32" fmla="*/ 826180 h 1308673"/>
              <a:gd name="connsiteX33" fmla="*/ 1260763 w 2507672"/>
              <a:gd name="connsiteY33" fmla="*/ 784617 h 1308673"/>
              <a:gd name="connsiteX34" fmla="*/ 1288472 w 2507672"/>
              <a:gd name="connsiteY34" fmla="*/ 853889 h 1308673"/>
              <a:gd name="connsiteX35" fmla="*/ 1316181 w 2507672"/>
              <a:gd name="connsiteY35" fmla="*/ 895453 h 1308673"/>
              <a:gd name="connsiteX36" fmla="*/ 1399309 w 2507672"/>
              <a:gd name="connsiteY36" fmla="*/ 798471 h 1308673"/>
              <a:gd name="connsiteX37" fmla="*/ 1454727 w 2507672"/>
              <a:gd name="connsiteY37" fmla="*/ 770762 h 1308673"/>
              <a:gd name="connsiteX38" fmla="*/ 1551709 w 2507672"/>
              <a:gd name="connsiteY38" fmla="*/ 881598 h 1308673"/>
              <a:gd name="connsiteX39" fmla="*/ 1593272 w 2507672"/>
              <a:gd name="connsiteY39" fmla="*/ 992435 h 1308673"/>
              <a:gd name="connsiteX40" fmla="*/ 1634836 w 2507672"/>
              <a:gd name="connsiteY40" fmla="*/ 964726 h 1308673"/>
              <a:gd name="connsiteX41" fmla="*/ 1662545 w 2507672"/>
              <a:gd name="connsiteY41" fmla="*/ 895453 h 1308673"/>
              <a:gd name="connsiteX42" fmla="*/ 1676399 w 2507672"/>
              <a:gd name="connsiteY42" fmla="*/ 840035 h 1308673"/>
              <a:gd name="connsiteX43" fmla="*/ 1690254 w 2507672"/>
              <a:gd name="connsiteY43" fmla="*/ 798471 h 1308673"/>
              <a:gd name="connsiteX44" fmla="*/ 1773381 w 2507672"/>
              <a:gd name="connsiteY44" fmla="*/ 840035 h 1308673"/>
              <a:gd name="connsiteX45" fmla="*/ 1801090 w 2507672"/>
              <a:gd name="connsiteY45" fmla="*/ 881598 h 1308673"/>
              <a:gd name="connsiteX46" fmla="*/ 1856509 w 2507672"/>
              <a:gd name="connsiteY46" fmla="*/ 826180 h 1308673"/>
              <a:gd name="connsiteX47" fmla="*/ 1898072 w 2507672"/>
              <a:gd name="connsiteY47" fmla="*/ 812326 h 1308673"/>
              <a:gd name="connsiteX48" fmla="*/ 1939636 w 2507672"/>
              <a:gd name="connsiteY48" fmla="*/ 937017 h 1308673"/>
              <a:gd name="connsiteX49" fmla="*/ 1981199 w 2507672"/>
              <a:gd name="connsiteY49" fmla="*/ 1075562 h 1308673"/>
              <a:gd name="connsiteX50" fmla="*/ 2036618 w 2507672"/>
              <a:gd name="connsiteY50" fmla="*/ 1075562 h 1308673"/>
              <a:gd name="connsiteX51" fmla="*/ 2105890 w 2507672"/>
              <a:gd name="connsiteY51" fmla="*/ 1020144 h 1308673"/>
              <a:gd name="connsiteX52" fmla="*/ 2161309 w 2507672"/>
              <a:gd name="connsiteY52" fmla="*/ 1047853 h 1308673"/>
              <a:gd name="connsiteX53" fmla="*/ 2202872 w 2507672"/>
              <a:gd name="connsiteY53" fmla="*/ 1103271 h 1308673"/>
              <a:gd name="connsiteX54" fmla="*/ 2341418 w 2507672"/>
              <a:gd name="connsiteY54" fmla="*/ 756907 h 1308673"/>
              <a:gd name="connsiteX55" fmla="*/ 2382981 w 2507672"/>
              <a:gd name="connsiteY55" fmla="*/ 743053 h 1308673"/>
              <a:gd name="connsiteX56" fmla="*/ 2438399 w 2507672"/>
              <a:gd name="connsiteY56" fmla="*/ 840035 h 1308673"/>
              <a:gd name="connsiteX57" fmla="*/ 2466109 w 2507672"/>
              <a:gd name="connsiteY57" fmla="*/ 798471 h 1308673"/>
              <a:gd name="connsiteX58" fmla="*/ 2507672 w 2507672"/>
              <a:gd name="connsiteY58" fmla="*/ 784617 h 1308673"/>
              <a:gd name="connsiteX0" fmla="*/ 0 w 2507672"/>
              <a:gd name="connsiteY0" fmla="*/ 1047853 h 1308673"/>
              <a:gd name="connsiteX1" fmla="*/ 96981 w 2507672"/>
              <a:gd name="connsiteY1" fmla="*/ 1075562 h 1308673"/>
              <a:gd name="connsiteX2" fmla="*/ 69272 w 2507672"/>
              <a:gd name="connsiteY2" fmla="*/ 1172544 h 1308673"/>
              <a:gd name="connsiteX3" fmla="*/ 96981 w 2507672"/>
              <a:gd name="connsiteY3" fmla="*/ 1075563 h 1308673"/>
              <a:gd name="connsiteX4" fmla="*/ 124690 w 2507672"/>
              <a:gd name="connsiteY4" fmla="*/ 1089416 h 1308673"/>
              <a:gd name="connsiteX5" fmla="*/ 152399 w 2507672"/>
              <a:gd name="connsiteY5" fmla="*/ 964726 h 1308673"/>
              <a:gd name="connsiteX6" fmla="*/ 193963 w 2507672"/>
              <a:gd name="connsiteY6" fmla="*/ 1006290 h 1308673"/>
              <a:gd name="connsiteX7" fmla="*/ 304799 w 2507672"/>
              <a:gd name="connsiteY7" fmla="*/ 978580 h 1308673"/>
              <a:gd name="connsiteX8" fmla="*/ 332509 w 2507672"/>
              <a:gd name="connsiteY8" fmla="*/ 784617 h 1308673"/>
              <a:gd name="connsiteX9" fmla="*/ 346363 w 2507672"/>
              <a:gd name="connsiteY9" fmla="*/ 715344 h 1308673"/>
              <a:gd name="connsiteX10" fmla="*/ 401781 w 2507672"/>
              <a:gd name="connsiteY10" fmla="*/ 632217 h 1308673"/>
              <a:gd name="connsiteX11" fmla="*/ 443345 w 2507672"/>
              <a:gd name="connsiteY11" fmla="*/ 535235 h 1308673"/>
              <a:gd name="connsiteX12" fmla="*/ 498763 w 2507672"/>
              <a:gd name="connsiteY12" fmla="*/ 341271 h 1308673"/>
              <a:gd name="connsiteX13" fmla="*/ 568036 w 2507672"/>
              <a:gd name="connsiteY13" fmla="*/ 216580 h 1308673"/>
              <a:gd name="connsiteX14" fmla="*/ 581890 w 2507672"/>
              <a:gd name="connsiteY14" fmla="*/ 147307 h 1308673"/>
              <a:gd name="connsiteX15" fmla="*/ 609599 w 2507672"/>
              <a:gd name="connsiteY15" fmla="*/ 175017 h 1308673"/>
              <a:gd name="connsiteX16" fmla="*/ 692727 w 2507672"/>
              <a:gd name="connsiteY16" fmla="*/ 8762 h 1308673"/>
              <a:gd name="connsiteX17" fmla="*/ 706581 w 2507672"/>
              <a:gd name="connsiteY17" fmla="*/ 188871 h 1308673"/>
              <a:gd name="connsiteX18" fmla="*/ 720436 w 2507672"/>
              <a:gd name="connsiteY18" fmla="*/ 327417 h 1308673"/>
              <a:gd name="connsiteX19" fmla="*/ 775854 w 2507672"/>
              <a:gd name="connsiteY19" fmla="*/ 521380 h 1308673"/>
              <a:gd name="connsiteX20" fmla="*/ 789709 w 2507672"/>
              <a:gd name="connsiteY20" fmla="*/ 479817 h 1308673"/>
              <a:gd name="connsiteX21" fmla="*/ 803563 w 2507672"/>
              <a:gd name="connsiteY21" fmla="*/ 632217 h 1308673"/>
              <a:gd name="connsiteX22" fmla="*/ 817418 w 2507672"/>
              <a:gd name="connsiteY22" fmla="*/ 687635 h 1308673"/>
              <a:gd name="connsiteX23" fmla="*/ 845127 w 2507672"/>
              <a:gd name="connsiteY23" fmla="*/ 784617 h 1308673"/>
              <a:gd name="connsiteX24" fmla="*/ 900545 w 2507672"/>
              <a:gd name="connsiteY24" fmla="*/ 826180 h 1308673"/>
              <a:gd name="connsiteX25" fmla="*/ 942109 w 2507672"/>
              <a:gd name="connsiteY25" fmla="*/ 743053 h 1308673"/>
              <a:gd name="connsiteX26" fmla="*/ 969818 w 2507672"/>
              <a:gd name="connsiteY26" fmla="*/ 798471 h 1308673"/>
              <a:gd name="connsiteX27" fmla="*/ 983672 w 2507672"/>
              <a:gd name="connsiteY27" fmla="*/ 881598 h 1308673"/>
              <a:gd name="connsiteX28" fmla="*/ 997527 w 2507672"/>
              <a:gd name="connsiteY28" fmla="*/ 950871 h 1308673"/>
              <a:gd name="connsiteX29" fmla="*/ 1066799 w 2507672"/>
              <a:gd name="connsiteY29" fmla="*/ 909307 h 1308673"/>
              <a:gd name="connsiteX30" fmla="*/ 1136072 w 2507672"/>
              <a:gd name="connsiteY30" fmla="*/ 812326 h 1308673"/>
              <a:gd name="connsiteX31" fmla="*/ 1149927 w 2507672"/>
              <a:gd name="connsiteY31" fmla="*/ 853889 h 1308673"/>
              <a:gd name="connsiteX32" fmla="*/ 1219199 w 2507672"/>
              <a:gd name="connsiteY32" fmla="*/ 826180 h 1308673"/>
              <a:gd name="connsiteX33" fmla="*/ 1260763 w 2507672"/>
              <a:gd name="connsiteY33" fmla="*/ 784617 h 1308673"/>
              <a:gd name="connsiteX34" fmla="*/ 1288472 w 2507672"/>
              <a:gd name="connsiteY34" fmla="*/ 853889 h 1308673"/>
              <a:gd name="connsiteX35" fmla="*/ 1316181 w 2507672"/>
              <a:gd name="connsiteY35" fmla="*/ 895453 h 1308673"/>
              <a:gd name="connsiteX36" fmla="*/ 1399309 w 2507672"/>
              <a:gd name="connsiteY36" fmla="*/ 798471 h 1308673"/>
              <a:gd name="connsiteX37" fmla="*/ 1454727 w 2507672"/>
              <a:gd name="connsiteY37" fmla="*/ 770762 h 1308673"/>
              <a:gd name="connsiteX38" fmla="*/ 1551709 w 2507672"/>
              <a:gd name="connsiteY38" fmla="*/ 881598 h 1308673"/>
              <a:gd name="connsiteX39" fmla="*/ 1593272 w 2507672"/>
              <a:gd name="connsiteY39" fmla="*/ 992435 h 1308673"/>
              <a:gd name="connsiteX40" fmla="*/ 1634836 w 2507672"/>
              <a:gd name="connsiteY40" fmla="*/ 964726 h 1308673"/>
              <a:gd name="connsiteX41" fmla="*/ 1662545 w 2507672"/>
              <a:gd name="connsiteY41" fmla="*/ 895453 h 1308673"/>
              <a:gd name="connsiteX42" fmla="*/ 1676399 w 2507672"/>
              <a:gd name="connsiteY42" fmla="*/ 840035 h 1308673"/>
              <a:gd name="connsiteX43" fmla="*/ 1690254 w 2507672"/>
              <a:gd name="connsiteY43" fmla="*/ 798471 h 1308673"/>
              <a:gd name="connsiteX44" fmla="*/ 1773381 w 2507672"/>
              <a:gd name="connsiteY44" fmla="*/ 840035 h 1308673"/>
              <a:gd name="connsiteX45" fmla="*/ 1801090 w 2507672"/>
              <a:gd name="connsiteY45" fmla="*/ 881598 h 1308673"/>
              <a:gd name="connsiteX46" fmla="*/ 1856509 w 2507672"/>
              <a:gd name="connsiteY46" fmla="*/ 826180 h 1308673"/>
              <a:gd name="connsiteX47" fmla="*/ 1898072 w 2507672"/>
              <a:gd name="connsiteY47" fmla="*/ 812326 h 1308673"/>
              <a:gd name="connsiteX48" fmla="*/ 1939636 w 2507672"/>
              <a:gd name="connsiteY48" fmla="*/ 937017 h 1308673"/>
              <a:gd name="connsiteX49" fmla="*/ 1981199 w 2507672"/>
              <a:gd name="connsiteY49" fmla="*/ 1075562 h 1308673"/>
              <a:gd name="connsiteX50" fmla="*/ 2036618 w 2507672"/>
              <a:gd name="connsiteY50" fmla="*/ 1075562 h 1308673"/>
              <a:gd name="connsiteX51" fmla="*/ 2105890 w 2507672"/>
              <a:gd name="connsiteY51" fmla="*/ 1020144 h 1308673"/>
              <a:gd name="connsiteX52" fmla="*/ 2161309 w 2507672"/>
              <a:gd name="connsiteY52" fmla="*/ 1047853 h 1308673"/>
              <a:gd name="connsiteX53" fmla="*/ 2202872 w 2507672"/>
              <a:gd name="connsiteY53" fmla="*/ 1103271 h 1308673"/>
              <a:gd name="connsiteX54" fmla="*/ 2341418 w 2507672"/>
              <a:gd name="connsiteY54" fmla="*/ 756907 h 1308673"/>
              <a:gd name="connsiteX55" fmla="*/ 2382981 w 2507672"/>
              <a:gd name="connsiteY55" fmla="*/ 743053 h 1308673"/>
              <a:gd name="connsiteX56" fmla="*/ 2438399 w 2507672"/>
              <a:gd name="connsiteY56" fmla="*/ 840035 h 1308673"/>
              <a:gd name="connsiteX57" fmla="*/ 2466109 w 2507672"/>
              <a:gd name="connsiteY57" fmla="*/ 798471 h 1308673"/>
              <a:gd name="connsiteX58" fmla="*/ 2507672 w 2507672"/>
              <a:gd name="connsiteY58" fmla="*/ 784617 h 130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507672" h="1308673">
                <a:moveTo>
                  <a:pt x="0" y="1047853"/>
                </a:moveTo>
                <a:cubicBezTo>
                  <a:pt x="4618" y="1015526"/>
                  <a:pt x="87598" y="1106840"/>
                  <a:pt x="96981" y="1075562"/>
                </a:cubicBezTo>
                <a:cubicBezTo>
                  <a:pt x="101766" y="1059613"/>
                  <a:pt x="60036" y="1158690"/>
                  <a:pt x="69272" y="1172544"/>
                </a:cubicBezTo>
                <a:cubicBezTo>
                  <a:pt x="92890" y="1207971"/>
                  <a:pt x="85284" y="1034624"/>
                  <a:pt x="96981" y="1075563"/>
                </a:cubicBezTo>
                <a:cubicBezTo>
                  <a:pt x="103813" y="1099476"/>
                  <a:pt x="115454" y="1066325"/>
                  <a:pt x="124690" y="1089416"/>
                </a:cubicBezTo>
                <a:cubicBezTo>
                  <a:pt x="138545" y="1070943"/>
                  <a:pt x="143823" y="986165"/>
                  <a:pt x="152399" y="964726"/>
                </a:cubicBezTo>
                <a:cubicBezTo>
                  <a:pt x="191998" y="865730"/>
                  <a:pt x="79437" y="960479"/>
                  <a:pt x="193963" y="1006290"/>
                </a:cubicBezTo>
                <a:cubicBezTo>
                  <a:pt x="230731" y="565090"/>
                  <a:pt x="229778" y="1308673"/>
                  <a:pt x="304799" y="978580"/>
                </a:cubicBezTo>
                <a:cubicBezTo>
                  <a:pt x="319273" y="914893"/>
                  <a:pt x="322323" y="849129"/>
                  <a:pt x="332509" y="784617"/>
                </a:cubicBezTo>
                <a:cubicBezTo>
                  <a:pt x="336182" y="761357"/>
                  <a:pt x="341745" y="738435"/>
                  <a:pt x="346363" y="715344"/>
                </a:cubicBezTo>
                <a:cubicBezTo>
                  <a:pt x="372126" y="818392"/>
                  <a:pt x="354206" y="786837"/>
                  <a:pt x="401781" y="632217"/>
                </a:cubicBezTo>
                <a:cubicBezTo>
                  <a:pt x="418089" y="579217"/>
                  <a:pt x="414873" y="592180"/>
                  <a:pt x="443345" y="535235"/>
                </a:cubicBezTo>
                <a:cubicBezTo>
                  <a:pt x="488582" y="248738"/>
                  <a:pt x="467488" y="184890"/>
                  <a:pt x="498763" y="341271"/>
                </a:cubicBezTo>
                <a:cubicBezTo>
                  <a:pt x="521854" y="299707"/>
                  <a:pt x="549306" y="260283"/>
                  <a:pt x="568036" y="216580"/>
                </a:cubicBezTo>
                <a:cubicBezTo>
                  <a:pt x="577312" y="194936"/>
                  <a:pt x="565239" y="163958"/>
                  <a:pt x="581890" y="147307"/>
                </a:cubicBezTo>
                <a:lnTo>
                  <a:pt x="609599" y="175017"/>
                </a:lnTo>
                <a:cubicBezTo>
                  <a:pt x="637308" y="119599"/>
                  <a:pt x="631390" y="0"/>
                  <a:pt x="692727" y="8762"/>
                </a:cubicBezTo>
                <a:cubicBezTo>
                  <a:pt x="752336" y="17277"/>
                  <a:pt x="701365" y="128884"/>
                  <a:pt x="706581" y="188871"/>
                </a:cubicBezTo>
                <a:cubicBezTo>
                  <a:pt x="710602" y="235109"/>
                  <a:pt x="711752" y="281824"/>
                  <a:pt x="720436" y="327417"/>
                </a:cubicBezTo>
                <a:cubicBezTo>
                  <a:pt x="733892" y="398064"/>
                  <a:pt x="754208" y="456446"/>
                  <a:pt x="775854" y="521380"/>
                </a:cubicBezTo>
                <a:cubicBezTo>
                  <a:pt x="780472" y="507526"/>
                  <a:pt x="786167" y="465649"/>
                  <a:pt x="789709" y="479817"/>
                </a:cubicBezTo>
                <a:cubicBezTo>
                  <a:pt x="802081" y="529303"/>
                  <a:pt x="796821" y="581655"/>
                  <a:pt x="803563" y="632217"/>
                </a:cubicBezTo>
                <a:cubicBezTo>
                  <a:pt x="806080" y="651091"/>
                  <a:pt x="812408" y="669265"/>
                  <a:pt x="817418" y="687635"/>
                </a:cubicBezTo>
                <a:cubicBezTo>
                  <a:pt x="826264" y="720071"/>
                  <a:pt x="827829" y="755787"/>
                  <a:pt x="845127" y="784617"/>
                </a:cubicBezTo>
                <a:cubicBezTo>
                  <a:pt x="857007" y="804417"/>
                  <a:pt x="882072" y="812326"/>
                  <a:pt x="900545" y="826180"/>
                </a:cubicBezTo>
                <a:cubicBezTo>
                  <a:pt x="914400" y="798471"/>
                  <a:pt x="913345" y="754558"/>
                  <a:pt x="942109" y="743053"/>
                </a:cubicBezTo>
                <a:cubicBezTo>
                  <a:pt x="961285" y="735383"/>
                  <a:pt x="963883" y="778689"/>
                  <a:pt x="969818" y="798471"/>
                </a:cubicBezTo>
                <a:cubicBezTo>
                  <a:pt x="977890" y="825378"/>
                  <a:pt x="978647" y="853960"/>
                  <a:pt x="983672" y="881598"/>
                </a:cubicBezTo>
                <a:cubicBezTo>
                  <a:pt x="987884" y="904766"/>
                  <a:pt x="992909" y="927780"/>
                  <a:pt x="997527" y="950871"/>
                </a:cubicBezTo>
                <a:cubicBezTo>
                  <a:pt x="1020618" y="937016"/>
                  <a:pt x="1052237" y="931958"/>
                  <a:pt x="1066799" y="909307"/>
                </a:cubicBezTo>
                <a:cubicBezTo>
                  <a:pt x="1150929" y="778438"/>
                  <a:pt x="1101287" y="690578"/>
                  <a:pt x="1136072" y="812326"/>
                </a:cubicBezTo>
                <a:cubicBezTo>
                  <a:pt x="1140084" y="826368"/>
                  <a:pt x="1145309" y="840035"/>
                  <a:pt x="1149927" y="853889"/>
                </a:cubicBezTo>
                <a:cubicBezTo>
                  <a:pt x="1173018" y="844653"/>
                  <a:pt x="1198110" y="839361"/>
                  <a:pt x="1219199" y="826180"/>
                </a:cubicBezTo>
                <a:cubicBezTo>
                  <a:pt x="1235814" y="815796"/>
                  <a:pt x="1242571" y="777340"/>
                  <a:pt x="1260763" y="784617"/>
                </a:cubicBezTo>
                <a:cubicBezTo>
                  <a:pt x="1283854" y="793853"/>
                  <a:pt x="1277350" y="831645"/>
                  <a:pt x="1288472" y="853889"/>
                </a:cubicBezTo>
                <a:cubicBezTo>
                  <a:pt x="1295919" y="868782"/>
                  <a:pt x="1306945" y="881598"/>
                  <a:pt x="1316181" y="895453"/>
                </a:cubicBezTo>
                <a:cubicBezTo>
                  <a:pt x="1343890" y="863126"/>
                  <a:pt x="1367661" y="826954"/>
                  <a:pt x="1399309" y="798471"/>
                </a:cubicBezTo>
                <a:cubicBezTo>
                  <a:pt x="1414660" y="784655"/>
                  <a:pt x="1436596" y="760872"/>
                  <a:pt x="1454727" y="770762"/>
                </a:cubicBezTo>
                <a:cubicBezTo>
                  <a:pt x="1497825" y="794270"/>
                  <a:pt x="1519382" y="844653"/>
                  <a:pt x="1551709" y="881598"/>
                </a:cubicBezTo>
                <a:cubicBezTo>
                  <a:pt x="1565563" y="918544"/>
                  <a:pt x="1565371" y="964534"/>
                  <a:pt x="1593272" y="992435"/>
                </a:cubicBezTo>
                <a:cubicBezTo>
                  <a:pt x="1605046" y="1004209"/>
                  <a:pt x="1625158" y="978276"/>
                  <a:pt x="1634836" y="964726"/>
                </a:cubicBezTo>
                <a:cubicBezTo>
                  <a:pt x="1649291" y="944489"/>
                  <a:pt x="1654681" y="919047"/>
                  <a:pt x="1662545" y="895453"/>
                </a:cubicBezTo>
                <a:cubicBezTo>
                  <a:pt x="1668566" y="877389"/>
                  <a:pt x="1671168" y="858344"/>
                  <a:pt x="1676399" y="840035"/>
                </a:cubicBezTo>
                <a:cubicBezTo>
                  <a:pt x="1680411" y="825993"/>
                  <a:pt x="1685636" y="812326"/>
                  <a:pt x="1690254" y="798471"/>
                </a:cubicBezTo>
                <a:cubicBezTo>
                  <a:pt x="1717963" y="812326"/>
                  <a:pt x="1748597" y="821447"/>
                  <a:pt x="1773381" y="840035"/>
                </a:cubicBezTo>
                <a:cubicBezTo>
                  <a:pt x="1786702" y="850026"/>
                  <a:pt x="1784666" y="884335"/>
                  <a:pt x="1801090" y="881598"/>
                </a:cubicBezTo>
                <a:cubicBezTo>
                  <a:pt x="1826859" y="877303"/>
                  <a:pt x="1835251" y="841364"/>
                  <a:pt x="1856509" y="826180"/>
                </a:cubicBezTo>
                <a:cubicBezTo>
                  <a:pt x="1868393" y="817692"/>
                  <a:pt x="1884218" y="816944"/>
                  <a:pt x="1898072" y="812326"/>
                </a:cubicBezTo>
                <a:cubicBezTo>
                  <a:pt x="1921288" y="905188"/>
                  <a:pt x="1900507" y="832671"/>
                  <a:pt x="1939636" y="937017"/>
                </a:cubicBezTo>
                <a:cubicBezTo>
                  <a:pt x="1954326" y="976191"/>
                  <a:pt x="1972030" y="1043469"/>
                  <a:pt x="1981199" y="1075562"/>
                </a:cubicBezTo>
                <a:cubicBezTo>
                  <a:pt x="2062871" y="953057"/>
                  <a:pt x="1954948" y="1087229"/>
                  <a:pt x="2036618" y="1075562"/>
                </a:cubicBezTo>
                <a:cubicBezTo>
                  <a:pt x="2065891" y="1071380"/>
                  <a:pt x="2082799" y="1038617"/>
                  <a:pt x="2105890" y="1020144"/>
                </a:cubicBezTo>
                <a:cubicBezTo>
                  <a:pt x="2124363" y="1029380"/>
                  <a:pt x="2145628" y="1034412"/>
                  <a:pt x="2161309" y="1047853"/>
                </a:cubicBezTo>
                <a:cubicBezTo>
                  <a:pt x="2178841" y="1062880"/>
                  <a:pt x="2190475" y="1122752"/>
                  <a:pt x="2202872" y="1103271"/>
                </a:cubicBezTo>
                <a:cubicBezTo>
                  <a:pt x="2501135" y="634568"/>
                  <a:pt x="2049400" y="1113818"/>
                  <a:pt x="2341418" y="756907"/>
                </a:cubicBezTo>
                <a:cubicBezTo>
                  <a:pt x="2350666" y="745604"/>
                  <a:pt x="2369127" y="747671"/>
                  <a:pt x="2382981" y="743053"/>
                </a:cubicBezTo>
                <a:cubicBezTo>
                  <a:pt x="2388218" y="764001"/>
                  <a:pt x="2397130" y="840035"/>
                  <a:pt x="2438399" y="840035"/>
                </a:cubicBezTo>
                <a:cubicBezTo>
                  <a:pt x="2455050" y="840035"/>
                  <a:pt x="2453106" y="808873"/>
                  <a:pt x="2466109" y="798471"/>
                </a:cubicBezTo>
                <a:cubicBezTo>
                  <a:pt x="2477513" y="789348"/>
                  <a:pt x="2507672" y="784617"/>
                  <a:pt x="2507672" y="784617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97" name="TextBox 22"/>
          <p:cNvSpPr txBox="1">
            <a:spLocks noChangeArrowheads="1"/>
          </p:cNvSpPr>
          <p:nvPr/>
        </p:nvSpPr>
        <p:spPr bwMode="auto">
          <a:xfrm>
            <a:off x="6409426" y="5384718"/>
            <a:ext cx="469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2400">
                <a:solidFill>
                  <a:srgbClr val="000000"/>
                </a:solidFill>
              </a:rPr>
              <a:t>Y</a:t>
            </a:r>
            <a:r>
              <a:rPr lang="tr-TR" sz="2400" baseline="30000">
                <a:solidFill>
                  <a:srgbClr val="000000"/>
                </a:solidFill>
              </a:rPr>
              <a:t>*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8686800" y="5222875"/>
            <a:ext cx="94138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99" name="TextBox 25"/>
          <p:cNvSpPr txBox="1">
            <a:spLocks noChangeArrowheads="1"/>
          </p:cNvSpPr>
          <p:nvPr/>
        </p:nvSpPr>
        <p:spPr bwMode="auto">
          <a:xfrm>
            <a:off x="8964613" y="3989388"/>
            <a:ext cx="16049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2400">
                <a:solidFill>
                  <a:srgbClr val="000000"/>
                </a:solidFill>
              </a:rPr>
              <a:t>Yok olması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2400">
                <a:solidFill>
                  <a:srgbClr val="000000"/>
                </a:solidFill>
              </a:rPr>
              <a:t>muhtemel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977142-8716-4C8B-88F2-C591B237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Kalıcılığıa Geri Dönüş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E127BE-747E-4490-AF53-FD36BC6D1FDB}"/>
              </a:ext>
            </a:extLst>
          </p:cNvPr>
          <p:cNvCxnSpPr>
            <a:cxnSpLocks/>
          </p:cNvCxnSpPr>
          <p:nvPr/>
        </p:nvCxnSpPr>
        <p:spPr>
          <a:xfrm flipH="1" flipV="1">
            <a:off x="6834216" y="4602960"/>
            <a:ext cx="12237" cy="18390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FC4B21-D2CD-4815-B736-C68BA6E16FF4}"/>
              </a:ext>
            </a:extLst>
          </p:cNvPr>
          <p:cNvCxnSpPr/>
          <p:nvPr/>
        </p:nvCxnSpPr>
        <p:spPr>
          <a:xfrm>
            <a:off x="6529415" y="6151564"/>
            <a:ext cx="3187700" cy="142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AB237C-81A2-474F-9075-1A529E47FC69}"/>
              </a:ext>
            </a:extLst>
          </p:cNvPr>
          <p:cNvCxnSpPr>
            <a:cxnSpLocks/>
          </p:cNvCxnSpPr>
          <p:nvPr/>
        </p:nvCxnSpPr>
        <p:spPr>
          <a:xfrm flipV="1">
            <a:off x="6842151" y="5593557"/>
            <a:ext cx="2715420" cy="3971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2A8FF-16EC-41B0-9A72-AF219517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30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D80B9F-4D9A-4550-A348-C5137063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/>
              <a:t>Hastalık kalıcılığı için basit bir kriter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C7AAC-581A-43B8-A76C-71E88BEB5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spcBef>
                <a:spcPct val="0"/>
              </a:spcBef>
              <a:spcAft>
                <a:spcPct val="90000"/>
              </a:spcAft>
              <a:defRPr/>
            </a:pPr>
            <a:r>
              <a:rPr lang="tr-TR" sz="2800">
                <a:solidFill>
                  <a:srgbClr val="000000"/>
                </a:solidFill>
              </a:rPr>
              <a:t>Verilen rastgele dalgalanmalar yaklaşık olarak Poisson'dur, bunların varyansı N ile orantılıdır.</a:t>
            </a:r>
          </a:p>
          <a:p>
            <a:pPr fontAlgn="base">
              <a:spcBef>
                <a:spcPct val="0"/>
              </a:spcBef>
              <a:spcAft>
                <a:spcPct val="90000"/>
              </a:spcAft>
              <a:defRPr/>
            </a:pPr>
            <a:r>
              <a:rPr lang="tr-TR" sz="2800" i="1">
                <a:solidFill>
                  <a:srgbClr val="000000"/>
                </a:solidFill>
              </a:rPr>
              <a:t>yani</a:t>
            </a:r>
            <a:r>
              <a:rPr lang="tr-TR" sz="2800">
                <a:solidFill>
                  <a:srgbClr val="000000"/>
                </a:solidFill>
              </a:rPr>
              <a:t> dalgalanmalar </a:t>
            </a:r>
            <a:r>
              <a:rPr lang="tr-TR" sz="2800">
                <a:solidFill>
                  <a:srgbClr val="FF0000"/>
                </a:solidFill>
              </a:rPr>
              <a:t>SD ~ </a:t>
            </a:r>
            <a:r>
              <a:rPr lang="tr-TR" sz="2800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  <a:r>
              <a:rPr lang="tr-TR" sz="2800" i="1">
                <a:solidFill>
                  <a:srgbClr val="FF0000"/>
                </a:solidFill>
              </a:rPr>
              <a:t>N</a:t>
            </a:r>
            <a:r>
              <a:rPr lang="tr-TR" sz="2800"/>
              <a:t>'ye sahiptir</a:t>
            </a:r>
          </a:p>
          <a:p>
            <a:pPr fontAlgn="base">
              <a:spcBef>
                <a:spcPct val="0"/>
              </a:spcBef>
              <a:spcAft>
                <a:spcPct val="90000"/>
              </a:spcAft>
              <a:defRPr/>
            </a:pPr>
            <a:r>
              <a:rPr lang="tr-TR" sz="2800">
                <a:solidFill>
                  <a:srgbClr val="000000"/>
                </a:solidFill>
              </a:rPr>
              <a:t>Enfektiflerin sayısı (Y) 0'a düştüğünde hastalık yok olur.</a:t>
            </a:r>
          </a:p>
          <a:p>
            <a:pPr fontAlgn="base">
              <a:spcBef>
                <a:spcPct val="0"/>
              </a:spcBef>
              <a:spcAft>
                <a:spcPct val="90000"/>
              </a:spcAft>
              <a:defRPr/>
            </a:pPr>
            <a:r>
              <a:rPr lang="tr-TR" sz="2800">
                <a:solidFill>
                  <a:srgbClr val="000000"/>
                </a:solidFill>
              </a:rPr>
              <a:t>Temel kural şudur: </a:t>
            </a:r>
            <a:r>
              <a:rPr lang="tr-TR" sz="2800">
                <a:solidFill>
                  <a:srgbClr val="FF0000"/>
                </a:solidFill>
              </a:rPr>
              <a:t>E[</a:t>
            </a:r>
            <a:r>
              <a:rPr lang="tr-TR" sz="2800" i="1">
                <a:solidFill>
                  <a:srgbClr val="FF0000"/>
                </a:solidFill>
              </a:rPr>
              <a:t>Y</a:t>
            </a:r>
            <a:r>
              <a:rPr lang="tr-TR" sz="2800">
                <a:solidFill>
                  <a:srgbClr val="FF0000"/>
                </a:solidFill>
              </a:rPr>
              <a:t>]&gt;</a:t>
            </a:r>
            <a:r>
              <a:rPr lang="tr-TR" sz="2800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  <a:r>
              <a:rPr lang="tr-TR" sz="2800" i="1">
                <a:solidFill>
                  <a:srgbClr val="FF0000"/>
                </a:solidFill>
              </a:rPr>
              <a:t>N</a:t>
            </a:r>
            <a:r>
              <a:rPr lang="tr-TR" sz="2800"/>
              <a:t> ise hastalığın yok olmasının olası değildir.</a:t>
            </a:r>
          </a:p>
          <a:p>
            <a:pPr fontAlgn="base">
              <a:spcBef>
                <a:spcPct val="0"/>
              </a:spcBef>
              <a:spcAft>
                <a:spcPct val="90000"/>
              </a:spcAft>
              <a:defRPr/>
            </a:pPr>
            <a:r>
              <a:rPr lang="tr-TR" sz="2800">
                <a:solidFill>
                  <a:srgbClr val="000000"/>
                </a:solidFill>
              </a:rPr>
              <a:t>Bu yüzden, hastalıklar belirli bir popülasyon boyutu için mümkün olan en yüksek sayıda enfektifi koruyabiliyorsa avantaja sahiptir.</a:t>
            </a:r>
          </a:p>
          <a:p>
            <a:pPr fontAlgn="base">
              <a:spcBef>
                <a:spcPct val="0"/>
              </a:spcBef>
              <a:spcAft>
                <a:spcPct val="90000"/>
              </a:spcAft>
              <a:defRPr/>
            </a:pPr>
            <a:r>
              <a:rPr lang="tr-TR" sz="2800">
                <a:solidFill>
                  <a:srgbClr val="000000"/>
                </a:solidFill>
              </a:rPr>
              <a:t>Bu nedenle enfeksiyon dönemi ve bağışıklık önemlidir.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E901E-BCE1-4DCB-9B02-91197C0C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333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ChangeArrowheads="1" noTextEdit="1"/>
          </p:cNvSpPr>
          <p:nvPr/>
        </p:nvSpPr>
        <p:spPr bwMode="auto">
          <a:xfrm>
            <a:off x="5381625" y="2271714"/>
            <a:ext cx="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1508" name="Group 10"/>
          <p:cNvGrpSpPr>
            <a:grpSpLocks/>
          </p:cNvGrpSpPr>
          <p:nvPr/>
        </p:nvGrpSpPr>
        <p:grpSpPr bwMode="auto">
          <a:xfrm>
            <a:off x="2209800" y="1752600"/>
            <a:ext cx="7150100" cy="4171950"/>
            <a:chOff x="432" y="1104"/>
            <a:chExt cx="4504" cy="2628"/>
          </a:xfrm>
        </p:grpSpPr>
        <p:sp>
          <p:nvSpPr>
            <p:cNvPr id="21511" name="Text Box 11"/>
            <p:cNvSpPr txBox="1">
              <a:spLocks noChangeArrowheads="1"/>
            </p:cNvSpPr>
            <p:nvPr/>
          </p:nvSpPr>
          <p:spPr bwMode="auto">
            <a:xfrm>
              <a:off x="432" y="1104"/>
              <a:ext cx="45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tr-TR" sz="1800" b="1" i="1">
                  <a:solidFill>
                    <a:srgbClr val="990000"/>
                  </a:solidFill>
                </a:rPr>
                <a:t>CCS = azalmaların nadir hale geldiği minimum popülasyon boyutu</a:t>
              </a:r>
            </a:p>
          </p:txBody>
        </p:sp>
        <p:graphicFrame>
          <p:nvGraphicFramePr>
            <p:cNvPr id="21512" name="Object 2"/>
            <p:cNvGraphicFramePr>
              <a:graphicFrameLocks noChangeAspect="1"/>
            </p:cNvGraphicFramePr>
            <p:nvPr/>
          </p:nvGraphicFramePr>
          <p:xfrm>
            <a:off x="624" y="1536"/>
            <a:ext cx="3720" cy="2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2" imgW="5905138" imgH="3486166" progId="Photoshop.Image.5">
                    <p:embed/>
                  </p:oleObj>
                </mc:Choice>
                <mc:Fallback>
                  <p:oleObj name="Image" r:id="rId2" imgW="5905138" imgH="3486166" progId="Photoshop.Image.5">
                    <p:embed/>
                    <p:pic>
                      <p:nvPicPr>
                        <p:cNvPr id="21512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536"/>
                          <a:ext cx="3720" cy="2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9983" name="Freeform 15"/>
          <p:cNvSpPr>
            <a:spLocks/>
          </p:cNvSpPr>
          <p:nvPr/>
        </p:nvSpPr>
        <p:spPr bwMode="auto">
          <a:xfrm>
            <a:off x="3338514" y="2520951"/>
            <a:ext cx="5030787" cy="2454275"/>
          </a:xfrm>
          <a:custGeom>
            <a:avLst/>
            <a:gdLst>
              <a:gd name="T0" fmla="*/ 0 w 3169"/>
              <a:gd name="T1" fmla="*/ 2147483647 h 1546"/>
              <a:gd name="T2" fmla="*/ 2147483647 w 3169"/>
              <a:gd name="T3" fmla="*/ 2147483647 h 1546"/>
              <a:gd name="T4" fmla="*/ 2147483647 w 3169"/>
              <a:gd name="T5" fmla="*/ 2147483647 h 1546"/>
              <a:gd name="T6" fmla="*/ 2147483647 w 3169"/>
              <a:gd name="T7" fmla="*/ 2147483647 h 1546"/>
              <a:gd name="T8" fmla="*/ 2147483647 w 3169"/>
              <a:gd name="T9" fmla="*/ 2147483647 h 1546"/>
              <a:gd name="T10" fmla="*/ 2147483647 w 3169"/>
              <a:gd name="T11" fmla="*/ 2147483647 h 15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69"/>
              <a:gd name="T19" fmla="*/ 0 h 1546"/>
              <a:gd name="T20" fmla="*/ 3169 w 3169"/>
              <a:gd name="T21" fmla="*/ 1546 h 15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69" h="1546">
                <a:moveTo>
                  <a:pt x="0" y="53"/>
                </a:moveTo>
                <a:cubicBezTo>
                  <a:pt x="185" y="78"/>
                  <a:pt x="863" y="0"/>
                  <a:pt x="1109" y="201"/>
                </a:cubicBezTo>
                <a:cubicBezTo>
                  <a:pt x="1355" y="402"/>
                  <a:pt x="1353" y="1040"/>
                  <a:pt x="1475" y="1257"/>
                </a:cubicBezTo>
                <a:cubicBezTo>
                  <a:pt x="1597" y="1474"/>
                  <a:pt x="1644" y="1456"/>
                  <a:pt x="1842" y="1501"/>
                </a:cubicBezTo>
                <a:cubicBezTo>
                  <a:pt x="2040" y="1546"/>
                  <a:pt x="2441" y="1523"/>
                  <a:pt x="2662" y="1527"/>
                </a:cubicBezTo>
                <a:cubicBezTo>
                  <a:pt x="2883" y="1531"/>
                  <a:pt x="3003" y="1531"/>
                  <a:pt x="3169" y="1527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10" name="TextBox 9"/>
          <p:cNvSpPr txBox="1">
            <a:spLocks noChangeArrowheads="1"/>
          </p:cNvSpPr>
          <p:nvPr/>
        </p:nvSpPr>
        <p:spPr bwMode="auto">
          <a:xfrm>
            <a:off x="7010400" y="6219826"/>
            <a:ext cx="36401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1200">
                <a:solidFill>
                  <a:srgbClr val="000000"/>
                </a:solidFill>
              </a:rPr>
              <a:t>Veri: Bolker and Grenfell Phil Trans Roy Soc 1995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E4FB74-7B55-4BAC-97E3-ECC96FE2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Kritik topluluk boyutu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629DA-0263-4F40-8020-8F9BAADE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15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8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91E7-C3C2-447E-BAD2-2C908655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0"/>
              <a:t>Kalıcılığı geliştirme mekanizmaları</a:t>
            </a:r>
          </a:p>
        </p:txBody>
      </p:sp>
      <p:sp>
        <p:nvSpPr>
          <p:cNvPr id="22530" name="Rectangle 2"/>
          <p:cNvSpPr>
            <a:spLocks noChangeArrowheads="1" noTextEdit="1"/>
          </p:cNvSpPr>
          <p:nvPr/>
        </p:nvSpPr>
        <p:spPr bwMode="auto">
          <a:xfrm>
            <a:off x="1704975" y="2308226"/>
            <a:ext cx="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278A7-F7A0-4CAB-A027-BA0C65EF0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000">
                <a:solidFill>
                  <a:srgbClr val="000000"/>
                </a:solidFill>
              </a:rPr>
              <a:t>Antijenik varyasyonun (ya da kalıcı konak bağışıklığı oluşturmamak) çok sayıda avantajı vardır - STD'lerin çok küçük topluluklarda bile bulunmasının nedeni budur.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altLang="en-US" sz="20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000">
                <a:solidFill>
                  <a:srgbClr val="000000"/>
                </a:solidFill>
              </a:rPr>
              <a:t>Kızamık, kızamıkçık gibi enfeksiyon dönemi kısa olan SIR hastalıklar kalıcı olmak için çok geniş (&gt;500.000) popülasyonlara ihtiyaç duyar - aksi takdirde duyarlı popülasyonu çok hızlı tüketirler.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altLang="en-US" sz="20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000">
                <a:solidFill>
                  <a:srgbClr val="000000"/>
                </a:solidFill>
              </a:rPr>
              <a:t>Konağın yaşam süresine kıyasla uzun bir enfeksiyon dönemi (veya suçiçeği gibi hastalık nüksü) de etkili bir stratejidir - kronik olmanın bir bedeli vardır.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altLang="en-US" sz="20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000">
                <a:solidFill>
                  <a:srgbClr val="000000"/>
                </a:solidFill>
              </a:rPr>
              <a:t>İnfluenza gibi hastalıklar SIR/SIS kampları arasında azalır - antijenik sürüklenme için oldukça büyük popülasyonlar gerekir ancak hastalık, kızamığa kıyasla daha küçük popülasyonlarda kalıcı olur.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altLang="en-US" sz="20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000">
                <a:solidFill>
                  <a:srgbClr val="000000"/>
                </a:solidFill>
              </a:rPr>
              <a:t>Bu sadece soyut bir konu değildir, hastalık eradikasyon programlarının ne kadar gerçekçi olabileceğine dair değerlendirmeler için oldukça önemlidir.</a:t>
            </a:r>
          </a:p>
          <a:p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2E65B-8BE3-48EF-A1B1-A4B3FE6F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06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tr-TR" sz="4400" b="0" i="0" u="none" strike="noStrike" cap="none" normalizeH="0" baseline="0" noProof="0">
                <a:ln>
                  <a:noFill/>
                </a:ln>
                <a:solidFill>
                  <a:srgbClr val="515151"/>
                </a:solidFill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Oturumun amaçları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r>
              <a:rPr lang="tr-TR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Stokastikliğin ne olduğunu ve neden önemli olduğunu anlamak</a:t>
            </a:r>
          </a:p>
          <a:p>
            <a:pPr>
              <a:spcAft>
                <a:spcPts val="450"/>
              </a:spcAft>
              <a:defRPr/>
            </a:pPr>
            <a:r>
              <a:rPr lang="tr-TR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Salgın kalıcılığı kavramlarını ve stokastikliğin aşağıdaki gibi hastalık dinamikleri üzerindeki önemli sonuçlarından bazılarını öğrenmek:</a:t>
            </a:r>
          </a:p>
          <a:p>
            <a:pPr lvl="1">
              <a:spcAft>
                <a:spcPts val="450"/>
              </a:spcAft>
              <a:defRPr/>
            </a:pPr>
            <a:r>
              <a:rPr lang="tr-TR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Değişkenlik</a:t>
            </a:r>
          </a:p>
          <a:p>
            <a:pPr lvl="1">
              <a:spcAft>
                <a:spcPts val="450"/>
              </a:spcAft>
              <a:defRPr/>
            </a:pPr>
            <a:r>
              <a:rPr lang="tr-TR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Kalıcılık ve kritik topluluk boyutu</a:t>
            </a:r>
          </a:p>
          <a:p>
            <a:pPr lvl="1">
              <a:spcAft>
                <a:spcPts val="450"/>
              </a:spcAft>
              <a:defRPr/>
            </a:pPr>
            <a:r>
              <a:rPr lang="tr-TR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Azalarak bitme olasılığı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67396C-0A01-4584-BA35-A36E3095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435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947863" y="1627189"/>
            <a:ext cx="0" cy="18049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47863" y="3432175"/>
            <a:ext cx="194786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47864" y="3006725"/>
            <a:ext cx="420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68550" y="2530475"/>
            <a:ext cx="0" cy="476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363789" y="2538413"/>
            <a:ext cx="420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768600" y="2551113"/>
            <a:ext cx="0" cy="476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67014" y="3011488"/>
            <a:ext cx="420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3184526" y="3021013"/>
            <a:ext cx="3175" cy="4111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7" name="TextBox 17"/>
          <p:cNvSpPr txBox="1">
            <a:spLocks noChangeArrowheads="1"/>
          </p:cNvSpPr>
          <p:nvPr/>
        </p:nvSpPr>
        <p:spPr bwMode="auto">
          <a:xfrm>
            <a:off x="1947863" y="3509964"/>
            <a:ext cx="1947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1800">
                <a:solidFill>
                  <a:srgbClr val="000000"/>
                </a:solidFill>
              </a:rPr>
              <a:t>zaman</a:t>
            </a:r>
          </a:p>
        </p:txBody>
      </p:sp>
      <p:sp>
        <p:nvSpPr>
          <p:cNvPr id="24588" name="TextBox 32"/>
          <p:cNvSpPr txBox="1">
            <a:spLocks noChangeArrowheads="1"/>
          </p:cNvSpPr>
          <p:nvPr/>
        </p:nvSpPr>
        <p:spPr bwMode="auto">
          <a:xfrm rot="16200000">
            <a:off x="751682" y="2416969"/>
            <a:ext cx="1947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1800">
                <a:solidFill>
                  <a:srgbClr val="000000"/>
                </a:solidFill>
              </a:rPr>
              <a:t>Enfekteler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657725" y="1639889"/>
            <a:ext cx="0" cy="18065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57726" y="3446463"/>
            <a:ext cx="19478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657725" y="3019425"/>
            <a:ext cx="4206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78413" y="3019426"/>
            <a:ext cx="0" cy="4095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93" name="TextBox 41"/>
          <p:cNvSpPr txBox="1">
            <a:spLocks noChangeArrowheads="1"/>
          </p:cNvSpPr>
          <p:nvPr/>
        </p:nvSpPr>
        <p:spPr bwMode="auto">
          <a:xfrm>
            <a:off x="4657726" y="3522664"/>
            <a:ext cx="1947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1800">
                <a:solidFill>
                  <a:srgbClr val="000000"/>
                </a:solidFill>
              </a:rPr>
              <a:t>zaman</a:t>
            </a:r>
          </a:p>
        </p:txBody>
      </p:sp>
      <p:sp>
        <p:nvSpPr>
          <p:cNvPr id="24594" name="TextBox 42"/>
          <p:cNvSpPr txBox="1">
            <a:spLocks noChangeArrowheads="1"/>
          </p:cNvSpPr>
          <p:nvPr/>
        </p:nvSpPr>
        <p:spPr bwMode="auto">
          <a:xfrm rot="16200000">
            <a:off x="3461544" y="2429669"/>
            <a:ext cx="1947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1800">
                <a:solidFill>
                  <a:srgbClr val="000000"/>
                </a:solidFill>
              </a:rPr>
              <a:t>Enfekteler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540625" y="1639889"/>
            <a:ext cx="0" cy="18065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540626" y="3446463"/>
            <a:ext cx="19462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540625" y="3019425"/>
            <a:ext cx="4206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7961313" y="2543175"/>
            <a:ext cx="0" cy="476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956550" y="2552700"/>
            <a:ext cx="4206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359775" y="2054225"/>
            <a:ext cx="1588" cy="509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356600" y="2054225"/>
            <a:ext cx="4206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8794751" y="1627188"/>
            <a:ext cx="3175" cy="4127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03" name="TextBox 52"/>
          <p:cNvSpPr txBox="1">
            <a:spLocks noChangeArrowheads="1"/>
          </p:cNvSpPr>
          <p:nvPr/>
        </p:nvSpPr>
        <p:spPr bwMode="auto">
          <a:xfrm>
            <a:off x="7540626" y="3522664"/>
            <a:ext cx="1946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1800">
                <a:solidFill>
                  <a:srgbClr val="000000"/>
                </a:solidFill>
              </a:rPr>
              <a:t>zaman</a:t>
            </a:r>
          </a:p>
        </p:txBody>
      </p:sp>
      <p:sp>
        <p:nvSpPr>
          <p:cNvPr id="24604" name="TextBox 53"/>
          <p:cNvSpPr txBox="1">
            <a:spLocks noChangeArrowheads="1"/>
          </p:cNvSpPr>
          <p:nvPr/>
        </p:nvSpPr>
        <p:spPr bwMode="auto">
          <a:xfrm rot="16200000">
            <a:off x="6343651" y="2428876"/>
            <a:ext cx="1947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1800">
                <a:solidFill>
                  <a:srgbClr val="000000"/>
                </a:solidFill>
              </a:rPr>
              <a:t>Enfekteler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8797925" y="1639888"/>
            <a:ext cx="4206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-Point Star 20"/>
          <p:cNvSpPr/>
          <p:nvPr/>
        </p:nvSpPr>
        <p:spPr>
          <a:xfrm>
            <a:off x="3065464" y="3324225"/>
            <a:ext cx="249237" cy="185738"/>
          </a:xfrm>
          <a:prstGeom prst="star5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5-Point Star 57"/>
          <p:cNvSpPr/>
          <p:nvPr/>
        </p:nvSpPr>
        <p:spPr>
          <a:xfrm>
            <a:off x="4954588" y="3336925"/>
            <a:ext cx="247650" cy="185738"/>
          </a:xfrm>
          <a:prstGeom prst="star5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608" name="Text Box 4"/>
          <p:cNvSpPr txBox="1">
            <a:spLocks noChangeArrowheads="1"/>
          </p:cNvSpPr>
          <p:nvPr/>
        </p:nvSpPr>
        <p:spPr bwMode="auto">
          <a:xfrm>
            <a:off x="799198" y="4060825"/>
            <a:ext cx="776774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18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Deterministik modelde </a:t>
            </a:r>
            <a:r>
              <a:rPr lang="tr-TR" sz="1800" i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tr-TR" sz="1800" baseline="-25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tr-TR" sz="18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&gt; 1 ise çıkan bir salgın asla azalmayacaktır. Aslında salgın, tesadüfi olaylardan dolayı asla başlamayabilir, örneğin ilk enfekte vaka asla diğer bireylerle temas etmeyebilir.</a:t>
            </a:r>
          </a:p>
          <a:p>
            <a:pPr marL="285750" indent="-28575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GB" altLang="en-US" sz="18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18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Stokastik modeller salgının azalarak bitmesine izin verir (yani I = 0).</a:t>
            </a:r>
          </a:p>
          <a:p>
            <a:pPr marL="285750" indent="-28575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GB" altLang="en-US" sz="18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18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Büyük bir popülasyonda tek bir vakayla başlayan (</a:t>
            </a:r>
            <a:r>
              <a:rPr lang="tr-TR" sz="1800" i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tr-TR" sz="1800" baseline="-25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tr-TR" sz="18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&gt; 1) bir salgın için şu şekilde gösterilebilir:</a:t>
            </a:r>
          </a:p>
        </p:txBody>
      </p:sp>
      <p:graphicFrame>
        <p:nvGraphicFramePr>
          <p:cNvPr id="2460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670040"/>
              </p:ext>
            </p:extLst>
          </p:nvPr>
        </p:nvGraphicFramePr>
        <p:xfrm>
          <a:off x="8566944" y="4805540"/>
          <a:ext cx="301466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500" imgH="431800" progId="Equation.DSMT4">
                  <p:embed/>
                </p:oleObj>
              </mc:Choice>
              <mc:Fallback>
                <p:oleObj name="Equation" r:id="rId2" imgW="1714500" imgH="431800" progId="Equation.DSMT4">
                  <p:embed/>
                  <p:pic>
                    <p:nvPicPr>
                      <p:cNvPr id="2460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6944" y="4805540"/>
                        <a:ext cx="3014662" cy="7588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D8B7B3-2717-472C-AE0D-69731986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Azalarak bitme olasılığı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EC7812-3075-4383-B749-C87ADE7A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849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36665"/>
            <a:ext cx="4586288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739668" y="1607151"/>
            <a:ext cx="8928331" cy="107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8016" tIns="119147" rIns="238016" bIns="119147">
            <a:spAutoFit/>
          </a:bodyPr>
          <a:lstStyle>
            <a:lvl1pPr defTabSz="23828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3828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382838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38283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382838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3828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3828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3828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3828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18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Yeni bir salgının ilk ortaya çıkışı yalnızca birkaç insanı (1 veya 2) enfekte ederse bu durumda oluşum aşamasında hastalığın tesadüfen sona erme olasılığı önemlidir ve erken yayılma oranı oldukça değişkendir.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524001" y="24361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875743" y="6124080"/>
            <a:ext cx="70366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2400">
                <a:solidFill>
                  <a:srgbClr val="99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Stokastiklik</a:t>
            </a:r>
            <a:r>
              <a:rPr lang="tr-TR" sz="2400">
                <a:solidFill>
                  <a:srgbClr val="99000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bir salgının sonunda da önemlidir</a:t>
            </a: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64" y="2662065"/>
            <a:ext cx="4505325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8813B1-6FC7-4E8E-B613-501556A7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/>
              <a:t>Salgınlar sırasında stokastikliğin önemi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39DF98-E4EE-4A4A-941F-D24E598D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216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 noTextEdit="1"/>
          </p:cNvSpPr>
          <p:nvPr/>
        </p:nvSpPr>
        <p:spPr bwMode="auto">
          <a:xfrm>
            <a:off x="1704975" y="2308226"/>
            <a:ext cx="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1972514" y="1746102"/>
            <a:ext cx="8408987" cy="158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90000"/>
              </a:spcAft>
              <a:buFontTx/>
              <a:buChar char="•"/>
              <a:defRPr/>
            </a:pPr>
            <a:r>
              <a:rPr lang="tr-TR" sz="2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MMR alım seviyeleriyle ilgili mevcut endişeler, büyük bir kızamık salgını ihtimalini tahmin etmeye öncelik verilmesini gerektirmektedir.</a:t>
            </a:r>
          </a:p>
          <a:p>
            <a:pPr fontAlgn="base">
              <a:spcBef>
                <a:spcPct val="0"/>
              </a:spcBef>
              <a:spcAft>
                <a:spcPct val="90000"/>
              </a:spcAft>
              <a:buFontTx/>
              <a:buChar char="•"/>
              <a:defRPr/>
            </a:pPr>
            <a:r>
              <a:rPr lang="tr-TR" sz="2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Son birkaç yılda görülen küçük salgınlarla ilgili veriler bize bir şey söyleyebilir mi?</a:t>
            </a:r>
          </a:p>
        </p:txBody>
      </p:sp>
      <p:pic>
        <p:nvPicPr>
          <p:cNvPr id="2765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76" y="3424239"/>
            <a:ext cx="6562725" cy="240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3799552" y="5733685"/>
            <a:ext cx="447705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1400">
                <a:solidFill>
                  <a:srgbClr val="000000"/>
                </a:solidFill>
                <a:latin typeface="Arial" panose="020B0604020202020204" pitchFamily="34" charset="0"/>
              </a:rPr>
              <a:t>Kaynak:[Jansen, V.A.A. et al, Science (2002), 301:804]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CFFE3-7444-41FD-BD1E-2616E16C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/>
              <a:t>Azalan MMR alımının etkisi: stokastik modellerin kullanımına bir örnek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211E8-B2F6-4FC6-818D-1569759E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247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 noTextEdit="1"/>
          </p:cNvSpPr>
          <p:nvPr/>
        </p:nvSpPr>
        <p:spPr bwMode="auto">
          <a:xfrm>
            <a:off x="1704975" y="2308226"/>
            <a:ext cx="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739716" y="1796763"/>
            <a:ext cx="5611871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90000"/>
              </a:spcAft>
              <a:buFontTx/>
              <a:buChar char="•"/>
              <a:defRPr/>
            </a:pPr>
            <a:r>
              <a:rPr lang="tr-TR" sz="2000">
                <a:solidFill>
                  <a:srgbClr val="000000"/>
                </a:solidFill>
                <a:latin typeface="Arial" panose="020B0604020202020204" pitchFamily="34" charset="0"/>
              </a:rPr>
              <a:t> Kritik altı bulaşma için salgın boyutu dağılımlarından</a:t>
            </a:r>
            <a:r>
              <a:rPr lang="tr-TR" sz="2000" i="1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tr-TR" sz="2000">
                <a:solidFill>
                  <a:srgbClr val="000000"/>
                </a:solidFill>
                <a:latin typeface="Arial" panose="020B0604020202020204" pitchFamily="34" charset="0"/>
              </a:rPr>
              <a:t>'yi tahmin etmek mümkündür (</a:t>
            </a:r>
            <a:r>
              <a:rPr lang="tr-TR" sz="2000" i="1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tr-TR" sz="2000">
                <a:solidFill>
                  <a:srgbClr val="000000"/>
                </a:solidFill>
                <a:latin typeface="Arial" panose="020B0604020202020204" pitchFamily="34" charset="0"/>
              </a:rPr>
              <a:t>=2/(1-R), burada </a:t>
            </a:r>
            <a:r>
              <a:rPr lang="tr-TR" sz="2000" i="1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tr-TR" sz="2000">
                <a:solidFill>
                  <a:srgbClr val="000000"/>
                </a:solidFill>
                <a:latin typeface="Arial" panose="020B0604020202020204" pitchFamily="34" charset="0"/>
              </a:rPr>
              <a:t> ortalama salgın boyutudur).</a:t>
            </a:r>
          </a:p>
          <a:p>
            <a:pPr fontAlgn="base">
              <a:spcBef>
                <a:spcPct val="0"/>
              </a:spcBef>
              <a:spcAft>
                <a:spcPct val="90000"/>
              </a:spcAft>
              <a:buFontTx/>
              <a:buChar char="•"/>
              <a:defRPr/>
            </a:pPr>
            <a:r>
              <a:rPr lang="tr-TR" sz="2000">
                <a:solidFill>
                  <a:srgbClr val="000000"/>
                </a:solidFill>
                <a:latin typeface="Arial" panose="020B0604020202020204" pitchFamily="34" charset="0"/>
              </a:rPr>
              <a:t> Bu analiz, 1995-98 dönemine kıyasla 1999-2002 döneminde bulaşma seviyesinin önemli ölçüde arttığını göstermektedir.</a:t>
            </a:r>
          </a:p>
          <a:p>
            <a:pPr fontAlgn="base">
              <a:spcBef>
                <a:spcPct val="0"/>
              </a:spcBef>
              <a:spcAft>
                <a:spcPct val="90000"/>
              </a:spcAft>
              <a:buFontTx/>
              <a:buChar char="•"/>
              <a:defRPr/>
            </a:pPr>
            <a:r>
              <a:rPr lang="tr-TR" sz="2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tr-TR" sz="2000" i="1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tr-TR" sz="2000">
                <a:solidFill>
                  <a:srgbClr val="000000"/>
                </a:solidFill>
                <a:latin typeface="Arial" panose="020B0604020202020204" pitchFamily="34" charset="0"/>
              </a:rPr>
              <a:t> artık tehlikeli bir şekilde 1'e yakın, yani her an büyük bir kızamık salgını meydana gelebilir.</a:t>
            </a:r>
          </a:p>
          <a:p>
            <a:pPr fontAlgn="base">
              <a:spcBef>
                <a:spcPct val="0"/>
              </a:spcBef>
              <a:spcAft>
                <a:spcPct val="90000"/>
              </a:spcAft>
              <a:buFontTx/>
              <a:buChar char="•"/>
              <a:defRPr/>
            </a:pPr>
            <a:r>
              <a:rPr lang="tr-TR" sz="2000">
                <a:solidFill>
                  <a:srgbClr val="000000"/>
                </a:solidFill>
                <a:latin typeface="Arial" panose="020B0604020202020204" pitchFamily="34" charset="0"/>
              </a:rPr>
              <a:t> Salgın boyutu rastgele bir değişken olduğundan bu doğası itibariyle stokastik bir analizdir.</a:t>
            </a:r>
          </a:p>
        </p:txBody>
      </p:sp>
      <p:grpSp>
        <p:nvGrpSpPr>
          <p:cNvPr id="28677" name="Group 12"/>
          <p:cNvGrpSpPr>
            <a:grpSpLocks/>
          </p:cNvGrpSpPr>
          <p:nvPr/>
        </p:nvGrpSpPr>
        <p:grpSpPr bwMode="auto">
          <a:xfrm>
            <a:off x="6630987" y="4435188"/>
            <a:ext cx="3109912" cy="2182813"/>
            <a:chOff x="611" y="2160"/>
            <a:chExt cx="1959" cy="1375"/>
          </a:xfrm>
        </p:grpSpPr>
        <p:pic>
          <p:nvPicPr>
            <p:cNvPr id="28681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1" y="2186"/>
              <a:ext cx="1959" cy="1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963" y="2160"/>
              <a:ext cx="189" cy="1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8678" name="Group 13"/>
          <p:cNvGrpSpPr>
            <a:grpSpLocks/>
          </p:cNvGrpSpPr>
          <p:nvPr/>
        </p:nvGrpSpPr>
        <p:grpSpPr bwMode="auto">
          <a:xfrm>
            <a:off x="6519862" y="1666588"/>
            <a:ext cx="3257550" cy="2259013"/>
            <a:chOff x="3004" y="2068"/>
            <a:chExt cx="2052" cy="1423"/>
          </a:xfrm>
        </p:grpSpPr>
        <p:pic>
          <p:nvPicPr>
            <p:cNvPr id="28679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04" y="2078"/>
              <a:ext cx="2052" cy="1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680" name="Rectangle 11"/>
            <p:cNvSpPr>
              <a:spLocks noChangeArrowheads="1"/>
            </p:cNvSpPr>
            <p:nvPr/>
          </p:nvSpPr>
          <p:spPr bwMode="auto">
            <a:xfrm>
              <a:off x="3403" y="2068"/>
              <a:ext cx="189" cy="1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C4F861-8EAD-4D6A-A308-DA4A90FD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Salgın boyutu dağılımlarından R'yi çıkarmak</a:t>
            </a:r>
            <a:br>
              <a:rPr lang="tr-TR"/>
            </a:br>
            <a:endParaRPr lang="tr-T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C17740-7A37-48EA-B95C-5FC2A320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41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05038F-DE87-4710-BB7C-42E2AFD9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dirty="0"/>
              <a:t>Ekstra materyal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64BB2-C855-4509-B14B-F743F2F1B6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/>
              <a:t>Kalıcılık ve SIR/SIS için biraz matematik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FA6AC-A07D-48DE-9CDD-607B4494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071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6710363" y="2886076"/>
          <a:ext cx="2089150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55800" imgH="1447800" progId="Equation.DSMT4">
                  <p:embed/>
                </p:oleObj>
              </mc:Choice>
              <mc:Fallback>
                <p:oleObj name="Equation" r:id="rId3" imgW="1955800" imgH="1447800" progId="Equation.DSMT4">
                  <p:embed/>
                  <p:pic>
                    <p:nvPicPr>
                      <p:cNvPr id="1945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0363" y="2886076"/>
                        <a:ext cx="2089150" cy="151606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4"/>
          <p:cNvGraphicFramePr>
            <a:graphicFrameLocks noChangeAspect="1"/>
          </p:cNvGraphicFramePr>
          <p:nvPr/>
        </p:nvGraphicFramePr>
        <p:xfrm>
          <a:off x="2600325" y="2794000"/>
          <a:ext cx="25781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13000" imgH="1041400" progId="Equation.DSMT4">
                  <p:embed/>
                </p:oleObj>
              </mc:Choice>
              <mc:Fallback>
                <p:oleObj name="Equation" r:id="rId5" imgW="2413000" imgH="1041400" progId="Equation.DSMT4">
                  <p:embed/>
                  <p:pic>
                    <p:nvPicPr>
                      <p:cNvPr id="1945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2794000"/>
                        <a:ext cx="2578100" cy="10922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5"/>
          <p:cNvGraphicFramePr>
            <a:graphicFrameLocks noChangeAspect="1"/>
          </p:cNvGraphicFramePr>
          <p:nvPr/>
        </p:nvGraphicFramePr>
        <p:xfrm>
          <a:off x="8570914" y="4783139"/>
          <a:ext cx="97472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98197" imgH="863225" progId="Equation.3">
                  <p:embed/>
                </p:oleObj>
              </mc:Choice>
              <mc:Fallback>
                <p:oleObj name="Equation" r:id="rId7" imgW="698197" imgH="863225" progId="Equation.3">
                  <p:embed/>
                  <p:pic>
                    <p:nvPicPr>
                      <p:cNvPr id="1946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0914" y="4783139"/>
                        <a:ext cx="974725" cy="11779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D60093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6767513" y="2427288"/>
            <a:ext cx="207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1800" b="1">
                <a:solidFill>
                  <a:srgbClr val="FF0000"/>
                </a:solidFill>
              </a:rPr>
              <a:t>SIR (kızamık vb.)</a:t>
            </a:r>
          </a:p>
        </p:txBody>
      </p:sp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2936875" y="2311401"/>
            <a:ext cx="174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1800" b="1">
                <a:solidFill>
                  <a:srgbClr val="FF0000"/>
                </a:solidFill>
              </a:rPr>
              <a:t>SIS (STD'ler vb.)</a:t>
            </a:r>
          </a:p>
        </p:txBody>
      </p:sp>
      <p:graphicFrame>
        <p:nvGraphicFramePr>
          <p:cNvPr id="19464" name="Object 9"/>
          <p:cNvGraphicFramePr>
            <a:graphicFrameLocks noChangeAspect="1"/>
          </p:cNvGraphicFramePr>
          <p:nvPr/>
        </p:nvGraphicFramePr>
        <p:xfrm>
          <a:off x="3302000" y="4700588"/>
          <a:ext cx="1379538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90170" imgH="482391" progId="Equation.3">
                  <p:embed/>
                </p:oleObj>
              </mc:Choice>
              <mc:Fallback>
                <p:oleObj name="Equation" r:id="rId9" imgW="990170" imgH="482391" progId="Equation.3">
                  <p:embed/>
                  <p:pic>
                    <p:nvPicPr>
                      <p:cNvPr id="1946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4700588"/>
                        <a:ext cx="1379538" cy="65881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D60093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10"/>
          <p:cNvGraphicFramePr>
            <a:graphicFrameLocks noChangeAspect="1"/>
          </p:cNvGraphicFramePr>
          <p:nvPr/>
        </p:nvGraphicFramePr>
        <p:xfrm>
          <a:off x="6234113" y="4799013"/>
          <a:ext cx="20510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73200" imgH="482600" progId="Equation.3">
                  <p:embed/>
                </p:oleObj>
              </mc:Choice>
              <mc:Fallback>
                <p:oleObj name="Equation" r:id="rId11" imgW="1473200" imgH="482600" progId="Equation.3">
                  <p:embed/>
                  <p:pic>
                    <p:nvPicPr>
                      <p:cNvPr id="1946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113" y="4799013"/>
                        <a:ext cx="2051050" cy="65881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D60093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1655445" y="1528902"/>
            <a:ext cx="84089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2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Sadece prevalans ve epidemiyolojik parametreler arasındaki ilişkiyi inceleyerek pek çok sonuç çıkarılabilir.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32886" y="6357938"/>
            <a:ext cx="324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1600">
                <a:solidFill>
                  <a:srgbClr val="000000"/>
                </a:solidFill>
                <a:latin typeface="Arial" panose="020B0604020202020204" pitchFamily="34" charset="0"/>
              </a:rPr>
              <a:t>Sürü bağışıklığı eşiği S&lt; N/R0</a:t>
            </a:r>
          </a:p>
        </p:txBody>
      </p:sp>
      <p:cxnSp>
        <p:nvCxnSpPr>
          <p:cNvPr id="4" name="Straight Arrow Connector 3"/>
          <p:cNvCxnSpPr>
            <a:stCxn id="2" idx="0"/>
          </p:cNvCxnSpPr>
          <p:nvPr/>
        </p:nvCxnSpPr>
        <p:spPr>
          <a:xfrm flipV="1">
            <a:off x="7056087" y="5854700"/>
            <a:ext cx="1787876" cy="5032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EF18CF4E-449D-444B-9C82-8E26FC0C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SIR/SIS kalıcılık kriteri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5FB4B-D1CE-4117-A5E1-EBFB2A49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017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1891506" y="2231238"/>
            <a:ext cx="8408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tr-TR" sz="24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Y</a:t>
            </a:r>
            <a:r>
              <a:rPr lang="tr-TR" sz="2400" baseline="300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*</a:t>
            </a:r>
            <a:r>
              <a:rPr lang="tr-TR" sz="24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&gt;</a:t>
            </a:r>
            <a:r>
              <a:rPr lang="tr-TR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tr-TR" sz="24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</a:t>
            </a:r>
            <a:r>
              <a:rPr lang="tr-TR" sz="2400" i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N </a:t>
            </a:r>
            <a:r>
              <a:rPr lang="tr-TR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olduğu </a:t>
            </a:r>
            <a:r>
              <a:rPr lang="tr-TR" sz="2400" i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N </a:t>
            </a:r>
            <a:r>
              <a:rPr lang="tr-TR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değeri </a:t>
            </a:r>
            <a:r>
              <a:rPr lang="tr-TR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nedir</a:t>
            </a:r>
            <a:r>
              <a:rPr lang="tr-T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?</a:t>
            </a:r>
            <a:r>
              <a:rPr lang="tr-TR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 </a:t>
            </a:r>
            <a:r>
              <a:rPr lang="tr-TR" sz="2400" i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N</a:t>
            </a:r>
            <a:r>
              <a:rPr lang="tr-TR" sz="2400" i="1" baseline="-25000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crit</a:t>
            </a:r>
            <a:endParaRPr lang="tr-TR" sz="2400" i="1" baseline="-250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2048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172050"/>
              </p:ext>
            </p:extLst>
          </p:nvPr>
        </p:nvGraphicFramePr>
        <p:xfrm>
          <a:off x="5990431" y="3459167"/>
          <a:ext cx="4310062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63800" imgH="977900" progId="Equation.3">
                  <p:embed/>
                </p:oleObj>
              </mc:Choice>
              <mc:Fallback>
                <p:oleObj name="Equation" r:id="rId2" imgW="2463800" imgH="977900" progId="Equation.3">
                  <p:embed/>
                  <p:pic>
                    <p:nvPicPr>
                      <p:cNvPr id="2048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431" y="3459167"/>
                        <a:ext cx="4310062" cy="16764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D60093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193983"/>
              </p:ext>
            </p:extLst>
          </p:nvPr>
        </p:nvGraphicFramePr>
        <p:xfrm>
          <a:off x="1981994" y="3492505"/>
          <a:ext cx="3101975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14500" imgH="939800" progId="Equation.3">
                  <p:embed/>
                </p:oleObj>
              </mc:Choice>
              <mc:Fallback>
                <p:oleObj name="Equation" r:id="rId4" imgW="1714500" imgH="939800" progId="Equation.3">
                  <p:embed/>
                  <p:pic>
                    <p:nvPicPr>
                      <p:cNvPr id="2048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994" y="3492505"/>
                        <a:ext cx="3101975" cy="16637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D60093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7093744" y="2927356"/>
            <a:ext cx="2284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2000" b="1">
                <a:solidFill>
                  <a:srgbClr val="FF0000"/>
                </a:solidFill>
              </a:rPr>
              <a:t>SIR (kızamık vb.)</a:t>
            </a: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2180432" y="2984506"/>
            <a:ext cx="191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2000" b="1">
                <a:solidFill>
                  <a:srgbClr val="FF0000"/>
                </a:solidFill>
              </a:rPr>
              <a:t>SIS (STD'ler vb.)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ADB38-5F99-4620-99B2-C9AF3E9D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SIR/SIS kalıcılık kriteri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09811B-579E-4419-962D-B7A8B04F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13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8B11-5FD2-4FFB-A66B-8236D0E9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solidFill>
                  <a:srgbClr val="5151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Stokastiklik nedir?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C742-A205-484C-93B8-6C08CAAD9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fontAlgn="base" hangingPunct="1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tr-TR" sz="2400" i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Deterministik modeller</a:t>
            </a:r>
          </a:p>
          <a:p>
            <a:pPr lvl="1" eaLnBrk="1" fontAlgn="base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tr-TR" sz="2000">
                <a:solidFill>
                  <a:srgbClr val="99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"Ortalama" davranışı bulmaya çalışın.</a:t>
            </a:r>
          </a:p>
          <a:p>
            <a:pPr lvl="1" eaLnBrk="1" fontAlgn="base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tr-TR" sz="2000">
                <a:solidFill>
                  <a:srgbClr val="99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…ancak gerçek hayatta bulaşma/demografik süreçler rastgeledir.</a:t>
            </a:r>
          </a:p>
          <a:p>
            <a:pPr lvl="1" eaLnBrk="1" fontAlgn="base" hangingPunct="1">
              <a:spcBef>
                <a:spcPct val="0"/>
              </a:spcBef>
              <a:spcAft>
                <a:spcPts val="600"/>
              </a:spcAft>
              <a:buNone/>
              <a:defRPr/>
            </a:pPr>
            <a:endParaRPr lang="en-US" altLang="en-US" sz="2400" i="1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tr-TR" sz="2400" i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Stokastiklik</a:t>
            </a:r>
          </a:p>
          <a:p>
            <a:pPr lvl="1" eaLnBrk="1" fontAlgn="base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tr-TR" sz="2000">
                <a:solidFill>
                  <a:srgbClr val="99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Rastgelelik. </a:t>
            </a:r>
          </a:p>
          <a:p>
            <a:pPr lvl="1" eaLnBrk="1" fontAlgn="base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tr-TR" sz="2000">
                <a:solidFill>
                  <a:srgbClr val="99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Hastalık bulaşması gerçekte ayrı, rastgele enfeksiyon/iyileşme ve başka olaylardan oluşan bir süreçtir.</a:t>
            </a:r>
          </a:p>
          <a:p>
            <a:pPr lvl="1" eaLnBrk="1" fontAlgn="base" hangingPunct="1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q"/>
              <a:defRPr/>
            </a:pPr>
            <a:r>
              <a:rPr lang="tr-TR" sz="2000">
                <a:solidFill>
                  <a:srgbClr val="99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Stokastik modeller genellikle 'rastgele' çıktı verir bu yüzden ortalama davranışı, değişkenleri, korelasyonları vb. hesaplamak için pek çok bağımsız denemeye ihtiyaç vardır</a:t>
            </a:r>
            <a:r>
              <a:rPr lang="tr-TR" sz="2000" i="1">
                <a:solidFill>
                  <a:srgbClr val="99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eaLnBrk="1" fontAlgn="base" hangingPunct="1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tr-TR" sz="2400" i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Karmaşıklaştıran faktörler</a:t>
            </a:r>
          </a:p>
          <a:p>
            <a:pPr lvl="1" eaLnBrk="1" fontAlgn="base" hangingPunct="1">
              <a:spcBef>
                <a:spcPct val="0"/>
              </a:spcBef>
              <a:spcAft>
                <a:spcPts val="200"/>
              </a:spcAft>
              <a:buFont typeface="Wingdings" panose="05000000000000000000" pitchFamily="2" charset="2"/>
              <a:buChar char="q"/>
              <a:defRPr/>
            </a:pPr>
            <a:r>
              <a:rPr lang="tr-TR" sz="2000">
                <a:solidFill>
                  <a:srgbClr val="99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Heterojenlik (davranışsal, mekansal, zamansal).</a:t>
            </a: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E5801-A1E5-4B2B-A1C3-606F2BB9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66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8B11-5FD2-4FFB-A66B-8236D0E9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solidFill>
                  <a:srgbClr val="5151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Stokastik mi yoksa deterministik mi?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C742-A205-484C-93B8-6C08CAAD9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fontAlgn="base" hangingPunct="1">
              <a:spcBef>
                <a:spcPct val="50000"/>
              </a:spcBef>
              <a:spcAft>
                <a:spcPts val="600"/>
              </a:spcAft>
              <a:defRPr/>
            </a:pPr>
            <a:r>
              <a:rPr lang="tr-TR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sz="2400">
                <a:solidFill>
                  <a:srgbClr val="99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Stokastik model</a:t>
            </a:r>
            <a:r>
              <a:rPr lang="tr-TR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bir </a:t>
            </a:r>
            <a:r>
              <a:rPr lang="tr-TR" sz="2400">
                <a:solidFill>
                  <a:srgbClr val="99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popülasyondan</a:t>
            </a:r>
            <a:r>
              <a:rPr lang="tr-TR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ve çok sayıda </a:t>
            </a:r>
            <a:r>
              <a:rPr lang="tr-TR" sz="2400">
                <a:solidFill>
                  <a:srgbClr val="99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olay türünden</a:t>
            </a:r>
            <a:r>
              <a:rPr lang="tr-TR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oluşmaktadır. </a:t>
            </a:r>
          </a:p>
          <a:p>
            <a:pPr eaLnBrk="1" fontAlgn="base" hangingPunct="1">
              <a:spcBef>
                <a:spcPct val="50000"/>
              </a:spcBef>
              <a:spcAft>
                <a:spcPts val="600"/>
              </a:spcAft>
              <a:defRPr/>
            </a:pPr>
            <a:r>
              <a:rPr lang="tr-TR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Popülasyon kişilerden veya belirli durumlarda alt popülasyonlardan oluşabilir. Ör. duyarlı, enfekte, 'iyileşmiş' vb. </a:t>
            </a:r>
          </a:p>
          <a:p>
            <a:pPr eaLnBrk="1" fontAlgn="base" hangingPunct="1">
              <a:spcBef>
                <a:spcPct val="50000"/>
              </a:spcBef>
              <a:spcAft>
                <a:spcPts val="600"/>
              </a:spcAft>
              <a:defRPr/>
            </a:pPr>
            <a:r>
              <a:rPr lang="tr-TR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Olay türleri enfeksiyon, iyileşme, ölüm vb. olabilir. </a:t>
            </a:r>
          </a:p>
          <a:p>
            <a:pPr eaLnBrk="1" fontAlgn="base" hangingPunct="1">
              <a:spcBef>
                <a:spcPct val="50000"/>
              </a:spcBef>
              <a:spcAft>
                <a:spcPts val="600"/>
              </a:spcAft>
              <a:defRPr/>
            </a:pPr>
            <a:r>
              <a:rPr lang="tr-TR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Basit temel fikir - herhangi bir zaman aralığında her bir olay türünün gerçekleşme ihtimali vardır (ör. doğum/ölüm).</a:t>
            </a:r>
          </a:p>
          <a:p>
            <a:pPr eaLnBrk="1" fontAlgn="base" hangingPunct="1">
              <a:spcBef>
                <a:spcPct val="50000"/>
              </a:spcBef>
              <a:spcAft>
                <a:spcPts val="600"/>
              </a:spcAft>
              <a:defRPr/>
            </a:pPr>
            <a:r>
              <a:rPr lang="tr-TR" sz="2400">
                <a:solidFill>
                  <a:srgbClr val="99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Deterministik</a:t>
            </a:r>
            <a:r>
              <a:rPr lang="tr-TR" sz="240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sz="2400">
                <a:solidFill>
                  <a:srgbClr val="99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modeller</a:t>
            </a:r>
            <a:r>
              <a:rPr lang="tr-TR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bir zaman aralığında gerçekleşen belirli bir türdeki olayların </a:t>
            </a:r>
            <a:r>
              <a:rPr lang="tr-TR" sz="2400" i="1">
                <a:solidFill>
                  <a:srgbClr val="99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ortalama</a:t>
            </a:r>
            <a:r>
              <a:rPr lang="tr-TR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sayısını söyleyerek yaklaşık olarak değerlendirme yapar. Bunlar aynı zamanda popülasyon boyutlarının tam sayı değil reel sayı olduğunu varsaymaktadır.</a:t>
            </a: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E5801-A1E5-4B2B-A1C3-606F2BB9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28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617067"/>
              </p:ext>
            </p:extLst>
          </p:nvPr>
        </p:nvGraphicFramePr>
        <p:xfrm>
          <a:off x="6249989" y="2168930"/>
          <a:ext cx="31130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800" imgH="279400" progId="Equation.DSMT4">
                  <p:embed/>
                </p:oleObj>
              </mc:Choice>
              <mc:Fallback>
                <p:oleObj name="Equation" r:id="rId2" imgW="1574800" imgH="279400" progId="Equation.DSMT4">
                  <p:embed/>
                  <p:pic>
                    <p:nvPicPr>
                      <p:cNvPr id="614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989" y="2168930"/>
                        <a:ext cx="3113087" cy="4476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089400" y="2193506"/>
            <a:ext cx="2077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2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- çözümle 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1" y="26885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en-US" sz="2400">
              <a:solidFill>
                <a:srgbClr val="000000"/>
              </a:solidFill>
            </a:endParaRPr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157084"/>
              </p:ext>
            </p:extLst>
          </p:nvPr>
        </p:nvGraphicFramePr>
        <p:xfrm>
          <a:off x="2051050" y="1994304"/>
          <a:ext cx="17970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02865" imgH="393529" progId="Equation.DSMT4">
                  <p:embed/>
                </p:oleObj>
              </mc:Choice>
              <mc:Fallback>
                <p:oleObj name="Equation" r:id="rId4" imgW="1002865" imgH="393529" progId="Equation.DSMT4">
                  <p:embed/>
                  <p:pic>
                    <p:nvPicPr>
                      <p:cNvPr id="61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994304"/>
                        <a:ext cx="1797050" cy="7048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1884364" y="1415262"/>
            <a:ext cx="28296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24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Deterministik olarak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981200" y="2944091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tr-TR" sz="2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&gt;μ için </a:t>
            </a:r>
            <a:r>
              <a:rPr lang="tr-TR" sz="2000" i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N</a:t>
            </a:r>
            <a:r>
              <a:rPr lang="tr-TR" sz="2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üstel olarak artar. </a:t>
            </a:r>
            <a:r>
              <a:rPr lang="tr-TR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 </a:t>
            </a:r>
            <a:r>
              <a:rPr lang="tr-TR" sz="2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&lt; μ için </a:t>
            </a:r>
            <a:r>
              <a:rPr lang="tr-TR" sz="2000" i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N</a:t>
            </a:r>
            <a:r>
              <a:rPr lang="tr-TR" sz="2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asimptotik olarak sıfıra düşer. </a:t>
            </a:r>
            <a:r>
              <a:rPr lang="tr-TR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 </a:t>
            </a:r>
            <a:r>
              <a:rPr lang="tr-TR" sz="2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= μ için </a:t>
            </a:r>
            <a:r>
              <a:rPr lang="tr-TR" sz="2000" i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N</a:t>
            </a:r>
            <a:r>
              <a:rPr lang="tr-TR" sz="2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sabit kalır.</a:t>
            </a:r>
          </a:p>
        </p:txBody>
      </p:sp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5880100" y="3860800"/>
          <a:ext cx="4102100" cy="275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057802" imgH="2695651" progId="Excel.Sheet.8">
                  <p:embed/>
                </p:oleObj>
              </mc:Choice>
              <mc:Fallback>
                <p:oleObj name="Worksheet" r:id="rId6" imgW="4057802" imgH="2695651" progId="Excel.Sheet.8">
                  <p:embed/>
                  <p:pic>
                    <p:nvPicPr>
                      <p:cNvPr id="61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3860800"/>
                        <a:ext cx="4102100" cy="275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981201" y="3856039"/>
            <a:ext cx="384492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1800">
                <a:solidFill>
                  <a:srgbClr val="99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Burada </a:t>
            </a:r>
            <a:r>
              <a:rPr lang="tr-TR" sz="1800" i="1">
                <a:solidFill>
                  <a:srgbClr val="99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tr-TR" sz="1800">
                <a:solidFill>
                  <a:srgbClr val="99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tr-TR" sz="1800" i="1">
                <a:solidFill>
                  <a:srgbClr val="99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tr-TR" sz="1800">
                <a:solidFill>
                  <a:srgbClr val="99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tr-TR" sz="1800" i="1">
                <a:solidFill>
                  <a:srgbClr val="99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tr-TR" sz="1800">
                <a:solidFill>
                  <a:srgbClr val="99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zamanda hayatta olan ortalama kişi sayısını gösterir. Hayatta olan insanların </a:t>
            </a:r>
            <a:r>
              <a:rPr lang="tr-TR" sz="1800" i="1">
                <a:solidFill>
                  <a:srgbClr val="99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reel</a:t>
            </a:r>
            <a:r>
              <a:rPr lang="tr-TR" sz="1800">
                <a:solidFill>
                  <a:srgbClr val="99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sayısını yorumlarken dikkatli olmalısınız çünkü bu durumda model size bir bireyin bir kısmının canlı, bir kısmının da ölü olabileceğini söyler.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6180138" y="3852863"/>
            <a:ext cx="43815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1800">
                <a:solidFill>
                  <a:srgbClr val="000000"/>
                </a:solidFill>
              </a:rPr>
              <a:t>50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6261101" y="4329114"/>
            <a:ext cx="296863" cy="1277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38801" y="2974931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BFF9CC-0F46-4BBB-99A4-64357323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Basit bir doğum-ölüm süreci (1)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516E2-E143-4F88-8B4A-885407EE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73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878014" y="1880292"/>
            <a:ext cx="921784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GB" altLang="en-US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Stokastik modeli simüle edebilmek için bunun tam tanımına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ihtiyacımız vardır. Mevcut durum için: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GB" altLang="en-US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Popülasyon: N özdeş bireyler.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en-US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en-US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9528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01468"/>
              </p:ext>
            </p:extLst>
          </p:nvPr>
        </p:nvGraphicFramePr>
        <p:xfrm>
          <a:off x="2528138" y="4181186"/>
          <a:ext cx="6700837" cy="1769655"/>
        </p:xfrm>
        <a:graphic>
          <a:graphicData uri="http://schemas.openxmlformats.org/drawingml/2006/table">
            <a:tbl>
              <a:tblPr/>
              <a:tblGrid>
                <a:gridCol w="1414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8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Popülasyonun başına gelen olay 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Oran/birey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Doğum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Wingdings" pitchFamily="2" charset="2"/>
                        </a:rPr>
                        <a:t>N N + 1  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Symbol" pitchFamily="18" charset="2"/>
                        </a:rPr>
                        <a:t>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5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Ölüm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Wingdings" pitchFamily="2" charset="2"/>
                        </a:rPr>
                        <a:t>N N - 1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6FAA266F-0C93-EB4B-8A66-9EB51BBA8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6" y="1855835"/>
            <a:ext cx="23134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24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Stokastik olarak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4A379-CB54-44EF-9206-C4D1DD95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Basit bir doğum-ölüm süreci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4C02B-9D93-4C68-AE9F-64517E63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7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1" y="26885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876426" y="1473452"/>
            <a:ext cx="23134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24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Stokastik olarak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876426" y="1852989"/>
            <a:ext cx="8334375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tr-TR" sz="2000" i="1">
                <a:solidFill>
                  <a:srgbClr val="99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tr-TR" sz="2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zamanı ile </a:t>
            </a:r>
            <a:r>
              <a:rPr lang="tr-TR" sz="2000" i="1">
                <a:solidFill>
                  <a:srgbClr val="99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t+dt</a:t>
            </a:r>
            <a:r>
              <a:rPr lang="tr-TR" sz="2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zamanı arasında kısa bir süre sonra iki olaydan biri meydana gelebilir:</a:t>
            </a:r>
          </a:p>
          <a:p>
            <a:pPr lvl="1" eaLnBrk="1" fontAlgn="base" hangingPunct="1"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tr-TR" sz="2000" i="1">
                <a:solidFill>
                  <a:srgbClr val="99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Doğum</a:t>
            </a:r>
            <a:r>
              <a:rPr lang="tr-TR" sz="2000">
                <a:solidFill>
                  <a:srgbClr val="99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– birey başına </a:t>
            </a:r>
            <a:r>
              <a:rPr lang="tr-TR" sz="2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tr-TR" sz="2000">
                <a:solidFill>
                  <a:srgbClr val="99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dt olasılıkla</a:t>
            </a:r>
          </a:p>
          <a:p>
            <a:pPr lvl="1" eaLnBrk="1" fontAlgn="base" hangingPunct="1"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tr-TR" sz="2000">
                <a:solidFill>
                  <a:srgbClr val="99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sz="2000" i="1">
                <a:solidFill>
                  <a:srgbClr val="99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Ölüm</a:t>
            </a:r>
            <a:r>
              <a:rPr lang="tr-TR" sz="2000">
                <a:solidFill>
                  <a:srgbClr val="99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birey başına μdt olasılıkla</a:t>
            </a:r>
          </a:p>
          <a:p>
            <a:pPr eaLnBrk="1" fontAlgn="base" hangingPunct="1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tr-TR" sz="2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Stokastik simülasyon tek bir gerçekleştirme oluşturmak için bu olayların rastgele seçilmesini gerektirir: 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524001" y="14598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en-US" sz="2400">
              <a:solidFill>
                <a:srgbClr val="000000"/>
              </a:solidFill>
            </a:endParaRPr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3362326" y="3868738"/>
          <a:ext cx="4373563" cy="298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4362450" imgH="2981325" progId="Excel.Chart.8">
                  <p:embed/>
                </p:oleObj>
              </mc:Choice>
              <mc:Fallback>
                <p:oleObj name="Chart" r:id="rId2" imgW="4362450" imgH="2981325" progId="Excel.Chart.8">
                  <p:embed/>
                  <p:pic>
                    <p:nvPicPr>
                      <p:cNvPr id="81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6" y="3868738"/>
                        <a:ext cx="4373563" cy="298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EAE5E3-EDB4-4128-AC10-18234D20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Basit bir doğum-ölüm süreci (3)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8B5B3D-B7F6-48FF-AB14-1C2388DE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60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4"/>
          <p:cNvGrpSpPr>
            <a:grpSpLocks/>
          </p:cNvGrpSpPr>
          <p:nvPr/>
        </p:nvGrpSpPr>
        <p:grpSpPr bwMode="auto">
          <a:xfrm>
            <a:off x="1709738" y="1430338"/>
            <a:ext cx="3789362" cy="2506662"/>
            <a:chOff x="343" y="1621"/>
            <a:chExt cx="2047" cy="1345"/>
          </a:xfrm>
        </p:grpSpPr>
        <p:pic>
          <p:nvPicPr>
            <p:cNvPr id="922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" y="1621"/>
              <a:ext cx="2047" cy="1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7" name="Text Box 6"/>
            <p:cNvSpPr txBox="1">
              <a:spLocks noChangeArrowheads="1"/>
            </p:cNvSpPr>
            <p:nvPr/>
          </p:nvSpPr>
          <p:spPr bwMode="auto">
            <a:xfrm>
              <a:off x="1028" y="1823"/>
              <a:ext cx="58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tr-TR" sz="1800" i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</a:t>
              </a:r>
              <a:r>
                <a:rPr lang="tr-TR" sz="1800" baseline="-2500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  <a:r>
                <a:rPr lang="tr-TR" sz="180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=1000</a:t>
              </a:r>
            </a:p>
          </p:txBody>
        </p:sp>
      </p:grpSp>
      <p:grpSp>
        <p:nvGrpSpPr>
          <p:cNvPr id="9219" name="Group 7"/>
          <p:cNvGrpSpPr>
            <a:grpSpLocks/>
          </p:cNvGrpSpPr>
          <p:nvPr/>
        </p:nvGrpSpPr>
        <p:grpSpPr bwMode="auto">
          <a:xfrm>
            <a:off x="6100763" y="1430338"/>
            <a:ext cx="3962400" cy="2506662"/>
            <a:chOff x="2861" y="1620"/>
            <a:chExt cx="2049" cy="1347"/>
          </a:xfrm>
        </p:grpSpPr>
        <p:pic>
          <p:nvPicPr>
            <p:cNvPr id="9224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1" y="1620"/>
              <a:ext cx="2049" cy="1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3587" y="1823"/>
              <a:ext cx="49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tr-TR" sz="1800" i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</a:t>
              </a:r>
              <a:r>
                <a:rPr lang="tr-TR" sz="1800" baseline="-2500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  <a:r>
                <a:rPr lang="tr-TR" sz="180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=100</a:t>
              </a:r>
            </a:p>
          </p:txBody>
        </p:sp>
      </p:grpSp>
      <p:grpSp>
        <p:nvGrpSpPr>
          <p:cNvPr id="9220" name="Group 10"/>
          <p:cNvGrpSpPr>
            <a:grpSpLocks/>
          </p:cNvGrpSpPr>
          <p:nvPr/>
        </p:nvGrpSpPr>
        <p:grpSpPr bwMode="auto">
          <a:xfrm>
            <a:off x="3605213" y="4159251"/>
            <a:ext cx="3898900" cy="2327275"/>
            <a:chOff x="4721" y="1617"/>
            <a:chExt cx="2054" cy="1352"/>
          </a:xfrm>
        </p:grpSpPr>
        <p:pic>
          <p:nvPicPr>
            <p:cNvPr id="9222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1" y="1617"/>
              <a:ext cx="2054" cy="1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3" name="Text Box 12"/>
            <p:cNvSpPr txBox="1">
              <a:spLocks noChangeArrowheads="1"/>
            </p:cNvSpPr>
            <p:nvPr/>
          </p:nvSpPr>
          <p:spPr bwMode="auto">
            <a:xfrm>
              <a:off x="5490" y="1824"/>
              <a:ext cx="43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tr-TR" sz="1800" i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</a:t>
              </a:r>
              <a:r>
                <a:rPr lang="tr-TR" sz="1800" baseline="-2500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  <a:r>
                <a:rPr lang="tr-TR" sz="180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=10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EF3DA86-678F-44E8-A377-AF479237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/>
              <a:t>Popülasyon boyutu ve stokastiklik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BDD3F-0167-4265-AA98-FD1A711D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73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DD698-AB68-48FA-A317-0908484A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/>
              <a:t>Stokastiklik ve kalıcılık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2F544-8CFD-4B48-96A6-CC49C377F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DE8DA-DAB2-4D8F-9D93-3BA7D59F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83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" id="{3B6A89AC-438B-4360-8CC4-3350E7EB4BC0}" vid="{587CBA4E-A729-48FD-838F-967F1FD4D281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" id="{3B6A89AC-438B-4360-8CC4-3350E7EB4BC0}" vid="{CA918E19-263B-411D-AE0A-63044FCB7DF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BD5752D5F7C4FAACD4559FDAC736C" ma:contentTypeVersion="16" ma:contentTypeDescription="Create a new document." ma:contentTypeScope="" ma:versionID="9764dbbe2ebacb500333330cf2b6bfb5">
  <xsd:schema xmlns:xsd="http://www.w3.org/2001/XMLSchema" xmlns:xs="http://www.w3.org/2001/XMLSchema" xmlns:p="http://schemas.microsoft.com/office/2006/metadata/properties" xmlns:ns2="c5693e7f-e507-4160-8971-de252951fe91" xmlns:ns3="5cfa4bed-02a3-452f-86f6-721e47cffe55" xmlns:ns4="33fc9297-1dc9-4d84-ab5d-dd00c9b88de2" targetNamespace="http://schemas.microsoft.com/office/2006/metadata/properties" ma:root="true" ma:fieldsID="72788ef272ac044744945db3bda95ffd" ns2:_="" ns3:_="" ns4:_="">
    <xsd:import namespace="c5693e7f-e507-4160-8971-de252951fe91"/>
    <xsd:import namespace="5cfa4bed-02a3-452f-86f6-721e47cffe55"/>
    <xsd:import namespace="33fc9297-1dc9-4d84-ab5d-dd00c9b88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693e7f-e507-4160-8971-de252951f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a4eac88-8ae6-4a96-90c7-97bc93c844e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fa4bed-02a3-452f-86f6-721e47cffe5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c9297-1dc9-4d84-ab5d-dd00c9b88d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cfe9d342-bd6d-46cf-b422-97d9dfea275a}" ma:internalName="TaxCatchAll" ma:showField="CatchAllData" ma:web="33fc9297-1dc9-4d84-ab5d-dd00c9b88d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5693e7f-e507-4160-8971-de252951fe91">
      <Terms xmlns="http://schemas.microsoft.com/office/infopath/2007/PartnerControls"/>
    </lcf76f155ced4ddcb4097134ff3c332f>
    <TaxCatchAll xmlns="33fc9297-1dc9-4d84-ab5d-dd00c9b88de2" xsi:nil="true"/>
  </documentManagement>
</p:properties>
</file>

<file path=customXml/itemProps1.xml><?xml version="1.0" encoding="utf-8"?>
<ds:datastoreItem xmlns:ds="http://schemas.openxmlformats.org/officeDocument/2006/customXml" ds:itemID="{D0ED898B-78DC-4AAB-A851-AE98C18D05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0BEE4C-4D36-4B65-AE57-376CB65B7697}"/>
</file>

<file path=customXml/itemProps3.xml><?xml version="1.0" encoding="utf-8"?>
<ds:datastoreItem xmlns:ds="http://schemas.openxmlformats.org/officeDocument/2006/customXml" ds:itemID="{BF15BB39-423E-43E6-A08F-4DC0C5551F2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ppt_template</Template>
  <TotalTime>1</TotalTime>
  <Words>1276</Words>
  <Application>Microsoft Office PowerPoint</Application>
  <PresentationFormat>Widescreen</PresentationFormat>
  <Paragraphs>186</Paragraphs>
  <Slides>26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Calibri</vt:lpstr>
      <vt:lpstr>Calibri Light</vt:lpstr>
      <vt:lpstr>Open Sans</vt:lpstr>
      <vt:lpstr>Times New Roman</vt:lpstr>
      <vt:lpstr>Wingdings</vt:lpstr>
      <vt:lpstr>Office Theme</vt:lpstr>
      <vt:lpstr>1_Office Theme</vt:lpstr>
      <vt:lpstr>Equation</vt:lpstr>
      <vt:lpstr>Worksheet</vt:lpstr>
      <vt:lpstr>Chart</vt:lpstr>
      <vt:lpstr>Image</vt:lpstr>
      <vt:lpstr>4. Gün 1. Ders:   Stokastikliğe Giriş</vt:lpstr>
      <vt:lpstr>Oturumun amaçları</vt:lpstr>
      <vt:lpstr>Stokastiklik nedir?</vt:lpstr>
      <vt:lpstr>Stokastik mi yoksa deterministik mi?</vt:lpstr>
      <vt:lpstr>Basit bir doğum-ölüm süreci (1)</vt:lpstr>
      <vt:lpstr>Basit bir doğum-ölüm süreci (2)</vt:lpstr>
      <vt:lpstr>Basit bir doğum-ölüm süreci (3)</vt:lpstr>
      <vt:lpstr>Popülasyon boyutu ve stokastiklik</vt:lpstr>
      <vt:lpstr>Stokastiklik ve kalıcılık</vt:lpstr>
      <vt:lpstr>Kalıcılık nedir?</vt:lpstr>
      <vt:lpstr>Örnek: Kızamık dinamikleri</vt:lpstr>
      <vt:lpstr>Deterministik Kızamık modeli</vt:lpstr>
      <vt:lpstr>Stokastiklik etkisi</vt:lpstr>
      <vt:lpstr>Stokastikliğin SEIR dinamikleri üzerindeki etkisi</vt:lpstr>
      <vt:lpstr>Kritik Topluluk Boyutu </vt:lpstr>
      <vt:lpstr>Kalıcılığıa Geri Dönüş</vt:lpstr>
      <vt:lpstr>Hastalık kalıcılığı için basit bir kriter</vt:lpstr>
      <vt:lpstr>Kritik topluluk boyutu</vt:lpstr>
      <vt:lpstr>Kalıcılığı geliştirme mekanizmaları</vt:lpstr>
      <vt:lpstr>Azalarak bitme olasılığı</vt:lpstr>
      <vt:lpstr>Salgınlar sırasında stokastikliğin önemi</vt:lpstr>
      <vt:lpstr>Azalan MMR alımının etkisi: stokastik modellerin kullanımına bir örnek</vt:lpstr>
      <vt:lpstr>Salgın boyutu dağılımlarından R'yi çıkarmak </vt:lpstr>
      <vt:lpstr>Ekstra materyal</vt:lpstr>
      <vt:lpstr>SIR/SIS kalıcılık kriteri</vt:lpstr>
      <vt:lpstr>SIR/SIS kalıcılık kriteri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 Lecture 1:   Introduction to Stochasticity</dc:title>
  <dc:creator>Juan  Vesga</dc:creator>
  <cp:lastModifiedBy>AKIN, Başak</cp:lastModifiedBy>
  <cp:revision>7</cp:revision>
  <dcterms:created xsi:type="dcterms:W3CDTF">2021-10-28T12:34:52Z</dcterms:created>
  <dcterms:modified xsi:type="dcterms:W3CDTF">2023-06-09T14:18:22Z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0x010100C37BD5752D5F7C4FAACD4559FDAC736C</vt:lpwstr>
  </property>
</Properties>
</file>